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3" r:id="rId2"/>
  </p:sldMasterIdLst>
  <p:notesMasterIdLst>
    <p:notesMasterId r:id="rId60"/>
  </p:notesMasterIdLst>
  <p:sldIdLst>
    <p:sldId id="256" r:id="rId3"/>
    <p:sldId id="316" r:id="rId4"/>
    <p:sldId id="257" r:id="rId5"/>
    <p:sldId id="258" r:id="rId6"/>
    <p:sldId id="260" r:id="rId7"/>
    <p:sldId id="261" r:id="rId8"/>
    <p:sldId id="262" r:id="rId9"/>
    <p:sldId id="307" r:id="rId10"/>
    <p:sldId id="308" r:id="rId11"/>
    <p:sldId id="309" r:id="rId12"/>
    <p:sldId id="310" r:id="rId13"/>
    <p:sldId id="311" r:id="rId14"/>
    <p:sldId id="312" r:id="rId15"/>
    <p:sldId id="313" r:id="rId16"/>
    <p:sldId id="314"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302" r:id="rId30"/>
    <p:sldId id="301" r:id="rId31"/>
    <p:sldId id="303" r:id="rId32"/>
    <p:sldId id="304" r:id="rId33"/>
    <p:sldId id="305"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1" r:id="rId50"/>
    <p:sldId id="292" r:id="rId51"/>
    <p:sldId id="293" r:id="rId52"/>
    <p:sldId id="294" r:id="rId53"/>
    <p:sldId id="295" r:id="rId54"/>
    <p:sldId id="296" r:id="rId55"/>
    <p:sldId id="297" r:id="rId56"/>
    <p:sldId id="298" r:id="rId57"/>
    <p:sldId id="299" r:id="rId58"/>
    <p:sldId id="300" r:id="rId59"/>
  </p:sldIdLst>
  <p:sldSz cx="9144000" cy="6858000" type="screen4x3"/>
  <p:notesSz cx="6761163" cy="99425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3132">
          <p15:clr>
            <a:srgbClr val="A4A3A4"/>
          </p15:clr>
        </p15:guide>
        <p15:guide id="2" pos="2130">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hMPbvPS0tyKXZuPIDbnhioyuQq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477B0C2-0DF3-4077-A144-EF0BA455FE28}">
  <a:tblStyle styleId="{6477B0C2-0DF3-4077-A144-EF0BA455FE28}"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246F8D7-3BCD-4D5A-864E-84553E888DB6}" styleName="Table_1">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AF5"/>
          </a:solidFill>
        </a:fill>
      </a:tcStyle>
    </a:wholeTbl>
    <a:band1H>
      <a:tcTxStyle b="off" i="off"/>
      <a:tcStyle>
        <a:tcBdr/>
        <a:fill>
          <a:solidFill>
            <a:srgbClr val="CFD2EB"/>
          </a:solidFill>
        </a:fill>
      </a:tcStyle>
    </a:band1H>
    <a:band2H>
      <a:tcTxStyle b="off" i="off"/>
      <a:tcStyle>
        <a:tcBdr/>
      </a:tcStyle>
    </a:band2H>
    <a:band1V>
      <a:tcTxStyle b="off" i="off"/>
      <a:tcStyle>
        <a:tcBdr/>
        <a:fill>
          <a:solidFill>
            <a:srgbClr val="CFD2EB"/>
          </a:solidFill>
        </a:fill>
      </a:tcStyle>
    </a:band1V>
    <a:band2V>
      <a:tcTxStyle b="off" i="off"/>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0CD0E0C9-E20D-4928-B08F-A3D4FB3D8C1C}"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2" d="100"/>
          <a:sy n="72" d="100"/>
        </p:scale>
        <p:origin x="-2754" y="-9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0" y="0"/>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2930574" cy="497603"/>
          </a:xfrm>
          <a:prstGeom prst="rect">
            <a:avLst/>
          </a:prstGeom>
          <a:noFill/>
          <a:ln>
            <a:noFill/>
          </a:ln>
        </p:spPr>
        <p:txBody>
          <a:bodyPr spcFirstLastPara="1" wrap="square" lIns="91400" tIns="45700" rIns="91400"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4" name="Google Shape;4;n"/>
          <p:cNvSpPr txBox="1">
            <a:spLocks noGrp="1"/>
          </p:cNvSpPr>
          <p:nvPr>
            <p:ph type="dt" idx="10"/>
          </p:nvPr>
        </p:nvSpPr>
        <p:spPr>
          <a:xfrm>
            <a:off x="3829010" y="2"/>
            <a:ext cx="2930574" cy="497603"/>
          </a:xfrm>
          <a:prstGeom prst="rect">
            <a:avLst/>
          </a:prstGeom>
          <a:noFill/>
          <a:ln>
            <a:noFill/>
          </a:ln>
        </p:spPr>
        <p:txBody>
          <a:bodyPr spcFirstLastPara="1" wrap="square" lIns="91400" tIns="45700" rIns="91400"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5" name="Google Shape;5;n"/>
          <p:cNvSpPr>
            <a:spLocks noGrp="1" noRot="1" noChangeAspect="1"/>
          </p:cNvSpPr>
          <p:nvPr>
            <p:ph type="sldImg" idx="3"/>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3323"/>
            <a:ext cx="2930574" cy="497603"/>
          </a:xfrm>
          <a:prstGeom prst="rect">
            <a:avLst/>
          </a:prstGeom>
          <a:noFill/>
          <a:ln>
            <a:noFill/>
          </a:ln>
        </p:spPr>
        <p:txBody>
          <a:bodyPr spcFirstLastPara="1" wrap="square" lIns="91400" tIns="45700" rIns="91400"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8" name="Google Shape;8;n"/>
          <p:cNvSpPr txBox="1">
            <a:spLocks noGrp="1"/>
          </p:cNvSpPr>
          <p:nvPr>
            <p:ph type="sldNum" idx="12"/>
          </p:nvPr>
        </p:nvSpPr>
        <p:spPr>
          <a:xfrm>
            <a:off x="3829010" y="9443323"/>
            <a:ext cx="2930574" cy="497603"/>
          </a:xfrm>
          <a:prstGeom prst="rect">
            <a:avLst/>
          </a:prstGeom>
          <a:noFill/>
          <a:ln>
            <a:noFill/>
          </a:ln>
        </p:spPr>
        <p:txBody>
          <a:bodyPr spcFirstLastPara="1" wrap="square" lIns="91400" tIns="45700" rIns="91400"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RU"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816517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1" name="Google Shape;231;p1: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p1:notes"/>
          <p:cNvSpPr txBox="1">
            <a:spLocks noGrp="1"/>
          </p:cNvSpPr>
          <p:nvPr>
            <p:ph type="sldNum" idx="12"/>
          </p:nvPr>
        </p:nvSpPr>
        <p:spPr>
          <a:xfrm>
            <a:off x="3829010" y="9443323"/>
            <a:ext cx="2930574" cy="497603"/>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8: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283" name="Google Shape;283;p8: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9: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290" name="Google Shape;290;p9: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0: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296" name="Google Shape;296;p10: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1: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303" name="Google Shape;303;p11: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2: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310" name="Google Shape;310;p12: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3: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317" name="Google Shape;317;p13: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4: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324" name="Google Shape;324;p14: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5:notes"/>
          <p:cNvSpPr txBox="1">
            <a:spLocks noGrp="1"/>
          </p:cNvSpPr>
          <p:nvPr>
            <p:ph type="body" idx="1"/>
          </p:nvPr>
        </p:nvSpPr>
        <p:spPr>
          <a:xfrm>
            <a:off x="675801" y="4723251"/>
            <a:ext cx="5409562" cy="4473654"/>
          </a:xfrm>
          <a:prstGeom prst="rect">
            <a:avLst/>
          </a:prstGeom>
        </p:spPr>
        <p:txBody>
          <a:bodyPr spcFirstLastPara="1" wrap="square" lIns="91400" tIns="45700" rIns="91400" bIns="45700" anchor="t" anchorCtr="0">
            <a:noAutofit/>
          </a:bodyPr>
          <a:lstStyle/>
          <a:p>
            <a:pPr marL="0" lvl="0" indent="0" algn="l" rtl="0">
              <a:spcBef>
                <a:spcPts val="360"/>
              </a:spcBef>
              <a:spcAft>
                <a:spcPts val="0"/>
              </a:spcAft>
              <a:buNone/>
            </a:pPr>
            <a:endParaRPr/>
          </a:p>
        </p:txBody>
      </p:sp>
      <p:sp>
        <p:nvSpPr>
          <p:cNvPr id="330" name="Google Shape;330;p15: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6:notes"/>
          <p:cNvSpPr txBox="1">
            <a:spLocks noGrp="1"/>
          </p:cNvSpPr>
          <p:nvPr>
            <p:ph type="body" idx="1"/>
          </p:nvPr>
        </p:nvSpPr>
        <p:spPr>
          <a:xfrm>
            <a:off x="675801" y="4723251"/>
            <a:ext cx="5409562" cy="4473654"/>
          </a:xfrm>
          <a:prstGeom prst="rect">
            <a:avLst/>
          </a:prstGeom>
        </p:spPr>
        <p:txBody>
          <a:bodyPr spcFirstLastPara="1" wrap="square" lIns="91400" tIns="45700" rIns="91400" bIns="45700" anchor="t" anchorCtr="0">
            <a:noAutofit/>
          </a:bodyPr>
          <a:lstStyle/>
          <a:p>
            <a:pPr marL="0" lvl="0" indent="0" algn="l" rtl="0">
              <a:spcBef>
                <a:spcPts val="360"/>
              </a:spcBef>
              <a:spcAft>
                <a:spcPts val="0"/>
              </a:spcAft>
              <a:buNone/>
            </a:pPr>
            <a:endParaRPr/>
          </a:p>
        </p:txBody>
      </p:sp>
      <p:sp>
        <p:nvSpPr>
          <p:cNvPr id="338" name="Google Shape;338;p16: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7:notes"/>
          <p:cNvSpPr txBox="1">
            <a:spLocks noGrp="1"/>
          </p:cNvSpPr>
          <p:nvPr>
            <p:ph type="body" idx="1"/>
          </p:nvPr>
        </p:nvSpPr>
        <p:spPr>
          <a:xfrm>
            <a:off x="675801" y="4723251"/>
            <a:ext cx="5409562" cy="4473654"/>
          </a:xfrm>
          <a:prstGeom prst="rect">
            <a:avLst/>
          </a:prstGeom>
        </p:spPr>
        <p:txBody>
          <a:bodyPr spcFirstLastPara="1" wrap="square" lIns="91400" tIns="45700" rIns="91400" bIns="45700" anchor="t" anchorCtr="0">
            <a:noAutofit/>
          </a:bodyPr>
          <a:lstStyle/>
          <a:p>
            <a:pPr marL="0" lvl="0" indent="0" algn="l" rtl="0">
              <a:spcBef>
                <a:spcPts val="360"/>
              </a:spcBef>
              <a:spcAft>
                <a:spcPts val="0"/>
              </a:spcAft>
              <a:buNone/>
            </a:pPr>
            <a:endParaRPr/>
          </a:p>
        </p:txBody>
      </p:sp>
      <p:sp>
        <p:nvSpPr>
          <p:cNvPr id="344" name="Google Shape;344;p17: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4: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254" name="Google Shape;254;p4: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8:notes"/>
          <p:cNvSpPr txBox="1">
            <a:spLocks noGrp="1"/>
          </p:cNvSpPr>
          <p:nvPr>
            <p:ph type="body" idx="1"/>
          </p:nvPr>
        </p:nvSpPr>
        <p:spPr>
          <a:xfrm>
            <a:off x="675801" y="4723251"/>
            <a:ext cx="5409562" cy="4473654"/>
          </a:xfrm>
          <a:prstGeom prst="rect">
            <a:avLst/>
          </a:prstGeom>
        </p:spPr>
        <p:txBody>
          <a:bodyPr spcFirstLastPara="1" wrap="square" lIns="91400" tIns="45700" rIns="91400" bIns="45700" anchor="t" anchorCtr="0">
            <a:noAutofit/>
          </a:bodyPr>
          <a:lstStyle/>
          <a:p>
            <a:pPr marL="0" lvl="0" indent="0" algn="l" rtl="0">
              <a:spcBef>
                <a:spcPts val="360"/>
              </a:spcBef>
              <a:spcAft>
                <a:spcPts val="0"/>
              </a:spcAft>
              <a:buNone/>
            </a:pPr>
            <a:endParaRPr/>
          </a:p>
        </p:txBody>
      </p:sp>
      <p:sp>
        <p:nvSpPr>
          <p:cNvPr id="350" name="Google Shape;350;p18: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9:notes"/>
          <p:cNvSpPr txBox="1">
            <a:spLocks noGrp="1"/>
          </p:cNvSpPr>
          <p:nvPr>
            <p:ph type="body" idx="1"/>
          </p:nvPr>
        </p:nvSpPr>
        <p:spPr>
          <a:xfrm>
            <a:off x="675801" y="4723251"/>
            <a:ext cx="5409562" cy="4473654"/>
          </a:xfrm>
          <a:prstGeom prst="rect">
            <a:avLst/>
          </a:prstGeom>
        </p:spPr>
        <p:txBody>
          <a:bodyPr spcFirstLastPara="1" wrap="square" lIns="91400" tIns="45700" rIns="91400" bIns="45700" anchor="t" anchorCtr="0">
            <a:noAutofit/>
          </a:bodyPr>
          <a:lstStyle/>
          <a:p>
            <a:pPr marL="0" lvl="0" indent="0" algn="l" rtl="0">
              <a:spcBef>
                <a:spcPts val="360"/>
              </a:spcBef>
              <a:spcAft>
                <a:spcPts val="0"/>
              </a:spcAft>
              <a:buNone/>
            </a:pPr>
            <a:endParaRPr/>
          </a:p>
        </p:txBody>
      </p:sp>
      <p:sp>
        <p:nvSpPr>
          <p:cNvPr id="356" name="Google Shape;356;p19: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0: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362" name="Google Shape;362;p20: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1: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369" name="Google Shape;369;p21: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2: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376" name="Google Shape;376;p22: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3: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383" name="Google Shape;383;p23: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4: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390" name="Google Shape;390;p24: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5: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397" name="Google Shape;397;p25: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6: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404" name="Google Shape;404;p26: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7: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412" name="Google Shape;412;p27: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240" name="Google Shape;240;p2: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8: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420" name="Google Shape;420;p28: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9: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428" name="Google Shape;428;p29: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0: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436" name="Google Shape;436;p30: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1: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444" name="Google Shape;444;p31: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2: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4" name="Google Shape;454;p32: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32:notes"/>
          <p:cNvSpPr txBox="1">
            <a:spLocks noGrp="1"/>
          </p:cNvSpPr>
          <p:nvPr>
            <p:ph type="sldNum" idx="12"/>
          </p:nvPr>
        </p:nvSpPr>
        <p:spPr>
          <a:xfrm>
            <a:off x="3829010" y="9443323"/>
            <a:ext cx="2930574" cy="497603"/>
          </a:xfrm>
          <a:prstGeom prst="rect">
            <a:avLst/>
          </a:prstGeom>
          <a:noFill/>
          <a:ln>
            <a:noFill/>
          </a:ln>
        </p:spPr>
        <p:txBody>
          <a:bodyPr spcFirstLastPara="1" wrap="square" lIns="91400" tIns="45700" rIns="91400" bIns="45700" anchor="b" anchorCtr="0">
            <a:noAutofit/>
          </a:bodyPr>
          <a:lstStyle/>
          <a:p>
            <a:pPr marL="0" lvl="0" indent="0" algn="l" rtl="0">
              <a:lnSpc>
                <a:spcPct val="100000"/>
              </a:lnSpc>
              <a:spcBef>
                <a:spcPts val="0"/>
              </a:spcBef>
              <a:spcAft>
                <a:spcPts val="0"/>
              </a:spcAft>
              <a:buNone/>
            </a:pPr>
            <a:fld id="{00000000-1234-1234-1234-123412341234}" type="slidenum">
              <a:rPr lang="ru-RU"/>
              <a:t>45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3: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3" name="Google Shape;463;p33: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33:notes"/>
          <p:cNvSpPr txBox="1">
            <a:spLocks noGrp="1"/>
          </p:cNvSpPr>
          <p:nvPr>
            <p:ph type="sldNum" idx="12"/>
          </p:nvPr>
        </p:nvSpPr>
        <p:spPr>
          <a:xfrm>
            <a:off x="3829010" y="9443323"/>
            <a:ext cx="2930574" cy="497603"/>
          </a:xfrm>
          <a:prstGeom prst="rect">
            <a:avLst/>
          </a:prstGeom>
          <a:noFill/>
          <a:ln>
            <a:noFill/>
          </a:ln>
        </p:spPr>
        <p:txBody>
          <a:bodyPr spcFirstLastPara="1" wrap="square" lIns="91400" tIns="45700" rIns="91400" bIns="45700" anchor="b" anchorCtr="0">
            <a:noAutofit/>
          </a:bodyPr>
          <a:lstStyle/>
          <a:p>
            <a:pPr marL="0" lvl="0" indent="0" algn="l" rtl="0">
              <a:lnSpc>
                <a:spcPct val="100000"/>
              </a:lnSpc>
              <a:spcBef>
                <a:spcPts val="0"/>
              </a:spcBef>
              <a:spcAft>
                <a:spcPts val="0"/>
              </a:spcAft>
              <a:buNone/>
            </a:pPr>
            <a:fld id="{00000000-1234-1234-1234-123412341234}" type="slidenum">
              <a:rPr lang="ru-RU"/>
              <a:t>46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34: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472" name="Google Shape;472;p34: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36: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484" name="Google Shape;484;p36: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7:notes"/>
          <p:cNvSpPr txBox="1">
            <a:spLocks noGrp="1"/>
          </p:cNvSpPr>
          <p:nvPr>
            <p:ph type="body" idx="1"/>
          </p:nvPr>
        </p:nvSpPr>
        <p:spPr>
          <a:xfrm>
            <a:off x="675801" y="4723251"/>
            <a:ext cx="5409600" cy="44736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491" name="Google Shape;491;p37: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8:notes"/>
          <p:cNvSpPr txBox="1">
            <a:spLocks noGrp="1"/>
          </p:cNvSpPr>
          <p:nvPr>
            <p:ph type="body" idx="1"/>
          </p:nvPr>
        </p:nvSpPr>
        <p:spPr>
          <a:xfrm>
            <a:off x="675801" y="4723251"/>
            <a:ext cx="5409600" cy="44736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497" name="Google Shape;497;p38: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247" name="Google Shape;247;p3: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9: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503" name="Google Shape;503;p39: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40: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510" name="Google Shape;510;p40: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41:notes"/>
          <p:cNvSpPr txBox="1">
            <a:spLocks noGrp="1"/>
          </p:cNvSpPr>
          <p:nvPr>
            <p:ph type="body" idx="1"/>
          </p:nvPr>
        </p:nvSpPr>
        <p:spPr>
          <a:xfrm>
            <a:off x="675801" y="4723251"/>
            <a:ext cx="5409600" cy="44736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516" name="Google Shape;516;p41: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2: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523" name="Google Shape;523;p42: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43: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2" name="Google Shape;532;p43: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533" name="Google Shape;533;p43:notes"/>
          <p:cNvSpPr txBox="1">
            <a:spLocks noGrp="1"/>
          </p:cNvSpPr>
          <p:nvPr>
            <p:ph type="sldNum" idx="12"/>
          </p:nvPr>
        </p:nvSpPr>
        <p:spPr>
          <a:xfrm>
            <a:off x="3829010" y="9443323"/>
            <a:ext cx="2930574" cy="497603"/>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55</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44: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539" name="Google Shape;539;p44: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45: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545" name="Google Shape;545;p45: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5: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261" name="Google Shape;261;p5: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6: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268" name="Google Shape;268;p6: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txBox="1">
            <a:spLocks noGrp="1"/>
          </p:cNvSpPr>
          <p:nvPr>
            <p:ph type="body" idx="1"/>
          </p:nvPr>
        </p:nvSpPr>
        <p:spPr>
          <a:xfrm>
            <a:off x="675801" y="4723251"/>
            <a:ext cx="5409562" cy="4473654"/>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360"/>
              </a:spcBef>
              <a:spcAft>
                <a:spcPts val="0"/>
              </a:spcAft>
              <a:buSzPts val="1400"/>
              <a:buNone/>
            </a:pPr>
            <a:endParaRPr/>
          </a:p>
        </p:txBody>
      </p:sp>
      <p:sp>
        <p:nvSpPr>
          <p:cNvPr id="276" name="Google Shape;276;p7: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B036F83-19C8-4A65-BF6E-1AAFC6449B31}" type="slidenum">
              <a:rPr lang="ru-RU" smtClean="0"/>
              <a:t>14</a:t>
            </a:fld>
            <a:endParaRPr lang="ru-RU"/>
          </a:p>
        </p:txBody>
      </p:sp>
    </p:spTree>
    <p:extLst>
      <p:ext uri="{BB962C8B-B14F-4D97-AF65-F5344CB8AC3E}">
        <p14:creationId xmlns:p14="http://schemas.microsoft.com/office/powerpoint/2010/main" val="769928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B036F83-19C8-4A65-BF6E-1AAFC6449B31}" type="slidenum">
              <a:rPr lang="ru-RU" smtClean="0"/>
              <a:t>15</a:t>
            </a:fld>
            <a:endParaRPr lang="ru-RU"/>
          </a:p>
        </p:txBody>
      </p:sp>
    </p:spTree>
    <p:extLst>
      <p:ext uri="{BB962C8B-B14F-4D97-AF65-F5344CB8AC3E}">
        <p14:creationId xmlns:p14="http://schemas.microsoft.com/office/powerpoint/2010/main" val="3450092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9"/>
        <p:cNvGrpSpPr/>
        <p:nvPr/>
      </p:nvGrpSpPr>
      <p:grpSpPr>
        <a:xfrm>
          <a:off x="0" y="0"/>
          <a:ext cx="0" cy="0"/>
          <a:chOff x="0" y="0"/>
          <a:chExt cx="0" cy="0"/>
        </a:xfrm>
      </p:grpSpPr>
      <p:sp>
        <p:nvSpPr>
          <p:cNvPr id="20" name="Google Shape;20;p47"/>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7"/>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7"/>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
        <p:nvSpPr>
          <p:cNvPr id="23" name="Google Shape;23;p47"/>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7"/>
          <p:cNvSpPr txBox="1">
            <a:spLocks noGrp="1"/>
          </p:cNvSpPr>
          <p:nvPr>
            <p:ph type="body" idx="1"/>
          </p:nvPr>
        </p:nvSpPr>
        <p:spPr>
          <a:xfrm>
            <a:off x="1143000" y="731520"/>
            <a:ext cx="6400800" cy="34746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80"/>
        <p:cNvGrpSpPr/>
        <p:nvPr/>
      </p:nvGrpSpPr>
      <p:grpSpPr>
        <a:xfrm>
          <a:off x="0" y="0"/>
          <a:ext cx="0" cy="0"/>
          <a:chOff x="0" y="0"/>
          <a:chExt cx="0" cy="0"/>
        </a:xfrm>
      </p:grpSpPr>
      <p:sp>
        <p:nvSpPr>
          <p:cNvPr id="81" name="Google Shape;81;p59"/>
          <p:cNvSpPr txBox="1">
            <a:spLocks noGrp="1"/>
          </p:cNvSpPr>
          <p:nvPr>
            <p:ph type="body" idx="1"/>
          </p:nvPr>
        </p:nvSpPr>
        <p:spPr>
          <a:xfrm>
            <a:off x="1143000" y="731520"/>
            <a:ext cx="3346704" cy="6397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480"/>
              </a:spcBef>
              <a:spcAft>
                <a:spcPts val="0"/>
              </a:spcAft>
              <a:buSzPts val="3120"/>
              <a:buNone/>
              <a:defRPr sz="2400" b="1" i="0">
                <a:solidFill>
                  <a:schemeClr val="dk1"/>
                </a:solidFill>
                <a:latin typeface="Trebuchet MS"/>
                <a:ea typeface="Trebuchet MS"/>
                <a:cs typeface="Trebuchet MS"/>
                <a:sym typeface="Trebuchet MS"/>
              </a:defRPr>
            </a:lvl1pPr>
            <a:lvl2pPr marL="914400" lvl="1" indent="-228600" algn="l">
              <a:lnSpc>
                <a:spcPct val="100000"/>
              </a:lnSpc>
              <a:spcBef>
                <a:spcPts val="400"/>
              </a:spcBef>
              <a:spcAft>
                <a:spcPts val="0"/>
              </a:spcAft>
              <a:buSzPts val="2600"/>
              <a:buNone/>
              <a:defRPr sz="2000" b="1"/>
            </a:lvl2pPr>
            <a:lvl3pPr marL="1371600" lvl="2" indent="-228600" algn="l">
              <a:lnSpc>
                <a:spcPct val="100000"/>
              </a:lnSpc>
              <a:spcBef>
                <a:spcPts val="360"/>
              </a:spcBef>
              <a:spcAft>
                <a:spcPts val="0"/>
              </a:spcAft>
              <a:buSzPts val="2340"/>
              <a:buNone/>
              <a:defRPr sz="1800" b="1"/>
            </a:lvl3pPr>
            <a:lvl4pPr marL="1828800" lvl="3" indent="-228600" algn="l">
              <a:lnSpc>
                <a:spcPct val="100000"/>
              </a:lnSpc>
              <a:spcBef>
                <a:spcPts val="320"/>
              </a:spcBef>
              <a:spcAft>
                <a:spcPts val="0"/>
              </a:spcAft>
              <a:buSzPts val="2080"/>
              <a:buNone/>
              <a:defRPr sz="1600" b="1"/>
            </a:lvl4pPr>
            <a:lvl5pPr marL="2286000" lvl="4" indent="-228600" algn="l">
              <a:lnSpc>
                <a:spcPct val="100000"/>
              </a:lnSpc>
              <a:spcBef>
                <a:spcPts val="320"/>
              </a:spcBef>
              <a:spcAft>
                <a:spcPts val="0"/>
              </a:spcAft>
              <a:buSzPts val="2080"/>
              <a:buNone/>
              <a:defRPr sz="1600" b="1"/>
            </a:lvl5pPr>
            <a:lvl6pPr marL="2743200" lvl="5" indent="-228600" algn="l">
              <a:lnSpc>
                <a:spcPct val="100000"/>
              </a:lnSpc>
              <a:spcBef>
                <a:spcPts val="320"/>
              </a:spcBef>
              <a:spcAft>
                <a:spcPts val="0"/>
              </a:spcAft>
              <a:buSzPts val="2080"/>
              <a:buNone/>
              <a:defRPr sz="1600" b="1"/>
            </a:lvl6pPr>
            <a:lvl7pPr marL="3200400" lvl="6" indent="-228600" algn="l">
              <a:lnSpc>
                <a:spcPct val="100000"/>
              </a:lnSpc>
              <a:spcBef>
                <a:spcPts val="320"/>
              </a:spcBef>
              <a:spcAft>
                <a:spcPts val="0"/>
              </a:spcAft>
              <a:buSzPts val="2080"/>
              <a:buNone/>
              <a:defRPr sz="1600" b="1"/>
            </a:lvl7pPr>
            <a:lvl8pPr marL="3657600" lvl="7" indent="-228600" algn="l">
              <a:lnSpc>
                <a:spcPct val="100000"/>
              </a:lnSpc>
              <a:spcBef>
                <a:spcPts val="320"/>
              </a:spcBef>
              <a:spcAft>
                <a:spcPts val="0"/>
              </a:spcAft>
              <a:buSzPts val="2080"/>
              <a:buNone/>
              <a:defRPr sz="1600" b="1"/>
            </a:lvl8pPr>
            <a:lvl9pPr marL="4114800" lvl="8" indent="-228600" algn="l">
              <a:lnSpc>
                <a:spcPct val="100000"/>
              </a:lnSpc>
              <a:spcBef>
                <a:spcPts val="320"/>
              </a:spcBef>
              <a:spcAft>
                <a:spcPts val="300"/>
              </a:spcAft>
              <a:buSzPts val="2080"/>
              <a:buNone/>
              <a:defRPr sz="1600" b="1"/>
            </a:lvl9pPr>
          </a:lstStyle>
          <a:p>
            <a:endParaRPr/>
          </a:p>
        </p:txBody>
      </p:sp>
      <p:sp>
        <p:nvSpPr>
          <p:cNvPr id="82" name="Google Shape;82;p59"/>
          <p:cNvSpPr txBox="1">
            <a:spLocks noGrp="1"/>
          </p:cNvSpPr>
          <p:nvPr>
            <p:ph type="body" idx="2"/>
          </p:nvPr>
        </p:nvSpPr>
        <p:spPr>
          <a:xfrm>
            <a:off x="1156447" y="1400327"/>
            <a:ext cx="3346704" cy="27432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sz="1800"/>
            </a:lvl1pPr>
            <a:lvl2pPr marL="914400" lvl="1" indent="-377190" algn="l">
              <a:lnSpc>
                <a:spcPct val="100000"/>
              </a:lnSpc>
              <a:spcBef>
                <a:spcPts val="360"/>
              </a:spcBef>
              <a:spcAft>
                <a:spcPts val="0"/>
              </a:spcAft>
              <a:buSzPts val="2340"/>
              <a:buChar char="*"/>
              <a:defRPr sz="1800"/>
            </a:lvl2pPr>
            <a:lvl3pPr marL="1371600" lvl="2" indent="-360680" algn="l">
              <a:lnSpc>
                <a:spcPct val="100000"/>
              </a:lnSpc>
              <a:spcBef>
                <a:spcPts val="320"/>
              </a:spcBef>
              <a:spcAft>
                <a:spcPts val="0"/>
              </a:spcAft>
              <a:buSzPts val="2080"/>
              <a:buChar char="*"/>
              <a:defRPr sz="1600"/>
            </a:lvl3pPr>
            <a:lvl4pPr marL="1828800" lvl="3" indent="-360680" algn="l">
              <a:lnSpc>
                <a:spcPct val="100000"/>
              </a:lnSpc>
              <a:spcBef>
                <a:spcPts val="320"/>
              </a:spcBef>
              <a:spcAft>
                <a:spcPts val="0"/>
              </a:spcAft>
              <a:buSzPts val="2080"/>
              <a:buChar char="*"/>
              <a:defRPr sz="1600"/>
            </a:lvl4pPr>
            <a:lvl5pPr marL="2286000" lvl="4" indent="-360679" algn="l">
              <a:lnSpc>
                <a:spcPct val="100000"/>
              </a:lnSpc>
              <a:spcBef>
                <a:spcPts val="320"/>
              </a:spcBef>
              <a:spcAft>
                <a:spcPts val="0"/>
              </a:spcAft>
              <a:buSzPts val="2080"/>
              <a:buChar char="*"/>
              <a:defRPr sz="1600"/>
            </a:lvl5pPr>
            <a:lvl6pPr marL="2743200" lvl="5" indent="-360679" algn="l">
              <a:lnSpc>
                <a:spcPct val="100000"/>
              </a:lnSpc>
              <a:spcBef>
                <a:spcPts val="320"/>
              </a:spcBef>
              <a:spcAft>
                <a:spcPts val="0"/>
              </a:spcAft>
              <a:buSzPts val="2080"/>
              <a:buChar char="*"/>
              <a:defRPr sz="1600"/>
            </a:lvl6pPr>
            <a:lvl7pPr marL="3200400" lvl="6" indent="-360679" algn="l">
              <a:lnSpc>
                <a:spcPct val="100000"/>
              </a:lnSpc>
              <a:spcBef>
                <a:spcPts val="320"/>
              </a:spcBef>
              <a:spcAft>
                <a:spcPts val="0"/>
              </a:spcAft>
              <a:buSzPts val="2080"/>
              <a:buChar char="*"/>
              <a:defRPr sz="1600"/>
            </a:lvl7pPr>
            <a:lvl8pPr marL="3657600" lvl="7" indent="-360679" algn="l">
              <a:lnSpc>
                <a:spcPct val="100000"/>
              </a:lnSpc>
              <a:spcBef>
                <a:spcPts val="320"/>
              </a:spcBef>
              <a:spcAft>
                <a:spcPts val="0"/>
              </a:spcAft>
              <a:buSzPts val="2080"/>
              <a:buChar char="*"/>
              <a:defRPr sz="1600"/>
            </a:lvl8pPr>
            <a:lvl9pPr marL="4114800" lvl="8" indent="-360679" algn="l">
              <a:lnSpc>
                <a:spcPct val="100000"/>
              </a:lnSpc>
              <a:spcBef>
                <a:spcPts val="320"/>
              </a:spcBef>
              <a:spcAft>
                <a:spcPts val="300"/>
              </a:spcAft>
              <a:buSzPts val="2080"/>
              <a:buChar char="*"/>
              <a:defRPr sz="1600"/>
            </a:lvl9pPr>
          </a:lstStyle>
          <a:p>
            <a:endParaRPr/>
          </a:p>
        </p:txBody>
      </p:sp>
      <p:sp>
        <p:nvSpPr>
          <p:cNvPr id="83" name="Google Shape;83;p59"/>
          <p:cNvSpPr txBox="1">
            <a:spLocks noGrp="1"/>
          </p:cNvSpPr>
          <p:nvPr>
            <p:ph type="body" idx="3"/>
          </p:nvPr>
        </p:nvSpPr>
        <p:spPr>
          <a:xfrm>
            <a:off x="4647302" y="731520"/>
            <a:ext cx="3346704" cy="6397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480"/>
              </a:spcBef>
              <a:spcAft>
                <a:spcPts val="0"/>
              </a:spcAft>
              <a:buSzPts val="3120"/>
              <a:buNone/>
              <a:defRPr sz="2400" b="1" i="0">
                <a:solidFill>
                  <a:schemeClr val="dk1"/>
                </a:solidFill>
                <a:latin typeface="Trebuchet MS"/>
                <a:ea typeface="Trebuchet MS"/>
                <a:cs typeface="Trebuchet MS"/>
                <a:sym typeface="Trebuchet MS"/>
              </a:defRPr>
            </a:lvl1pPr>
            <a:lvl2pPr marL="914400" lvl="1" indent="-228600" algn="l">
              <a:lnSpc>
                <a:spcPct val="100000"/>
              </a:lnSpc>
              <a:spcBef>
                <a:spcPts val="400"/>
              </a:spcBef>
              <a:spcAft>
                <a:spcPts val="0"/>
              </a:spcAft>
              <a:buSzPts val="2600"/>
              <a:buNone/>
              <a:defRPr sz="2000" b="1"/>
            </a:lvl2pPr>
            <a:lvl3pPr marL="1371600" lvl="2" indent="-228600" algn="l">
              <a:lnSpc>
                <a:spcPct val="100000"/>
              </a:lnSpc>
              <a:spcBef>
                <a:spcPts val="360"/>
              </a:spcBef>
              <a:spcAft>
                <a:spcPts val="0"/>
              </a:spcAft>
              <a:buSzPts val="2340"/>
              <a:buNone/>
              <a:defRPr sz="1800" b="1"/>
            </a:lvl3pPr>
            <a:lvl4pPr marL="1828800" lvl="3" indent="-228600" algn="l">
              <a:lnSpc>
                <a:spcPct val="100000"/>
              </a:lnSpc>
              <a:spcBef>
                <a:spcPts val="320"/>
              </a:spcBef>
              <a:spcAft>
                <a:spcPts val="0"/>
              </a:spcAft>
              <a:buSzPts val="2080"/>
              <a:buNone/>
              <a:defRPr sz="1600" b="1"/>
            </a:lvl4pPr>
            <a:lvl5pPr marL="2286000" lvl="4" indent="-228600" algn="l">
              <a:lnSpc>
                <a:spcPct val="100000"/>
              </a:lnSpc>
              <a:spcBef>
                <a:spcPts val="320"/>
              </a:spcBef>
              <a:spcAft>
                <a:spcPts val="0"/>
              </a:spcAft>
              <a:buSzPts val="2080"/>
              <a:buNone/>
              <a:defRPr sz="1600" b="1"/>
            </a:lvl5pPr>
            <a:lvl6pPr marL="2743200" lvl="5" indent="-228600" algn="l">
              <a:lnSpc>
                <a:spcPct val="100000"/>
              </a:lnSpc>
              <a:spcBef>
                <a:spcPts val="320"/>
              </a:spcBef>
              <a:spcAft>
                <a:spcPts val="0"/>
              </a:spcAft>
              <a:buSzPts val="2080"/>
              <a:buNone/>
              <a:defRPr sz="1600" b="1"/>
            </a:lvl6pPr>
            <a:lvl7pPr marL="3200400" lvl="6" indent="-228600" algn="l">
              <a:lnSpc>
                <a:spcPct val="100000"/>
              </a:lnSpc>
              <a:spcBef>
                <a:spcPts val="320"/>
              </a:spcBef>
              <a:spcAft>
                <a:spcPts val="0"/>
              </a:spcAft>
              <a:buSzPts val="2080"/>
              <a:buNone/>
              <a:defRPr sz="1600" b="1"/>
            </a:lvl7pPr>
            <a:lvl8pPr marL="3657600" lvl="7" indent="-228600" algn="l">
              <a:lnSpc>
                <a:spcPct val="100000"/>
              </a:lnSpc>
              <a:spcBef>
                <a:spcPts val="320"/>
              </a:spcBef>
              <a:spcAft>
                <a:spcPts val="0"/>
              </a:spcAft>
              <a:buSzPts val="2080"/>
              <a:buNone/>
              <a:defRPr sz="1600" b="1"/>
            </a:lvl8pPr>
            <a:lvl9pPr marL="4114800" lvl="8" indent="-228600" algn="l">
              <a:lnSpc>
                <a:spcPct val="100000"/>
              </a:lnSpc>
              <a:spcBef>
                <a:spcPts val="320"/>
              </a:spcBef>
              <a:spcAft>
                <a:spcPts val="300"/>
              </a:spcAft>
              <a:buSzPts val="2080"/>
              <a:buNone/>
              <a:defRPr sz="1600" b="1"/>
            </a:lvl9pPr>
          </a:lstStyle>
          <a:p>
            <a:endParaRPr/>
          </a:p>
        </p:txBody>
      </p:sp>
      <p:sp>
        <p:nvSpPr>
          <p:cNvPr id="84" name="Google Shape;84;p59"/>
          <p:cNvSpPr txBox="1">
            <a:spLocks noGrp="1"/>
          </p:cNvSpPr>
          <p:nvPr>
            <p:ph type="body" idx="4"/>
          </p:nvPr>
        </p:nvSpPr>
        <p:spPr>
          <a:xfrm>
            <a:off x="4645025" y="1399032"/>
            <a:ext cx="3346704" cy="27432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sz="1800"/>
            </a:lvl1pPr>
            <a:lvl2pPr marL="914400" lvl="1" indent="-377190" algn="l">
              <a:lnSpc>
                <a:spcPct val="100000"/>
              </a:lnSpc>
              <a:spcBef>
                <a:spcPts val="360"/>
              </a:spcBef>
              <a:spcAft>
                <a:spcPts val="0"/>
              </a:spcAft>
              <a:buSzPts val="2340"/>
              <a:buChar char="*"/>
              <a:defRPr sz="1800"/>
            </a:lvl2pPr>
            <a:lvl3pPr marL="1371600" lvl="2" indent="-360680" algn="l">
              <a:lnSpc>
                <a:spcPct val="100000"/>
              </a:lnSpc>
              <a:spcBef>
                <a:spcPts val="320"/>
              </a:spcBef>
              <a:spcAft>
                <a:spcPts val="0"/>
              </a:spcAft>
              <a:buSzPts val="2080"/>
              <a:buChar char="*"/>
              <a:defRPr sz="1600"/>
            </a:lvl3pPr>
            <a:lvl4pPr marL="1828800" lvl="3" indent="-360680" algn="l">
              <a:lnSpc>
                <a:spcPct val="100000"/>
              </a:lnSpc>
              <a:spcBef>
                <a:spcPts val="320"/>
              </a:spcBef>
              <a:spcAft>
                <a:spcPts val="0"/>
              </a:spcAft>
              <a:buSzPts val="2080"/>
              <a:buChar char="*"/>
              <a:defRPr sz="1600"/>
            </a:lvl4pPr>
            <a:lvl5pPr marL="2286000" lvl="4" indent="-360679" algn="l">
              <a:lnSpc>
                <a:spcPct val="100000"/>
              </a:lnSpc>
              <a:spcBef>
                <a:spcPts val="320"/>
              </a:spcBef>
              <a:spcAft>
                <a:spcPts val="0"/>
              </a:spcAft>
              <a:buSzPts val="2080"/>
              <a:buChar char="*"/>
              <a:defRPr sz="1600"/>
            </a:lvl5pPr>
            <a:lvl6pPr marL="2743200" lvl="5" indent="-360679" algn="l">
              <a:lnSpc>
                <a:spcPct val="100000"/>
              </a:lnSpc>
              <a:spcBef>
                <a:spcPts val="320"/>
              </a:spcBef>
              <a:spcAft>
                <a:spcPts val="0"/>
              </a:spcAft>
              <a:buSzPts val="2080"/>
              <a:buChar char="*"/>
              <a:defRPr sz="1600"/>
            </a:lvl6pPr>
            <a:lvl7pPr marL="3200400" lvl="6" indent="-360679" algn="l">
              <a:lnSpc>
                <a:spcPct val="100000"/>
              </a:lnSpc>
              <a:spcBef>
                <a:spcPts val="320"/>
              </a:spcBef>
              <a:spcAft>
                <a:spcPts val="0"/>
              </a:spcAft>
              <a:buSzPts val="2080"/>
              <a:buChar char="*"/>
              <a:defRPr sz="1600"/>
            </a:lvl7pPr>
            <a:lvl8pPr marL="3657600" lvl="7" indent="-360679" algn="l">
              <a:lnSpc>
                <a:spcPct val="100000"/>
              </a:lnSpc>
              <a:spcBef>
                <a:spcPts val="320"/>
              </a:spcBef>
              <a:spcAft>
                <a:spcPts val="0"/>
              </a:spcAft>
              <a:buSzPts val="2080"/>
              <a:buChar char="*"/>
              <a:defRPr sz="1600"/>
            </a:lvl8pPr>
            <a:lvl9pPr marL="4114800" lvl="8" indent="-360679" algn="l">
              <a:lnSpc>
                <a:spcPct val="100000"/>
              </a:lnSpc>
              <a:spcBef>
                <a:spcPts val="320"/>
              </a:spcBef>
              <a:spcAft>
                <a:spcPts val="300"/>
              </a:spcAft>
              <a:buSzPts val="2080"/>
              <a:buChar char="*"/>
              <a:defRPr sz="1600"/>
            </a:lvl9pPr>
          </a:lstStyle>
          <a:p>
            <a:endParaRPr/>
          </a:p>
        </p:txBody>
      </p:sp>
      <p:sp>
        <p:nvSpPr>
          <p:cNvPr id="85" name="Google Shape;85;p59"/>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9"/>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9"/>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
        <p:nvSpPr>
          <p:cNvPr id="88" name="Google Shape;88;p59"/>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89"/>
        <p:cNvGrpSpPr/>
        <p:nvPr/>
      </p:nvGrpSpPr>
      <p:grpSpPr>
        <a:xfrm>
          <a:off x="0" y="0"/>
          <a:ext cx="0" cy="0"/>
          <a:chOff x="0" y="0"/>
          <a:chExt cx="0" cy="0"/>
        </a:xfrm>
      </p:grpSpPr>
      <p:sp>
        <p:nvSpPr>
          <p:cNvPr id="90" name="Google Shape;90;p60"/>
          <p:cNvSpPr txBox="1">
            <a:spLocks noGrp="1"/>
          </p:cNvSpPr>
          <p:nvPr>
            <p:ph type="title"/>
          </p:nvPr>
        </p:nvSpPr>
        <p:spPr>
          <a:xfrm>
            <a:off x="839095" y="2209800"/>
            <a:ext cx="3636085" cy="125849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3584"/>
              <a:buChar char="*"/>
              <a:defRPr sz="28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60"/>
          <p:cNvSpPr txBox="1">
            <a:spLocks noGrp="1"/>
          </p:cNvSpPr>
          <p:nvPr>
            <p:ph type="body" idx="1"/>
          </p:nvPr>
        </p:nvSpPr>
        <p:spPr>
          <a:xfrm>
            <a:off x="4593515" y="731520"/>
            <a:ext cx="4017085" cy="4894730"/>
          </a:xfrm>
          <a:prstGeom prst="rect">
            <a:avLst/>
          </a:prstGeom>
          <a:noFill/>
          <a:ln>
            <a:noFill/>
          </a:ln>
        </p:spPr>
        <p:txBody>
          <a:bodyPr spcFirstLastPara="1" wrap="square" lIns="91425" tIns="45700" rIns="91425" bIns="45700" anchor="ctr" anchorCtr="0">
            <a:noAutofit/>
          </a:bodyPr>
          <a:lstStyle>
            <a:lvl1pPr marL="457200" lvl="0" indent="-410210" algn="l">
              <a:lnSpc>
                <a:spcPct val="100000"/>
              </a:lnSpc>
              <a:spcBef>
                <a:spcPts val="440"/>
              </a:spcBef>
              <a:spcAft>
                <a:spcPts val="0"/>
              </a:spcAft>
              <a:buSzPts val="2860"/>
              <a:buChar char="*"/>
              <a:defRPr sz="2200"/>
            </a:lvl1pPr>
            <a:lvl2pPr marL="914400" lvl="1" indent="-393700" algn="l">
              <a:lnSpc>
                <a:spcPct val="100000"/>
              </a:lnSpc>
              <a:spcBef>
                <a:spcPts val="400"/>
              </a:spcBef>
              <a:spcAft>
                <a:spcPts val="0"/>
              </a:spcAft>
              <a:buSzPts val="2600"/>
              <a:buChar char="*"/>
              <a:defRPr sz="2000"/>
            </a:lvl2pPr>
            <a:lvl3pPr marL="1371600" lvl="2" indent="-377189" algn="l">
              <a:lnSpc>
                <a:spcPct val="100000"/>
              </a:lnSpc>
              <a:spcBef>
                <a:spcPts val="360"/>
              </a:spcBef>
              <a:spcAft>
                <a:spcPts val="0"/>
              </a:spcAft>
              <a:buSzPts val="2340"/>
              <a:buChar char="*"/>
              <a:defRPr sz="1800"/>
            </a:lvl3pPr>
            <a:lvl4pPr marL="1828800" lvl="3" indent="-360680" algn="l">
              <a:lnSpc>
                <a:spcPct val="100000"/>
              </a:lnSpc>
              <a:spcBef>
                <a:spcPts val="320"/>
              </a:spcBef>
              <a:spcAft>
                <a:spcPts val="0"/>
              </a:spcAft>
              <a:buSzPts val="2080"/>
              <a:buChar char="*"/>
              <a:defRPr sz="1600"/>
            </a:lvl4pPr>
            <a:lvl5pPr marL="2286000" lvl="4" indent="-344170" algn="l">
              <a:lnSpc>
                <a:spcPct val="100000"/>
              </a:lnSpc>
              <a:spcBef>
                <a:spcPts val="300"/>
              </a:spcBef>
              <a:spcAft>
                <a:spcPts val="0"/>
              </a:spcAft>
              <a:buSzPts val="1820"/>
              <a:buChar char="*"/>
              <a:defRPr sz="1400"/>
            </a:lvl5pPr>
            <a:lvl6pPr marL="2743200" lvl="5" indent="-393700" algn="l">
              <a:lnSpc>
                <a:spcPct val="100000"/>
              </a:lnSpc>
              <a:spcBef>
                <a:spcPts val="400"/>
              </a:spcBef>
              <a:spcAft>
                <a:spcPts val="0"/>
              </a:spcAft>
              <a:buSzPts val="2600"/>
              <a:buChar char="*"/>
              <a:defRPr sz="2000"/>
            </a:lvl6pPr>
            <a:lvl7pPr marL="3200400" lvl="6" indent="-393700" algn="l">
              <a:lnSpc>
                <a:spcPct val="100000"/>
              </a:lnSpc>
              <a:spcBef>
                <a:spcPts val="400"/>
              </a:spcBef>
              <a:spcAft>
                <a:spcPts val="0"/>
              </a:spcAft>
              <a:buSzPts val="2600"/>
              <a:buChar char="*"/>
              <a:defRPr sz="2000"/>
            </a:lvl7pPr>
            <a:lvl8pPr marL="3657600" lvl="7" indent="-393700" algn="l">
              <a:lnSpc>
                <a:spcPct val="100000"/>
              </a:lnSpc>
              <a:spcBef>
                <a:spcPts val="400"/>
              </a:spcBef>
              <a:spcAft>
                <a:spcPts val="0"/>
              </a:spcAft>
              <a:buSzPts val="2600"/>
              <a:buChar char="*"/>
              <a:defRPr sz="2000"/>
            </a:lvl8pPr>
            <a:lvl9pPr marL="4114800" lvl="8" indent="-393700" algn="l">
              <a:lnSpc>
                <a:spcPct val="100000"/>
              </a:lnSpc>
              <a:spcBef>
                <a:spcPts val="400"/>
              </a:spcBef>
              <a:spcAft>
                <a:spcPts val="300"/>
              </a:spcAft>
              <a:buSzPts val="2600"/>
              <a:buChar char="*"/>
              <a:defRPr sz="2000"/>
            </a:lvl9pPr>
          </a:lstStyle>
          <a:p>
            <a:endParaRPr/>
          </a:p>
        </p:txBody>
      </p:sp>
      <p:sp>
        <p:nvSpPr>
          <p:cNvPr id="92" name="Google Shape;92;p60"/>
          <p:cNvSpPr txBox="1">
            <a:spLocks noGrp="1"/>
          </p:cNvSpPr>
          <p:nvPr>
            <p:ph type="body" idx="2"/>
          </p:nvPr>
        </p:nvSpPr>
        <p:spPr>
          <a:xfrm>
            <a:off x="1075765" y="3497802"/>
            <a:ext cx="3388660" cy="213951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820"/>
              <a:buNone/>
              <a:defRPr sz="1400"/>
            </a:lvl1pPr>
            <a:lvl2pPr marL="914400" lvl="1" indent="-228600" algn="l">
              <a:lnSpc>
                <a:spcPct val="100000"/>
              </a:lnSpc>
              <a:spcBef>
                <a:spcPts val="300"/>
              </a:spcBef>
              <a:spcAft>
                <a:spcPts val="0"/>
              </a:spcAft>
              <a:buSzPts val="1560"/>
              <a:buNone/>
              <a:defRPr sz="1200"/>
            </a:lvl2pPr>
            <a:lvl3pPr marL="1371600" lvl="2" indent="-228600" algn="l">
              <a:lnSpc>
                <a:spcPct val="100000"/>
              </a:lnSpc>
              <a:spcBef>
                <a:spcPts val="300"/>
              </a:spcBef>
              <a:spcAft>
                <a:spcPts val="0"/>
              </a:spcAft>
              <a:buSzPts val="1300"/>
              <a:buNone/>
              <a:defRPr sz="1000"/>
            </a:lvl3pPr>
            <a:lvl4pPr marL="1828800" lvl="3" indent="-228600" algn="l">
              <a:lnSpc>
                <a:spcPct val="100000"/>
              </a:lnSpc>
              <a:spcBef>
                <a:spcPts val="300"/>
              </a:spcBef>
              <a:spcAft>
                <a:spcPts val="0"/>
              </a:spcAft>
              <a:buSzPts val="1170"/>
              <a:buNone/>
              <a:defRPr sz="900"/>
            </a:lvl4pPr>
            <a:lvl5pPr marL="2286000" lvl="4" indent="-228600" algn="l">
              <a:lnSpc>
                <a:spcPct val="100000"/>
              </a:lnSpc>
              <a:spcBef>
                <a:spcPts val="300"/>
              </a:spcBef>
              <a:spcAft>
                <a:spcPts val="0"/>
              </a:spcAft>
              <a:buSzPts val="1170"/>
              <a:buNone/>
              <a:defRPr sz="900"/>
            </a:lvl5pPr>
            <a:lvl6pPr marL="2743200" lvl="5" indent="-228600" algn="l">
              <a:lnSpc>
                <a:spcPct val="100000"/>
              </a:lnSpc>
              <a:spcBef>
                <a:spcPts val="300"/>
              </a:spcBef>
              <a:spcAft>
                <a:spcPts val="0"/>
              </a:spcAft>
              <a:buSzPts val="1170"/>
              <a:buNone/>
              <a:defRPr sz="900"/>
            </a:lvl6pPr>
            <a:lvl7pPr marL="3200400" lvl="6" indent="-228600" algn="l">
              <a:lnSpc>
                <a:spcPct val="100000"/>
              </a:lnSpc>
              <a:spcBef>
                <a:spcPts val="300"/>
              </a:spcBef>
              <a:spcAft>
                <a:spcPts val="0"/>
              </a:spcAft>
              <a:buSzPts val="1170"/>
              <a:buNone/>
              <a:defRPr sz="900"/>
            </a:lvl7pPr>
            <a:lvl8pPr marL="3657600" lvl="7" indent="-228600" algn="l">
              <a:lnSpc>
                <a:spcPct val="100000"/>
              </a:lnSpc>
              <a:spcBef>
                <a:spcPts val="300"/>
              </a:spcBef>
              <a:spcAft>
                <a:spcPts val="0"/>
              </a:spcAft>
              <a:buSzPts val="1170"/>
              <a:buNone/>
              <a:defRPr sz="900"/>
            </a:lvl8pPr>
            <a:lvl9pPr marL="4114800" lvl="8" indent="-228600" algn="l">
              <a:lnSpc>
                <a:spcPct val="100000"/>
              </a:lnSpc>
              <a:spcBef>
                <a:spcPts val="300"/>
              </a:spcBef>
              <a:spcAft>
                <a:spcPts val="300"/>
              </a:spcAft>
              <a:buSzPts val="1170"/>
              <a:buNone/>
              <a:defRPr sz="900"/>
            </a:lvl9pPr>
          </a:lstStyle>
          <a:p>
            <a:endParaRPr/>
          </a:p>
        </p:txBody>
      </p:sp>
      <p:sp>
        <p:nvSpPr>
          <p:cNvPr id="93" name="Google Shape;93;p60"/>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60"/>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60"/>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Рисунок с подписью" type="picTx">
  <p:cSld name="PICTURE_WITH_CAPTION_TEXT">
    <p:spTree>
      <p:nvGrpSpPr>
        <p:cNvPr id="1" name="Shape 96"/>
        <p:cNvGrpSpPr/>
        <p:nvPr/>
      </p:nvGrpSpPr>
      <p:grpSpPr>
        <a:xfrm>
          <a:off x="0" y="0"/>
          <a:ext cx="0" cy="0"/>
          <a:chOff x="0" y="0"/>
          <a:chExt cx="0" cy="0"/>
        </a:xfrm>
      </p:grpSpPr>
      <p:sp>
        <p:nvSpPr>
          <p:cNvPr id="97" name="Google Shape;97;p61"/>
          <p:cNvSpPr/>
          <p:nvPr/>
        </p:nvSpPr>
        <p:spPr>
          <a:xfrm>
            <a:off x="0" y="3866920"/>
            <a:ext cx="9144000" cy="2991080"/>
          </a:xfrm>
          <a:prstGeom prst="rect">
            <a:avLst/>
          </a:prstGeom>
          <a:gradFill>
            <a:gsLst>
              <a:gs pos="0">
                <a:srgbClr val="FFFFFF">
                  <a:alpha val="90588"/>
                </a:srgbClr>
              </a:gs>
              <a:gs pos="37000">
                <a:srgbClr val="FFFFFF">
                  <a:alpha val="75686"/>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98" name="Google Shape;98;p61"/>
          <p:cNvSpPr/>
          <p:nvPr/>
        </p:nvSpPr>
        <p:spPr>
          <a:xfrm>
            <a:off x="0" y="0"/>
            <a:ext cx="9144000" cy="3866920"/>
          </a:xfrm>
          <a:prstGeom prst="rect">
            <a:avLst/>
          </a:prstGeom>
          <a:gradFill>
            <a:gsLst>
              <a:gs pos="0">
                <a:srgbClr val="FFFFFF">
                  <a:alpha val="88627"/>
                </a:srgbClr>
              </a:gs>
              <a:gs pos="48000">
                <a:srgbClr val="FFFFFF">
                  <a:alpha val="61568"/>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99" name="Google Shape;99;p61"/>
          <p:cNvSpPr/>
          <p:nvPr/>
        </p:nvSpPr>
        <p:spPr>
          <a:xfrm>
            <a:off x="0" y="2652311"/>
            <a:ext cx="9144000" cy="2286000"/>
          </a:xfrm>
          <a:prstGeom prst="rect">
            <a:avLst/>
          </a:prstGeom>
          <a:gradFill>
            <a:gsLst>
              <a:gs pos="0">
                <a:srgbClr val="FFFFFF">
                  <a:alpha val="0"/>
                </a:srgbClr>
              </a:gs>
              <a:gs pos="29000">
                <a:srgbClr val="FFFFFF">
                  <a:alpha val="28627"/>
                </a:srgbClr>
              </a:gs>
              <a:gs pos="45000">
                <a:srgbClr val="B4DCFA">
                  <a:alpha val="40000"/>
                </a:srgbClr>
              </a:gs>
              <a:gs pos="55000">
                <a:srgbClr val="FFFFFF">
                  <a:alpha val="24705"/>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00" name="Google Shape;100;p61"/>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01" name="Google Shape;101;p61"/>
          <p:cNvSpPr>
            <a:spLocks noGrp="1"/>
          </p:cNvSpPr>
          <p:nvPr>
            <p:ph type="pic" idx="2"/>
          </p:nvPr>
        </p:nvSpPr>
        <p:spPr>
          <a:xfrm>
            <a:off x="4475175" y="1143000"/>
            <a:ext cx="4114800" cy="3127806"/>
          </a:xfrm>
          <a:prstGeom prst="roundRect">
            <a:avLst>
              <a:gd name="adj" fmla="val 4230"/>
            </a:avLst>
          </a:prstGeom>
          <a:solidFill>
            <a:srgbClr val="8BC9F7"/>
          </a:solidFill>
          <a:ln>
            <a:noFill/>
          </a:ln>
          <a:effectLst>
            <a:reflection stA="23000" endA="300" endPos="28000" sy="-100000" algn="bl" rotWithShape="0"/>
          </a:effectLst>
        </p:spPr>
        <p:txBody>
          <a:bodyPr spcFirstLastPara="1" wrap="square" lIns="91425" tIns="45700" rIns="91425" bIns="45700" anchor="t" anchorCtr="0">
            <a:noAutofit/>
          </a:bodyPr>
          <a:lstStyle>
            <a:lvl1pPr marR="0" lvl="0" algn="ctr" rtl="0">
              <a:lnSpc>
                <a:spcPct val="100000"/>
              </a:lnSpc>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1pPr>
            <a:lvl2pPr marR="0" lvl="1" algn="l" rtl="0">
              <a:lnSpc>
                <a:spcPct val="100000"/>
              </a:lnSpc>
              <a:spcBef>
                <a:spcPts val="560"/>
              </a:spcBef>
              <a:spcAft>
                <a:spcPts val="0"/>
              </a:spcAft>
              <a:buClr>
                <a:srgbClr val="C3260C"/>
              </a:buClr>
              <a:buSzPts val="3640"/>
              <a:buFont typeface="Georgia"/>
              <a:buNone/>
              <a:defRPr sz="2800" b="0" i="0" u="none" strike="noStrike" cap="none">
                <a:solidFill>
                  <a:srgbClr val="3F3F3F"/>
                </a:solidFill>
                <a:latin typeface="Trebuchet MS"/>
                <a:ea typeface="Trebuchet MS"/>
                <a:cs typeface="Trebuchet MS"/>
                <a:sym typeface="Trebuchet MS"/>
              </a:defRPr>
            </a:lvl2pPr>
            <a:lvl3pPr marR="0" lvl="2" algn="l" rtl="0">
              <a:lnSpc>
                <a:spcPct val="100000"/>
              </a:lnSpc>
              <a:spcBef>
                <a:spcPts val="480"/>
              </a:spcBef>
              <a:spcAft>
                <a:spcPts val="0"/>
              </a:spcAft>
              <a:buClr>
                <a:srgbClr val="C3260C"/>
              </a:buClr>
              <a:buSzPts val="3120"/>
              <a:buFont typeface="Georgia"/>
              <a:buNone/>
              <a:defRPr sz="2400" b="0" i="0" u="none" strike="noStrike" cap="none">
                <a:solidFill>
                  <a:srgbClr val="3F3F3F"/>
                </a:solidFill>
                <a:latin typeface="Trebuchet MS"/>
                <a:ea typeface="Trebuchet MS"/>
                <a:cs typeface="Trebuchet MS"/>
                <a:sym typeface="Trebuchet MS"/>
              </a:defRPr>
            </a:lvl3pPr>
            <a:lvl4pPr marR="0" lvl="3" algn="l" rtl="0">
              <a:lnSpc>
                <a:spcPct val="100000"/>
              </a:lnSpc>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4pPr>
            <a:lvl5pPr marR="0" lvl="4" algn="l" rtl="0">
              <a:lnSpc>
                <a:spcPct val="100000"/>
              </a:lnSpc>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5pPr>
            <a:lvl6pPr marR="0" lvl="5" algn="l" rtl="0">
              <a:lnSpc>
                <a:spcPct val="100000"/>
              </a:lnSpc>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6pPr>
            <a:lvl7pPr marR="0" lvl="6" algn="l" rtl="0">
              <a:lnSpc>
                <a:spcPct val="100000"/>
              </a:lnSpc>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7pPr>
            <a:lvl8pPr marR="0" lvl="7" algn="l" rtl="0">
              <a:lnSpc>
                <a:spcPct val="100000"/>
              </a:lnSpc>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8pPr>
            <a:lvl9pPr marR="0" lvl="8" algn="l" rtl="0">
              <a:lnSpc>
                <a:spcPct val="100000"/>
              </a:lnSpc>
              <a:spcBef>
                <a:spcPts val="400"/>
              </a:spcBef>
              <a:spcAft>
                <a:spcPts val="30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9pPr>
          </a:lstStyle>
          <a:p>
            <a:endParaRPr/>
          </a:p>
        </p:txBody>
      </p:sp>
      <p:sp>
        <p:nvSpPr>
          <p:cNvPr id="102" name="Google Shape;102;p61"/>
          <p:cNvSpPr txBox="1">
            <a:spLocks noGrp="1"/>
          </p:cNvSpPr>
          <p:nvPr>
            <p:ph type="body" idx="1"/>
          </p:nvPr>
        </p:nvSpPr>
        <p:spPr>
          <a:xfrm>
            <a:off x="877887" y="1010486"/>
            <a:ext cx="3694114" cy="2163020"/>
          </a:xfrm>
          <a:prstGeom prst="rect">
            <a:avLst/>
          </a:prstGeom>
          <a:noFill/>
          <a:ln>
            <a:noFill/>
          </a:ln>
        </p:spPr>
        <p:txBody>
          <a:bodyPr spcFirstLastPara="1" wrap="square" lIns="91425" tIns="45700" rIns="91425" bIns="45700" anchor="b" anchorCtr="0">
            <a:noAutofit/>
          </a:bodyPr>
          <a:lstStyle>
            <a:lvl1pPr marL="457200" lvl="0" indent="-360680" algn="l">
              <a:lnSpc>
                <a:spcPct val="100000"/>
              </a:lnSpc>
              <a:spcBef>
                <a:spcPts val="320"/>
              </a:spcBef>
              <a:spcAft>
                <a:spcPts val="0"/>
              </a:spcAft>
              <a:buSzPts val="2080"/>
              <a:buFont typeface="Georgia"/>
              <a:buChar char="*"/>
              <a:defRPr sz="1600"/>
            </a:lvl1pPr>
            <a:lvl2pPr marL="914400" lvl="1" indent="-228600" algn="l">
              <a:lnSpc>
                <a:spcPct val="100000"/>
              </a:lnSpc>
              <a:spcBef>
                <a:spcPts val="300"/>
              </a:spcBef>
              <a:spcAft>
                <a:spcPts val="0"/>
              </a:spcAft>
              <a:buSzPts val="1560"/>
              <a:buNone/>
              <a:defRPr sz="1200"/>
            </a:lvl2pPr>
            <a:lvl3pPr marL="1371600" lvl="2" indent="-228600" algn="l">
              <a:lnSpc>
                <a:spcPct val="100000"/>
              </a:lnSpc>
              <a:spcBef>
                <a:spcPts val="300"/>
              </a:spcBef>
              <a:spcAft>
                <a:spcPts val="0"/>
              </a:spcAft>
              <a:buSzPts val="1300"/>
              <a:buNone/>
              <a:defRPr sz="1000"/>
            </a:lvl3pPr>
            <a:lvl4pPr marL="1828800" lvl="3" indent="-228600" algn="l">
              <a:lnSpc>
                <a:spcPct val="100000"/>
              </a:lnSpc>
              <a:spcBef>
                <a:spcPts val="300"/>
              </a:spcBef>
              <a:spcAft>
                <a:spcPts val="0"/>
              </a:spcAft>
              <a:buSzPts val="1170"/>
              <a:buNone/>
              <a:defRPr sz="900"/>
            </a:lvl4pPr>
            <a:lvl5pPr marL="2286000" lvl="4" indent="-228600" algn="l">
              <a:lnSpc>
                <a:spcPct val="100000"/>
              </a:lnSpc>
              <a:spcBef>
                <a:spcPts val="300"/>
              </a:spcBef>
              <a:spcAft>
                <a:spcPts val="0"/>
              </a:spcAft>
              <a:buSzPts val="1170"/>
              <a:buNone/>
              <a:defRPr sz="900"/>
            </a:lvl5pPr>
            <a:lvl6pPr marL="2743200" lvl="5" indent="-228600" algn="l">
              <a:lnSpc>
                <a:spcPct val="100000"/>
              </a:lnSpc>
              <a:spcBef>
                <a:spcPts val="300"/>
              </a:spcBef>
              <a:spcAft>
                <a:spcPts val="0"/>
              </a:spcAft>
              <a:buSzPts val="1170"/>
              <a:buNone/>
              <a:defRPr sz="900"/>
            </a:lvl6pPr>
            <a:lvl7pPr marL="3200400" lvl="6" indent="-228600" algn="l">
              <a:lnSpc>
                <a:spcPct val="100000"/>
              </a:lnSpc>
              <a:spcBef>
                <a:spcPts val="300"/>
              </a:spcBef>
              <a:spcAft>
                <a:spcPts val="0"/>
              </a:spcAft>
              <a:buSzPts val="1170"/>
              <a:buNone/>
              <a:defRPr sz="900"/>
            </a:lvl7pPr>
            <a:lvl8pPr marL="3657600" lvl="7" indent="-228600" algn="l">
              <a:lnSpc>
                <a:spcPct val="100000"/>
              </a:lnSpc>
              <a:spcBef>
                <a:spcPts val="300"/>
              </a:spcBef>
              <a:spcAft>
                <a:spcPts val="0"/>
              </a:spcAft>
              <a:buSzPts val="1170"/>
              <a:buNone/>
              <a:defRPr sz="900"/>
            </a:lvl8pPr>
            <a:lvl9pPr marL="4114800" lvl="8" indent="-228600" algn="l">
              <a:lnSpc>
                <a:spcPct val="100000"/>
              </a:lnSpc>
              <a:spcBef>
                <a:spcPts val="300"/>
              </a:spcBef>
              <a:spcAft>
                <a:spcPts val="300"/>
              </a:spcAft>
              <a:buSzPts val="1170"/>
              <a:buNone/>
              <a:defRPr sz="900"/>
            </a:lvl9pPr>
          </a:lstStyle>
          <a:p>
            <a:endParaRPr/>
          </a:p>
        </p:txBody>
      </p:sp>
      <p:sp>
        <p:nvSpPr>
          <p:cNvPr id="103" name="Google Shape;103;p61"/>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61"/>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61"/>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
        <p:nvSpPr>
          <p:cNvPr id="106" name="Google Shape;106;p61"/>
          <p:cNvSpPr txBox="1">
            <a:spLocks noGrp="1"/>
          </p:cNvSpPr>
          <p:nvPr>
            <p:ph type="title"/>
          </p:nvPr>
        </p:nvSpPr>
        <p:spPr>
          <a:xfrm>
            <a:off x="727268" y="4464421"/>
            <a:ext cx="6383538" cy="11430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5888"/>
              <a:buChar char="*"/>
              <a:defRPr sz="4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107"/>
        <p:cNvGrpSpPr/>
        <p:nvPr/>
      </p:nvGrpSpPr>
      <p:grpSpPr>
        <a:xfrm>
          <a:off x="0" y="0"/>
          <a:ext cx="0" cy="0"/>
          <a:chOff x="0" y="0"/>
          <a:chExt cx="0" cy="0"/>
        </a:xfrm>
      </p:grpSpPr>
      <p:sp>
        <p:nvSpPr>
          <p:cNvPr id="108" name="Google Shape;108;p62"/>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62"/>
          <p:cNvSpPr txBox="1">
            <a:spLocks noGrp="1"/>
          </p:cNvSpPr>
          <p:nvPr>
            <p:ph type="body" idx="1"/>
          </p:nvPr>
        </p:nvSpPr>
        <p:spPr>
          <a:xfrm rot="5400000">
            <a:off x="3368040" y="-731521"/>
            <a:ext cx="3474720" cy="64008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110" name="Google Shape;110;p62"/>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62"/>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62"/>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113"/>
        <p:cNvGrpSpPr/>
        <p:nvPr/>
      </p:nvGrpSpPr>
      <p:grpSpPr>
        <a:xfrm>
          <a:off x="0" y="0"/>
          <a:ext cx="0" cy="0"/>
          <a:chOff x="0" y="0"/>
          <a:chExt cx="0" cy="0"/>
        </a:xfrm>
      </p:grpSpPr>
      <p:sp>
        <p:nvSpPr>
          <p:cNvPr id="114" name="Google Shape;114;p63"/>
          <p:cNvSpPr txBox="1">
            <a:spLocks noGrp="1"/>
          </p:cNvSpPr>
          <p:nvPr>
            <p:ph type="title"/>
          </p:nvPr>
        </p:nvSpPr>
        <p:spPr>
          <a:xfrm rot="5400000">
            <a:off x="-436711" y="1966986"/>
            <a:ext cx="5238339" cy="2057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5888"/>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63"/>
          <p:cNvSpPr txBox="1">
            <a:spLocks noGrp="1"/>
          </p:cNvSpPr>
          <p:nvPr>
            <p:ph type="body" idx="1"/>
          </p:nvPr>
        </p:nvSpPr>
        <p:spPr>
          <a:xfrm rot="5400000">
            <a:off x="3291392" y="764240"/>
            <a:ext cx="4894729" cy="4829287"/>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116" name="Google Shape;116;p63"/>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63"/>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63"/>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29"/>
        <p:cNvGrpSpPr/>
        <p:nvPr/>
      </p:nvGrpSpPr>
      <p:grpSpPr>
        <a:xfrm>
          <a:off x="0" y="0"/>
          <a:ext cx="0" cy="0"/>
          <a:chOff x="0" y="0"/>
          <a:chExt cx="0" cy="0"/>
        </a:xfrm>
      </p:grpSpPr>
      <p:sp>
        <p:nvSpPr>
          <p:cNvPr id="130" name="Google Shape;130;p53"/>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53"/>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53"/>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
        <p:nvSpPr>
          <p:cNvPr id="133" name="Google Shape;133;p53"/>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53"/>
          <p:cNvSpPr txBox="1">
            <a:spLocks noGrp="1"/>
          </p:cNvSpPr>
          <p:nvPr>
            <p:ph type="body" idx="1"/>
          </p:nvPr>
        </p:nvSpPr>
        <p:spPr>
          <a:xfrm>
            <a:off x="1143000" y="731520"/>
            <a:ext cx="6400800" cy="34746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35"/>
        <p:cNvGrpSpPr/>
        <p:nvPr/>
      </p:nvGrpSpPr>
      <p:grpSpPr>
        <a:xfrm>
          <a:off x="0" y="0"/>
          <a:ext cx="0" cy="0"/>
          <a:chOff x="0" y="0"/>
          <a:chExt cx="0" cy="0"/>
        </a:xfrm>
      </p:grpSpPr>
      <p:sp>
        <p:nvSpPr>
          <p:cNvPr id="136" name="Google Shape;136;p54"/>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54"/>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54"/>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Заголовок и таблица" type="tbl">
  <p:cSld name="TABLE">
    <p:spTree>
      <p:nvGrpSpPr>
        <p:cNvPr id="1" name="Shape 139"/>
        <p:cNvGrpSpPr/>
        <p:nvPr/>
      </p:nvGrpSpPr>
      <p:grpSpPr>
        <a:xfrm>
          <a:off x="0" y="0"/>
          <a:ext cx="0" cy="0"/>
          <a:chOff x="0" y="0"/>
          <a:chExt cx="0" cy="0"/>
        </a:xfrm>
      </p:grpSpPr>
      <p:sp>
        <p:nvSpPr>
          <p:cNvPr id="140" name="Google Shape;140;p64"/>
          <p:cNvSpPr txBox="1">
            <a:spLocks noGrp="1"/>
          </p:cNvSpPr>
          <p:nvPr>
            <p:ph type="title"/>
          </p:nvPr>
        </p:nvSpPr>
        <p:spPr>
          <a:xfrm>
            <a:off x="574675" y="304802"/>
            <a:ext cx="8001000" cy="12160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64"/>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64"/>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64"/>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144"/>
        <p:cNvGrpSpPr/>
        <p:nvPr/>
      </p:nvGrpSpPr>
      <p:grpSpPr>
        <a:xfrm>
          <a:off x="0" y="0"/>
          <a:ext cx="0" cy="0"/>
          <a:chOff x="0" y="0"/>
          <a:chExt cx="0" cy="0"/>
        </a:xfrm>
      </p:grpSpPr>
      <p:sp>
        <p:nvSpPr>
          <p:cNvPr id="145" name="Google Shape;145;p65"/>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65"/>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65"/>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65"/>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Заголовок, текст и объект" type="txAndObj">
  <p:cSld name="TEXT_AND_OBJECT">
    <p:spTree>
      <p:nvGrpSpPr>
        <p:cNvPr id="1" name="Shape 149"/>
        <p:cNvGrpSpPr/>
        <p:nvPr/>
      </p:nvGrpSpPr>
      <p:grpSpPr>
        <a:xfrm>
          <a:off x="0" y="0"/>
          <a:ext cx="0" cy="0"/>
          <a:chOff x="0" y="0"/>
          <a:chExt cx="0" cy="0"/>
        </a:xfrm>
      </p:grpSpPr>
      <p:sp>
        <p:nvSpPr>
          <p:cNvPr id="150" name="Google Shape;150;p66"/>
          <p:cNvSpPr txBox="1">
            <a:spLocks noGrp="1"/>
          </p:cNvSpPr>
          <p:nvPr>
            <p:ph type="title"/>
          </p:nvPr>
        </p:nvSpPr>
        <p:spPr>
          <a:xfrm>
            <a:off x="574675" y="304802"/>
            <a:ext cx="8001000" cy="12160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66"/>
          <p:cNvSpPr txBox="1">
            <a:spLocks noGrp="1"/>
          </p:cNvSpPr>
          <p:nvPr>
            <p:ph type="body" idx="1"/>
          </p:nvPr>
        </p:nvSpPr>
        <p:spPr>
          <a:xfrm>
            <a:off x="566739" y="1752600"/>
            <a:ext cx="3924300" cy="42672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152" name="Google Shape;152;p66"/>
          <p:cNvSpPr txBox="1">
            <a:spLocks noGrp="1"/>
          </p:cNvSpPr>
          <p:nvPr>
            <p:ph type="body" idx="2"/>
          </p:nvPr>
        </p:nvSpPr>
        <p:spPr>
          <a:xfrm>
            <a:off x="4643439" y="1752600"/>
            <a:ext cx="3924300" cy="42672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153" name="Google Shape;153;p66"/>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66"/>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66"/>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таблица" type="tbl">
  <p:cSld name="TABLE">
    <p:spTree>
      <p:nvGrpSpPr>
        <p:cNvPr id="1" name="Shape 25"/>
        <p:cNvGrpSpPr/>
        <p:nvPr/>
      </p:nvGrpSpPr>
      <p:grpSpPr>
        <a:xfrm>
          <a:off x="0" y="0"/>
          <a:ext cx="0" cy="0"/>
          <a:chOff x="0" y="0"/>
          <a:chExt cx="0" cy="0"/>
        </a:xfrm>
      </p:grpSpPr>
      <p:sp>
        <p:nvSpPr>
          <p:cNvPr id="26" name="Google Shape;26;p48"/>
          <p:cNvSpPr txBox="1">
            <a:spLocks noGrp="1"/>
          </p:cNvSpPr>
          <p:nvPr>
            <p:ph type="title"/>
          </p:nvPr>
        </p:nvSpPr>
        <p:spPr>
          <a:xfrm>
            <a:off x="574675" y="304802"/>
            <a:ext cx="8001000" cy="12160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8"/>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8"/>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8"/>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156"/>
        <p:cNvGrpSpPr/>
        <p:nvPr/>
      </p:nvGrpSpPr>
      <p:grpSpPr>
        <a:xfrm>
          <a:off x="0" y="0"/>
          <a:ext cx="0" cy="0"/>
          <a:chOff x="0" y="0"/>
          <a:chExt cx="0" cy="0"/>
        </a:xfrm>
      </p:grpSpPr>
      <p:sp>
        <p:nvSpPr>
          <p:cNvPr id="157" name="Google Shape;157;p67"/>
          <p:cNvSpPr/>
          <p:nvPr/>
        </p:nvSpPr>
        <p:spPr>
          <a:xfrm>
            <a:off x="0" y="3866920"/>
            <a:ext cx="9144000" cy="2991080"/>
          </a:xfrm>
          <a:prstGeom prst="rect">
            <a:avLst/>
          </a:prstGeom>
          <a:gradFill>
            <a:gsLst>
              <a:gs pos="0">
                <a:srgbClr val="FFFFFF">
                  <a:alpha val="90196"/>
                </a:srgbClr>
              </a:gs>
              <a:gs pos="37000">
                <a:srgbClr val="FFFFFF">
                  <a:alpha val="75294"/>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158" name="Google Shape;158;p67"/>
          <p:cNvSpPr/>
          <p:nvPr/>
        </p:nvSpPr>
        <p:spPr>
          <a:xfrm>
            <a:off x="0" y="0"/>
            <a:ext cx="9144000" cy="3866920"/>
          </a:xfrm>
          <a:prstGeom prst="rect">
            <a:avLst/>
          </a:prstGeom>
          <a:gradFill>
            <a:gsLst>
              <a:gs pos="0">
                <a:srgbClr val="FFFFFF">
                  <a:alpha val="88235"/>
                </a:srgbClr>
              </a:gs>
              <a:gs pos="48000">
                <a:srgbClr val="FFFFFF">
                  <a:alpha val="61176"/>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159" name="Google Shape;159;p67"/>
          <p:cNvSpPr/>
          <p:nvPr/>
        </p:nvSpPr>
        <p:spPr>
          <a:xfrm>
            <a:off x="0" y="2652311"/>
            <a:ext cx="9144000" cy="2286000"/>
          </a:xfrm>
          <a:prstGeom prst="rect">
            <a:avLst/>
          </a:prstGeom>
          <a:gradFill>
            <a:gsLst>
              <a:gs pos="0">
                <a:srgbClr val="FFFFFF">
                  <a:alpha val="0"/>
                </a:srgbClr>
              </a:gs>
              <a:gs pos="29000">
                <a:srgbClr val="FFFFFF">
                  <a:alpha val="28235"/>
                </a:srgbClr>
              </a:gs>
              <a:gs pos="45000">
                <a:srgbClr val="B4DCFA">
                  <a:alpha val="40000"/>
                </a:srgbClr>
              </a:gs>
              <a:gs pos="55000">
                <a:srgbClr val="FFFFFF">
                  <a:alpha val="24313"/>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160" name="Google Shape;160;p67"/>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161" name="Google Shape;161;p67"/>
          <p:cNvSpPr txBox="1">
            <a:spLocks noGrp="1"/>
          </p:cNvSpPr>
          <p:nvPr>
            <p:ph type="title"/>
          </p:nvPr>
        </p:nvSpPr>
        <p:spPr>
          <a:xfrm>
            <a:off x="2033195" y="2172648"/>
            <a:ext cx="5966666" cy="2423346"/>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5888"/>
              <a:buChar char="*"/>
              <a:defRPr sz="46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67"/>
          <p:cNvSpPr txBox="1">
            <a:spLocks noGrp="1"/>
          </p:cNvSpPr>
          <p:nvPr>
            <p:ph type="body" idx="1"/>
          </p:nvPr>
        </p:nvSpPr>
        <p:spPr>
          <a:xfrm>
            <a:off x="2022438" y="4607511"/>
            <a:ext cx="5970494" cy="83546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400"/>
              </a:spcBef>
              <a:spcAft>
                <a:spcPts val="0"/>
              </a:spcAft>
              <a:buSzPts val="2600"/>
              <a:buNone/>
              <a:defRPr sz="2000">
                <a:solidFill>
                  <a:schemeClr val="dk2"/>
                </a:solidFill>
              </a:defRPr>
            </a:lvl1pPr>
            <a:lvl2pPr marL="914400" lvl="1" indent="-228600" algn="l">
              <a:lnSpc>
                <a:spcPct val="100000"/>
              </a:lnSpc>
              <a:spcBef>
                <a:spcPts val="360"/>
              </a:spcBef>
              <a:spcAft>
                <a:spcPts val="0"/>
              </a:spcAft>
              <a:buSzPts val="2340"/>
              <a:buNone/>
              <a:defRPr sz="1800">
                <a:solidFill>
                  <a:srgbClr val="888888"/>
                </a:solidFill>
              </a:defRPr>
            </a:lvl2pPr>
            <a:lvl3pPr marL="1371600" lvl="2" indent="-228600" algn="l">
              <a:lnSpc>
                <a:spcPct val="100000"/>
              </a:lnSpc>
              <a:spcBef>
                <a:spcPts val="320"/>
              </a:spcBef>
              <a:spcAft>
                <a:spcPts val="0"/>
              </a:spcAft>
              <a:buSzPts val="2080"/>
              <a:buNone/>
              <a:defRPr sz="1600">
                <a:solidFill>
                  <a:srgbClr val="888888"/>
                </a:solidFill>
              </a:defRPr>
            </a:lvl3pPr>
            <a:lvl4pPr marL="1828800" lvl="3" indent="-228600" algn="l">
              <a:lnSpc>
                <a:spcPct val="100000"/>
              </a:lnSpc>
              <a:spcBef>
                <a:spcPts val="300"/>
              </a:spcBef>
              <a:spcAft>
                <a:spcPts val="0"/>
              </a:spcAft>
              <a:buSzPts val="1820"/>
              <a:buNone/>
              <a:defRPr sz="1400">
                <a:solidFill>
                  <a:srgbClr val="888888"/>
                </a:solidFill>
              </a:defRPr>
            </a:lvl4pPr>
            <a:lvl5pPr marL="2286000" lvl="4" indent="-228600" algn="l">
              <a:lnSpc>
                <a:spcPct val="100000"/>
              </a:lnSpc>
              <a:spcBef>
                <a:spcPts val="300"/>
              </a:spcBef>
              <a:spcAft>
                <a:spcPts val="0"/>
              </a:spcAft>
              <a:buSzPts val="1820"/>
              <a:buNone/>
              <a:defRPr sz="1400">
                <a:solidFill>
                  <a:srgbClr val="888888"/>
                </a:solidFill>
              </a:defRPr>
            </a:lvl5pPr>
            <a:lvl6pPr marL="2743200" lvl="5" indent="-228600" algn="l">
              <a:lnSpc>
                <a:spcPct val="100000"/>
              </a:lnSpc>
              <a:spcBef>
                <a:spcPts val="300"/>
              </a:spcBef>
              <a:spcAft>
                <a:spcPts val="0"/>
              </a:spcAft>
              <a:buSzPts val="1820"/>
              <a:buNone/>
              <a:defRPr sz="1400">
                <a:solidFill>
                  <a:srgbClr val="888888"/>
                </a:solidFill>
              </a:defRPr>
            </a:lvl6pPr>
            <a:lvl7pPr marL="3200400" lvl="6" indent="-228600" algn="l">
              <a:lnSpc>
                <a:spcPct val="100000"/>
              </a:lnSpc>
              <a:spcBef>
                <a:spcPts val="300"/>
              </a:spcBef>
              <a:spcAft>
                <a:spcPts val="0"/>
              </a:spcAft>
              <a:buSzPts val="1820"/>
              <a:buNone/>
              <a:defRPr sz="1400">
                <a:solidFill>
                  <a:srgbClr val="888888"/>
                </a:solidFill>
              </a:defRPr>
            </a:lvl7pPr>
            <a:lvl8pPr marL="3657600" lvl="7" indent="-228600" algn="l">
              <a:lnSpc>
                <a:spcPct val="100000"/>
              </a:lnSpc>
              <a:spcBef>
                <a:spcPts val="300"/>
              </a:spcBef>
              <a:spcAft>
                <a:spcPts val="0"/>
              </a:spcAft>
              <a:buSzPts val="1820"/>
              <a:buNone/>
              <a:defRPr sz="1400">
                <a:solidFill>
                  <a:srgbClr val="888888"/>
                </a:solidFill>
              </a:defRPr>
            </a:lvl8pPr>
            <a:lvl9pPr marL="4114800" lvl="8" indent="-228600" algn="l">
              <a:lnSpc>
                <a:spcPct val="100000"/>
              </a:lnSpc>
              <a:spcBef>
                <a:spcPts val="300"/>
              </a:spcBef>
              <a:spcAft>
                <a:spcPts val="300"/>
              </a:spcAft>
              <a:buSzPts val="1820"/>
              <a:buNone/>
              <a:defRPr sz="1400">
                <a:solidFill>
                  <a:srgbClr val="888888"/>
                </a:solidFill>
              </a:defRPr>
            </a:lvl9pPr>
          </a:lstStyle>
          <a:p>
            <a:endParaRPr/>
          </a:p>
        </p:txBody>
      </p:sp>
      <p:sp>
        <p:nvSpPr>
          <p:cNvPr id="163" name="Google Shape;163;p67"/>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67"/>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67"/>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Заголовок и текст над объектом" type="txOverObj">
  <p:cSld name="TEXT_OVER_OBJECT">
    <p:spTree>
      <p:nvGrpSpPr>
        <p:cNvPr id="1" name="Shape 166"/>
        <p:cNvGrpSpPr/>
        <p:nvPr/>
      </p:nvGrpSpPr>
      <p:grpSpPr>
        <a:xfrm>
          <a:off x="0" y="0"/>
          <a:ext cx="0" cy="0"/>
          <a:chOff x="0" y="0"/>
          <a:chExt cx="0" cy="0"/>
        </a:xfrm>
      </p:grpSpPr>
      <p:sp>
        <p:nvSpPr>
          <p:cNvPr id="167" name="Google Shape;167;p68"/>
          <p:cNvSpPr txBox="1">
            <a:spLocks noGrp="1"/>
          </p:cNvSpPr>
          <p:nvPr>
            <p:ph type="title"/>
          </p:nvPr>
        </p:nvSpPr>
        <p:spPr>
          <a:xfrm>
            <a:off x="574675" y="304802"/>
            <a:ext cx="8001000" cy="12160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68"/>
          <p:cNvSpPr txBox="1">
            <a:spLocks noGrp="1"/>
          </p:cNvSpPr>
          <p:nvPr>
            <p:ph type="body" idx="1"/>
          </p:nvPr>
        </p:nvSpPr>
        <p:spPr>
          <a:xfrm>
            <a:off x="566739" y="1752600"/>
            <a:ext cx="8001000" cy="20574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169" name="Google Shape;169;p68"/>
          <p:cNvSpPr txBox="1">
            <a:spLocks noGrp="1"/>
          </p:cNvSpPr>
          <p:nvPr>
            <p:ph type="body" idx="2"/>
          </p:nvPr>
        </p:nvSpPr>
        <p:spPr>
          <a:xfrm>
            <a:off x="566739" y="3962400"/>
            <a:ext cx="8001000" cy="20574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170" name="Google Shape;170;p68"/>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68"/>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68"/>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173"/>
        <p:cNvGrpSpPr/>
        <p:nvPr/>
      </p:nvGrpSpPr>
      <p:grpSpPr>
        <a:xfrm>
          <a:off x="0" y="0"/>
          <a:ext cx="0" cy="0"/>
          <a:chOff x="0" y="0"/>
          <a:chExt cx="0" cy="0"/>
        </a:xfrm>
      </p:grpSpPr>
      <p:sp>
        <p:nvSpPr>
          <p:cNvPr id="174" name="Google Shape;174;p69"/>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69"/>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69"/>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
        <p:nvSpPr>
          <p:cNvPr id="177" name="Google Shape;177;p69"/>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69"/>
          <p:cNvSpPr txBox="1">
            <a:spLocks noGrp="1"/>
          </p:cNvSpPr>
          <p:nvPr>
            <p:ph type="body" idx="1"/>
          </p:nvPr>
        </p:nvSpPr>
        <p:spPr>
          <a:xfrm>
            <a:off x="1142999" y="731519"/>
            <a:ext cx="3346704" cy="347472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179" name="Google Shape;179;p69"/>
          <p:cNvSpPr txBox="1">
            <a:spLocks noGrp="1"/>
          </p:cNvSpPr>
          <p:nvPr>
            <p:ph type="body" idx="2"/>
          </p:nvPr>
        </p:nvSpPr>
        <p:spPr>
          <a:xfrm>
            <a:off x="4645152" y="731520"/>
            <a:ext cx="3346704" cy="347472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Титульный слайд" type="title">
  <p:cSld name="TITLE">
    <p:spTree>
      <p:nvGrpSpPr>
        <p:cNvPr id="1" name="Shape 180"/>
        <p:cNvGrpSpPr/>
        <p:nvPr/>
      </p:nvGrpSpPr>
      <p:grpSpPr>
        <a:xfrm>
          <a:off x="0" y="0"/>
          <a:ext cx="0" cy="0"/>
          <a:chOff x="0" y="0"/>
          <a:chExt cx="0" cy="0"/>
        </a:xfrm>
      </p:grpSpPr>
      <p:sp>
        <p:nvSpPr>
          <p:cNvPr id="181" name="Google Shape;181;p70"/>
          <p:cNvSpPr/>
          <p:nvPr/>
        </p:nvSpPr>
        <p:spPr>
          <a:xfrm>
            <a:off x="0" y="3866920"/>
            <a:ext cx="9144000" cy="2991080"/>
          </a:xfrm>
          <a:prstGeom prst="rect">
            <a:avLst/>
          </a:prstGeom>
          <a:gradFill>
            <a:gsLst>
              <a:gs pos="0">
                <a:srgbClr val="FFFFFF">
                  <a:alpha val="89411"/>
                </a:srgbClr>
              </a:gs>
              <a:gs pos="37000">
                <a:srgbClr val="FFFFFF">
                  <a:alpha val="74117"/>
                </a:srgbClr>
              </a:gs>
              <a:gs pos="100000">
                <a:srgbClr val="B4DCFA">
                  <a:alpha val="77254"/>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182" name="Google Shape;182;p70"/>
          <p:cNvSpPr/>
          <p:nvPr/>
        </p:nvSpPr>
        <p:spPr>
          <a:xfrm>
            <a:off x="0" y="0"/>
            <a:ext cx="9144000" cy="3866920"/>
          </a:xfrm>
          <a:prstGeom prst="rect">
            <a:avLst/>
          </a:prstGeom>
          <a:gradFill>
            <a:gsLst>
              <a:gs pos="0">
                <a:srgbClr val="FFFFFF">
                  <a:alpha val="87058"/>
                </a:srgbClr>
              </a:gs>
              <a:gs pos="48000">
                <a:srgbClr val="FFFFFF">
                  <a:alpha val="60392"/>
                </a:srgbClr>
              </a:gs>
              <a:gs pos="100000">
                <a:srgbClr val="B4DCFA">
                  <a:alpha val="77254"/>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183" name="Google Shape;183;p70"/>
          <p:cNvSpPr/>
          <p:nvPr/>
        </p:nvSpPr>
        <p:spPr>
          <a:xfrm>
            <a:off x="0" y="2652311"/>
            <a:ext cx="9144000" cy="2286000"/>
          </a:xfrm>
          <a:prstGeom prst="rect">
            <a:avLst/>
          </a:prstGeom>
          <a:gradFill>
            <a:gsLst>
              <a:gs pos="0">
                <a:srgbClr val="FFFFFF">
                  <a:alpha val="0"/>
                </a:srgbClr>
              </a:gs>
              <a:gs pos="29000">
                <a:srgbClr val="FFFFFF">
                  <a:alpha val="28235"/>
                </a:srgbClr>
              </a:gs>
              <a:gs pos="45000">
                <a:srgbClr val="B4DCFA">
                  <a:alpha val="40000"/>
                </a:srgbClr>
              </a:gs>
              <a:gs pos="55000">
                <a:srgbClr val="FFFFFF">
                  <a:alpha val="24313"/>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184" name="Google Shape;184;p70"/>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185" name="Google Shape;185;p70"/>
          <p:cNvSpPr txBox="1">
            <a:spLocks noGrp="1"/>
          </p:cNvSpPr>
          <p:nvPr>
            <p:ph type="subTitle" idx="1"/>
          </p:nvPr>
        </p:nvSpPr>
        <p:spPr>
          <a:xfrm>
            <a:off x="1473795" y="5052545"/>
            <a:ext cx="5637010" cy="882119"/>
          </a:xfrm>
          <a:prstGeom prst="rect">
            <a:avLst/>
          </a:prstGeom>
          <a:noFill/>
          <a:ln>
            <a:noFill/>
          </a:ln>
        </p:spPr>
        <p:txBody>
          <a:bodyPr spcFirstLastPara="1" wrap="square" lIns="91425" tIns="45700" rIns="91425" bIns="45700" anchor="t" anchorCtr="0">
            <a:noAutofit/>
          </a:bodyPr>
          <a:lstStyle>
            <a:lvl1pPr lvl="0" algn="l">
              <a:lnSpc>
                <a:spcPct val="100000"/>
              </a:lnSpc>
              <a:spcBef>
                <a:spcPts val="440"/>
              </a:spcBef>
              <a:spcAft>
                <a:spcPts val="0"/>
              </a:spcAft>
              <a:buSzPts val="2860"/>
              <a:buNone/>
              <a:defRPr sz="2200">
                <a:solidFill>
                  <a:schemeClr val="dk2"/>
                </a:solidFill>
              </a:defRPr>
            </a:lvl1pPr>
            <a:lvl2pPr lvl="1" algn="ctr">
              <a:lnSpc>
                <a:spcPct val="100000"/>
              </a:lnSpc>
              <a:spcBef>
                <a:spcPts val="400"/>
              </a:spcBef>
              <a:spcAft>
                <a:spcPts val="0"/>
              </a:spcAft>
              <a:buSzPts val="2600"/>
              <a:buNone/>
              <a:defRPr>
                <a:solidFill>
                  <a:srgbClr val="888888"/>
                </a:solidFill>
              </a:defRPr>
            </a:lvl2pPr>
            <a:lvl3pPr lvl="2" algn="ctr">
              <a:lnSpc>
                <a:spcPct val="100000"/>
              </a:lnSpc>
              <a:spcBef>
                <a:spcPts val="360"/>
              </a:spcBef>
              <a:spcAft>
                <a:spcPts val="0"/>
              </a:spcAft>
              <a:buSzPts val="2340"/>
              <a:buNone/>
              <a:defRPr>
                <a:solidFill>
                  <a:srgbClr val="888888"/>
                </a:solidFill>
              </a:defRPr>
            </a:lvl3pPr>
            <a:lvl4pPr lvl="3" algn="ctr">
              <a:lnSpc>
                <a:spcPct val="100000"/>
              </a:lnSpc>
              <a:spcBef>
                <a:spcPts val="320"/>
              </a:spcBef>
              <a:spcAft>
                <a:spcPts val="0"/>
              </a:spcAft>
              <a:buSzPts val="2080"/>
              <a:buNone/>
              <a:defRPr>
                <a:solidFill>
                  <a:srgbClr val="888888"/>
                </a:solidFill>
              </a:defRPr>
            </a:lvl4pPr>
            <a:lvl5pPr lvl="4" algn="ctr">
              <a:lnSpc>
                <a:spcPct val="100000"/>
              </a:lnSpc>
              <a:spcBef>
                <a:spcPts val="300"/>
              </a:spcBef>
              <a:spcAft>
                <a:spcPts val="0"/>
              </a:spcAft>
              <a:buSzPts val="1820"/>
              <a:buNone/>
              <a:defRPr>
                <a:solidFill>
                  <a:srgbClr val="888888"/>
                </a:solidFill>
              </a:defRPr>
            </a:lvl5pPr>
            <a:lvl6pPr lvl="5" algn="ctr">
              <a:lnSpc>
                <a:spcPct val="100000"/>
              </a:lnSpc>
              <a:spcBef>
                <a:spcPts val="300"/>
              </a:spcBef>
              <a:spcAft>
                <a:spcPts val="0"/>
              </a:spcAft>
              <a:buSzPts val="1820"/>
              <a:buNone/>
              <a:defRPr>
                <a:solidFill>
                  <a:srgbClr val="888888"/>
                </a:solidFill>
              </a:defRPr>
            </a:lvl6pPr>
            <a:lvl7pPr lvl="6" algn="ctr">
              <a:lnSpc>
                <a:spcPct val="100000"/>
              </a:lnSpc>
              <a:spcBef>
                <a:spcPts val="300"/>
              </a:spcBef>
              <a:spcAft>
                <a:spcPts val="0"/>
              </a:spcAft>
              <a:buSzPts val="1820"/>
              <a:buNone/>
              <a:defRPr>
                <a:solidFill>
                  <a:srgbClr val="888888"/>
                </a:solidFill>
              </a:defRPr>
            </a:lvl7pPr>
            <a:lvl8pPr lvl="7" algn="ctr">
              <a:lnSpc>
                <a:spcPct val="100000"/>
              </a:lnSpc>
              <a:spcBef>
                <a:spcPts val="300"/>
              </a:spcBef>
              <a:spcAft>
                <a:spcPts val="0"/>
              </a:spcAft>
              <a:buSzPts val="1820"/>
              <a:buNone/>
              <a:defRPr>
                <a:solidFill>
                  <a:srgbClr val="888888"/>
                </a:solidFill>
              </a:defRPr>
            </a:lvl8pPr>
            <a:lvl9pPr lvl="8" algn="ctr">
              <a:lnSpc>
                <a:spcPct val="100000"/>
              </a:lnSpc>
              <a:spcBef>
                <a:spcPts val="300"/>
              </a:spcBef>
              <a:spcAft>
                <a:spcPts val="300"/>
              </a:spcAft>
              <a:buSzPts val="1820"/>
              <a:buNone/>
              <a:defRPr>
                <a:solidFill>
                  <a:srgbClr val="888888"/>
                </a:solidFill>
              </a:defRPr>
            </a:lvl9pPr>
          </a:lstStyle>
          <a:p>
            <a:endParaRPr/>
          </a:p>
        </p:txBody>
      </p:sp>
      <p:sp>
        <p:nvSpPr>
          <p:cNvPr id="186" name="Google Shape;186;p70"/>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70"/>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70"/>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
        <p:nvSpPr>
          <p:cNvPr id="189" name="Google Shape;189;p70"/>
          <p:cNvSpPr txBox="1">
            <a:spLocks noGrp="1"/>
          </p:cNvSpPr>
          <p:nvPr>
            <p:ph type="ctrTitle"/>
          </p:nvPr>
        </p:nvSpPr>
        <p:spPr>
          <a:xfrm>
            <a:off x="817581" y="3132290"/>
            <a:ext cx="7175351" cy="179316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6912"/>
              <a:buChar char="*"/>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190"/>
        <p:cNvGrpSpPr/>
        <p:nvPr/>
      </p:nvGrpSpPr>
      <p:grpSpPr>
        <a:xfrm>
          <a:off x="0" y="0"/>
          <a:ext cx="0" cy="0"/>
          <a:chOff x="0" y="0"/>
          <a:chExt cx="0" cy="0"/>
        </a:xfrm>
      </p:grpSpPr>
      <p:sp>
        <p:nvSpPr>
          <p:cNvPr id="191" name="Google Shape;191;p71"/>
          <p:cNvSpPr txBox="1">
            <a:spLocks noGrp="1"/>
          </p:cNvSpPr>
          <p:nvPr>
            <p:ph type="body" idx="1"/>
          </p:nvPr>
        </p:nvSpPr>
        <p:spPr>
          <a:xfrm>
            <a:off x="1143000" y="731520"/>
            <a:ext cx="3346704" cy="6397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480"/>
              </a:spcBef>
              <a:spcAft>
                <a:spcPts val="0"/>
              </a:spcAft>
              <a:buSzPts val="3120"/>
              <a:buNone/>
              <a:defRPr sz="2400" b="1" i="0">
                <a:solidFill>
                  <a:schemeClr val="dk1"/>
                </a:solidFill>
                <a:latin typeface="Trebuchet MS"/>
                <a:ea typeface="Trebuchet MS"/>
                <a:cs typeface="Trebuchet MS"/>
                <a:sym typeface="Trebuchet MS"/>
              </a:defRPr>
            </a:lvl1pPr>
            <a:lvl2pPr marL="914400" lvl="1" indent="-228600" algn="l">
              <a:lnSpc>
                <a:spcPct val="100000"/>
              </a:lnSpc>
              <a:spcBef>
                <a:spcPts val="400"/>
              </a:spcBef>
              <a:spcAft>
                <a:spcPts val="0"/>
              </a:spcAft>
              <a:buSzPts val="2600"/>
              <a:buNone/>
              <a:defRPr sz="2000" b="1"/>
            </a:lvl2pPr>
            <a:lvl3pPr marL="1371600" lvl="2" indent="-228600" algn="l">
              <a:lnSpc>
                <a:spcPct val="100000"/>
              </a:lnSpc>
              <a:spcBef>
                <a:spcPts val="360"/>
              </a:spcBef>
              <a:spcAft>
                <a:spcPts val="0"/>
              </a:spcAft>
              <a:buSzPts val="2340"/>
              <a:buNone/>
              <a:defRPr sz="1800" b="1"/>
            </a:lvl3pPr>
            <a:lvl4pPr marL="1828800" lvl="3" indent="-228600" algn="l">
              <a:lnSpc>
                <a:spcPct val="100000"/>
              </a:lnSpc>
              <a:spcBef>
                <a:spcPts val="320"/>
              </a:spcBef>
              <a:spcAft>
                <a:spcPts val="0"/>
              </a:spcAft>
              <a:buSzPts val="2080"/>
              <a:buNone/>
              <a:defRPr sz="1600" b="1"/>
            </a:lvl4pPr>
            <a:lvl5pPr marL="2286000" lvl="4" indent="-228600" algn="l">
              <a:lnSpc>
                <a:spcPct val="100000"/>
              </a:lnSpc>
              <a:spcBef>
                <a:spcPts val="320"/>
              </a:spcBef>
              <a:spcAft>
                <a:spcPts val="0"/>
              </a:spcAft>
              <a:buSzPts val="2080"/>
              <a:buNone/>
              <a:defRPr sz="1600" b="1"/>
            </a:lvl5pPr>
            <a:lvl6pPr marL="2743200" lvl="5" indent="-228600" algn="l">
              <a:lnSpc>
                <a:spcPct val="100000"/>
              </a:lnSpc>
              <a:spcBef>
                <a:spcPts val="320"/>
              </a:spcBef>
              <a:spcAft>
                <a:spcPts val="0"/>
              </a:spcAft>
              <a:buSzPts val="2080"/>
              <a:buNone/>
              <a:defRPr sz="1600" b="1"/>
            </a:lvl6pPr>
            <a:lvl7pPr marL="3200400" lvl="6" indent="-228600" algn="l">
              <a:lnSpc>
                <a:spcPct val="100000"/>
              </a:lnSpc>
              <a:spcBef>
                <a:spcPts val="320"/>
              </a:spcBef>
              <a:spcAft>
                <a:spcPts val="0"/>
              </a:spcAft>
              <a:buSzPts val="2080"/>
              <a:buNone/>
              <a:defRPr sz="1600" b="1"/>
            </a:lvl7pPr>
            <a:lvl8pPr marL="3657600" lvl="7" indent="-228600" algn="l">
              <a:lnSpc>
                <a:spcPct val="100000"/>
              </a:lnSpc>
              <a:spcBef>
                <a:spcPts val="320"/>
              </a:spcBef>
              <a:spcAft>
                <a:spcPts val="0"/>
              </a:spcAft>
              <a:buSzPts val="2080"/>
              <a:buNone/>
              <a:defRPr sz="1600" b="1"/>
            </a:lvl8pPr>
            <a:lvl9pPr marL="4114800" lvl="8" indent="-228600" algn="l">
              <a:lnSpc>
                <a:spcPct val="100000"/>
              </a:lnSpc>
              <a:spcBef>
                <a:spcPts val="320"/>
              </a:spcBef>
              <a:spcAft>
                <a:spcPts val="300"/>
              </a:spcAft>
              <a:buSzPts val="2080"/>
              <a:buNone/>
              <a:defRPr sz="1600" b="1"/>
            </a:lvl9pPr>
          </a:lstStyle>
          <a:p>
            <a:endParaRPr/>
          </a:p>
        </p:txBody>
      </p:sp>
      <p:sp>
        <p:nvSpPr>
          <p:cNvPr id="192" name="Google Shape;192;p71"/>
          <p:cNvSpPr txBox="1">
            <a:spLocks noGrp="1"/>
          </p:cNvSpPr>
          <p:nvPr>
            <p:ph type="body" idx="2"/>
          </p:nvPr>
        </p:nvSpPr>
        <p:spPr>
          <a:xfrm>
            <a:off x="1156447" y="1400327"/>
            <a:ext cx="3346704" cy="27432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sz="1800"/>
            </a:lvl1pPr>
            <a:lvl2pPr marL="914400" lvl="1" indent="-377190" algn="l">
              <a:lnSpc>
                <a:spcPct val="100000"/>
              </a:lnSpc>
              <a:spcBef>
                <a:spcPts val="360"/>
              </a:spcBef>
              <a:spcAft>
                <a:spcPts val="0"/>
              </a:spcAft>
              <a:buSzPts val="2340"/>
              <a:buChar char="*"/>
              <a:defRPr sz="1800"/>
            </a:lvl2pPr>
            <a:lvl3pPr marL="1371600" lvl="2" indent="-360680" algn="l">
              <a:lnSpc>
                <a:spcPct val="100000"/>
              </a:lnSpc>
              <a:spcBef>
                <a:spcPts val="320"/>
              </a:spcBef>
              <a:spcAft>
                <a:spcPts val="0"/>
              </a:spcAft>
              <a:buSzPts val="2080"/>
              <a:buChar char="*"/>
              <a:defRPr sz="1600"/>
            </a:lvl3pPr>
            <a:lvl4pPr marL="1828800" lvl="3" indent="-360680" algn="l">
              <a:lnSpc>
                <a:spcPct val="100000"/>
              </a:lnSpc>
              <a:spcBef>
                <a:spcPts val="320"/>
              </a:spcBef>
              <a:spcAft>
                <a:spcPts val="0"/>
              </a:spcAft>
              <a:buSzPts val="2080"/>
              <a:buChar char="*"/>
              <a:defRPr sz="1600"/>
            </a:lvl4pPr>
            <a:lvl5pPr marL="2286000" lvl="4" indent="-360679" algn="l">
              <a:lnSpc>
                <a:spcPct val="100000"/>
              </a:lnSpc>
              <a:spcBef>
                <a:spcPts val="320"/>
              </a:spcBef>
              <a:spcAft>
                <a:spcPts val="0"/>
              </a:spcAft>
              <a:buSzPts val="2080"/>
              <a:buChar char="*"/>
              <a:defRPr sz="1600"/>
            </a:lvl5pPr>
            <a:lvl6pPr marL="2743200" lvl="5" indent="-360679" algn="l">
              <a:lnSpc>
                <a:spcPct val="100000"/>
              </a:lnSpc>
              <a:spcBef>
                <a:spcPts val="320"/>
              </a:spcBef>
              <a:spcAft>
                <a:spcPts val="0"/>
              </a:spcAft>
              <a:buSzPts val="2080"/>
              <a:buChar char="*"/>
              <a:defRPr sz="1600"/>
            </a:lvl6pPr>
            <a:lvl7pPr marL="3200400" lvl="6" indent="-360679" algn="l">
              <a:lnSpc>
                <a:spcPct val="100000"/>
              </a:lnSpc>
              <a:spcBef>
                <a:spcPts val="320"/>
              </a:spcBef>
              <a:spcAft>
                <a:spcPts val="0"/>
              </a:spcAft>
              <a:buSzPts val="2080"/>
              <a:buChar char="*"/>
              <a:defRPr sz="1600"/>
            </a:lvl7pPr>
            <a:lvl8pPr marL="3657600" lvl="7" indent="-360679" algn="l">
              <a:lnSpc>
                <a:spcPct val="100000"/>
              </a:lnSpc>
              <a:spcBef>
                <a:spcPts val="320"/>
              </a:spcBef>
              <a:spcAft>
                <a:spcPts val="0"/>
              </a:spcAft>
              <a:buSzPts val="2080"/>
              <a:buChar char="*"/>
              <a:defRPr sz="1600"/>
            </a:lvl8pPr>
            <a:lvl9pPr marL="4114800" lvl="8" indent="-360679" algn="l">
              <a:lnSpc>
                <a:spcPct val="100000"/>
              </a:lnSpc>
              <a:spcBef>
                <a:spcPts val="320"/>
              </a:spcBef>
              <a:spcAft>
                <a:spcPts val="300"/>
              </a:spcAft>
              <a:buSzPts val="2080"/>
              <a:buChar char="*"/>
              <a:defRPr sz="1600"/>
            </a:lvl9pPr>
          </a:lstStyle>
          <a:p>
            <a:endParaRPr/>
          </a:p>
        </p:txBody>
      </p:sp>
      <p:sp>
        <p:nvSpPr>
          <p:cNvPr id="193" name="Google Shape;193;p71"/>
          <p:cNvSpPr txBox="1">
            <a:spLocks noGrp="1"/>
          </p:cNvSpPr>
          <p:nvPr>
            <p:ph type="body" idx="3"/>
          </p:nvPr>
        </p:nvSpPr>
        <p:spPr>
          <a:xfrm>
            <a:off x="4647302" y="731520"/>
            <a:ext cx="3346704" cy="6397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480"/>
              </a:spcBef>
              <a:spcAft>
                <a:spcPts val="0"/>
              </a:spcAft>
              <a:buSzPts val="3120"/>
              <a:buNone/>
              <a:defRPr sz="2400" b="1" i="0">
                <a:solidFill>
                  <a:schemeClr val="dk1"/>
                </a:solidFill>
                <a:latin typeface="Trebuchet MS"/>
                <a:ea typeface="Trebuchet MS"/>
                <a:cs typeface="Trebuchet MS"/>
                <a:sym typeface="Trebuchet MS"/>
              </a:defRPr>
            </a:lvl1pPr>
            <a:lvl2pPr marL="914400" lvl="1" indent="-228600" algn="l">
              <a:lnSpc>
                <a:spcPct val="100000"/>
              </a:lnSpc>
              <a:spcBef>
                <a:spcPts val="400"/>
              </a:spcBef>
              <a:spcAft>
                <a:spcPts val="0"/>
              </a:spcAft>
              <a:buSzPts val="2600"/>
              <a:buNone/>
              <a:defRPr sz="2000" b="1"/>
            </a:lvl2pPr>
            <a:lvl3pPr marL="1371600" lvl="2" indent="-228600" algn="l">
              <a:lnSpc>
                <a:spcPct val="100000"/>
              </a:lnSpc>
              <a:spcBef>
                <a:spcPts val="360"/>
              </a:spcBef>
              <a:spcAft>
                <a:spcPts val="0"/>
              </a:spcAft>
              <a:buSzPts val="2340"/>
              <a:buNone/>
              <a:defRPr sz="1800" b="1"/>
            </a:lvl3pPr>
            <a:lvl4pPr marL="1828800" lvl="3" indent="-228600" algn="l">
              <a:lnSpc>
                <a:spcPct val="100000"/>
              </a:lnSpc>
              <a:spcBef>
                <a:spcPts val="320"/>
              </a:spcBef>
              <a:spcAft>
                <a:spcPts val="0"/>
              </a:spcAft>
              <a:buSzPts val="2080"/>
              <a:buNone/>
              <a:defRPr sz="1600" b="1"/>
            </a:lvl4pPr>
            <a:lvl5pPr marL="2286000" lvl="4" indent="-228600" algn="l">
              <a:lnSpc>
                <a:spcPct val="100000"/>
              </a:lnSpc>
              <a:spcBef>
                <a:spcPts val="320"/>
              </a:spcBef>
              <a:spcAft>
                <a:spcPts val="0"/>
              </a:spcAft>
              <a:buSzPts val="2080"/>
              <a:buNone/>
              <a:defRPr sz="1600" b="1"/>
            </a:lvl5pPr>
            <a:lvl6pPr marL="2743200" lvl="5" indent="-228600" algn="l">
              <a:lnSpc>
                <a:spcPct val="100000"/>
              </a:lnSpc>
              <a:spcBef>
                <a:spcPts val="320"/>
              </a:spcBef>
              <a:spcAft>
                <a:spcPts val="0"/>
              </a:spcAft>
              <a:buSzPts val="2080"/>
              <a:buNone/>
              <a:defRPr sz="1600" b="1"/>
            </a:lvl6pPr>
            <a:lvl7pPr marL="3200400" lvl="6" indent="-228600" algn="l">
              <a:lnSpc>
                <a:spcPct val="100000"/>
              </a:lnSpc>
              <a:spcBef>
                <a:spcPts val="320"/>
              </a:spcBef>
              <a:spcAft>
                <a:spcPts val="0"/>
              </a:spcAft>
              <a:buSzPts val="2080"/>
              <a:buNone/>
              <a:defRPr sz="1600" b="1"/>
            </a:lvl7pPr>
            <a:lvl8pPr marL="3657600" lvl="7" indent="-228600" algn="l">
              <a:lnSpc>
                <a:spcPct val="100000"/>
              </a:lnSpc>
              <a:spcBef>
                <a:spcPts val="320"/>
              </a:spcBef>
              <a:spcAft>
                <a:spcPts val="0"/>
              </a:spcAft>
              <a:buSzPts val="2080"/>
              <a:buNone/>
              <a:defRPr sz="1600" b="1"/>
            </a:lvl8pPr>
            <a:lvl9pPr marL="4114800" lvl="8" indent="-228600" algn="l">
              <a:lnSpc>
                <a:spcPct val="100000"/>
              </a:lnSpc>
              <a:spcBef>
                <a:spcPts val="320"/>
              </a:spcBef>
              <a:spcAft>
                <a:spcPts val="300"/>
              </a:spcAft>
              <a:buSzPts val="2080"/>
              <a:buNone/>
              <a:defRPr sz="1600" b="1"/>
            </a:lvl9pPr>
          </a:lstStyle>
          <a:p>
            <a:endParaRPr/>
          </a:p>
        </p:txBody>
      </p:sp>
      <p:sp>
        <p:nvSpPr>
          <p:cNvPr id="194" name="Google Shape;194;p71"/>
          <p:cNvSpPr txBox="1">
            <a:spLocks noGrp="1"/>
          </p:cNvSpPr>
          <p:nvPr>
            <p:ph type="body" idx="4"/>
          </p:nvPr>
        </p:nvSpPr>
        <p:spPr>
          <a:xfrm>
            <a:off x="4645025" y="1399032"/>
            <a:ext cx="3346704" cy="27432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sz="1800"/>
            </a:lvl1pPr>
            <a:lvl2pPr marL="914400" lvl="1" indent="-377190" algn="l">
              <a:lnSpc>
                <a:spcPct val="100000"/>
              </a:lnSpc>
              <a:spcBef>
                <a:spcPts val="360"/>
              </a:spcBef>
              <a:spcAft>
                <a:spcPts val="0"/>
              </a:spcAft>
              <a:buSzPts val="2340"/>
              <a:buChar char="*"/>
              <a:defRPr sz="1800"/>
            </a:lvl2pPr>
            <a:lvl3pPr marL="1371600" lvl="2" indent="-360680" algn="l">
              <a:lnSpc>
                <a:spcPct val="100000"/>
              </a:lnSpc>
              <a:spcBef>
                <a:spcPts val="320"/>
              </a:spcBef>
              <a:spcAft>
                <a:spcPts val="0"/>
              </a:spcAft>
              <a:buSzPts val="2080"/>
              <a:buChar char="*"/>
              <a:defRPr sz="1600"/>
            </a:lvl3pPr>
            <a:lvl4pPr marL="1828800" lvl="3" indent="-360680" algn="l">
              <a:lnSpc>
                <a:spcPct val="100000"/>
              </a:lnSpc>
              <a:spcBef>
                <a:spcPts val="320"/>
              </a:spcBef>
              <a:spcAft>
                <a:spcPts val="0"/>
              </a:spcAft>
              <a:buSzPts val="2080"/>
              <a:buChar char="*"/>
              <a:defRPr sz="1600"/>
            </a:lvl4pPr>
            <a:lvl5pPr marL="2286000" lvl="4" indent="-360679" algn="l">
              <a:lnSpc>
                <a:spcPct val="100000"/>
              </a:lnSpc>
              <a:spcBef>
                <a:spcPts val="320"/>
              </a:spcBef>
              <a:spcAft>
                <a:spcPts val="0"/>
              </a:spcAft>
              <a:buSzPts val="2080"/>
              <a:buChar char="*"/>
              <a:defRPr sz="1600"/>
            </a:lvl5pPr>
            <a:lvl6pPr marL="2743200" lvl="5" indent="-360679" algn="l">
              <a:lnSpc>
                <a:spcPct val="100000"/>
              </a:lnSpc>
              <a:spcBef>
                <a:spcPts val="320"/>
              </a:spcBef>
              <a:spcAft>
                <a:spcPts val="0"/>
              </a:spcAft>
              <a:buSzPts val="2080"/>
              <a:buChar char="*"/>
              <a:defRPr sz="1600"/>
            </a:lvl6pPr>
            <a:lvl7pPr marL="3200400" lvl="6" indent="-360679" algn="l">
              <a:lnSpc>
                <a:spcPct val="100000"/>
              </a:lnSpc>
              <a:spcBef>
                <a:spcPts val="320"/>
              </a:spcBef>
              <a:spcAft>
                <a:spcPts val="0"/>
              </a:spcAft>
              <a:buSzPts val="2080"/>
              <a:buChar char="*"/>
              <a:defRPr sz="1600"/>
            </a:lvl7pPr>
            <a:lvl8pPr marL="3657600" lvl="7" indent="-360679" algn="l">
              <a:lnSpc>
                <a:spcPct val="100000"/>
              </a:lnSpc>
              <a:spcBef>
                <a:spcPts val="320"/>
              </a:spcBef>
              <a:spcAft>
                <a:spcPts val="0"/>
              </a:spcAft>
              <a:buSzPts val="2080"/>
              <a:buChar char="*"/>
              <a:defRPr sz="1600"/>
            </a:lvl8pPr>
            <a:lvl9pPr marL="4114800" lvl="8" indent="-360679" algn="l">
              <a:lnSpc>
                <a:spcPct val="100000"/>
              </a:lnSpc>
              <a:spcBef>
                <a:spcPts val="320"/>
              </a:spcBef>
              <a:spcAft>
                <a:spcPts val="300"/>
              </a:spcAft>
              <a:buSzPts val="2080"/>
              <a:buChar char="*"/>
              <a:defRPr sz="1600"/>
            </a:lvl9pPr>
          </a:lstStyle>
          <a:p>
            <a:endParaRPr/>
          </a:p>
        </p:txBody>
      </p:sp>
      <p:sp>
        <p:nvSpPr>
          <p:cNvPr id="195" name="Google Shape;195;p71"/>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71"/>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71"/>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
        <p:nvSpPr>
          <p:cNvPr id="198" name="Google Shape;198;p71"/>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199"/>
        <p:cNvGrpSpPr/>
        <p:nvPr/>
      </p:nvGrpSpPr>
      <p:grpSpPr>
        <a:xfrm>
          <a:off x="0" y="0"/>
          <a:ext cx="0" cy="0"/>
          <a:chOff x="0" y="0"/>
          <a:chExt cx="0" cy="0"/>
        </a:xfrm>
      </p:grpSpPr>
      <p:sp>
        <p:nvSpPr>
          <p:cNvPr id="200" name="Google Shape;200;p72"/>
          <p:cNvSpPr txBox="1">
            <a:spLocks noGrp="1"/>
          </p:cNvSpPr>
          <p:nvPr>
            <p:ph type="title"/>
          </p:nvPr>
        </p:nvSpPr>
        <p:spPr>
          <a:xfrm>
            <a:off x="839095" y="2209800"/>
            <a:ext cx="3636085" cy="125849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3584"/>
              <a:buChar char="*"/>
              <a:defRPr sz="28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72"/>
          <p:cNvSpPr txBox="1">
            <a:spLocks noGrp="1"/>
          </p:cNvSpPr>
          <p:nvPr>
            <p:ph type="body" idx="1"/>
          </p:nvPr>
        </p:nvSpPr>
        <p:spPr>
          <a:xfrm>
            <a:off x="4593515" y="731520"/>
            <a:ext cx="4017085" cy="4894730"/>
          </a:xfrm>
          <a:prstGeom prst="rect">
            <a:avLst/>
          </a:prstGeom>
          <a:noFill/>
          <a:ln>
            <a:noFill/>
          </a:ln>
        </p:spPr>
        <p:txBody>
          <a:bodyPr spcFirstLastPara="1" wrap="square" lIns="91425" tIns="45700" rIns="91425" bIns="45700" anchor="ctr" anchorCtr="0">
            <a:noAutofit/>
          </a:bodyPr>
          <a:lstStyle>
            <a:lvl1pPr marL="457200" lvl="0" indent="-410210" algn="l">
              <a:lnSpc>
                <a:spcPct val="100000"/>
              </a:lnSpc>
              <a:spcBef>
                <a:spcPts val="440"/>
              </a:spcBef>
              <a:spcAft>
                <a:spcPts val="0"/>
              </a:spcAft>
              <a:buSzPts val="2860"/>
              <a:buChar char="*"/>
              <a:defRPr sz="2200"/>
            </a:lvl1pPr>
            <a:lvl2pPr marL="914400" lvl="1" indent="-393700" algn="l">
              <a:lnSpc>
                <a:spcPct val="100000"/>
              </a:lnSpc>
              <a:spcBef>
                <a:spcPts val="400"/>
              </a:spcBef>
              <a:spcAft>
                <a:spcPts val="0"/>
              </a:spcAft>
              <a:buSzPts val="2600"/>
              <a:buChar char="*"/>
              <a:defRPr sz="2000"/>
            </a:lvl2pPr>
            <a:lvl3pPr marL="1371600" lvl="2" indent="-377189" algn="l">
              <a:lnSpc>
                <a:spcPct val="100000"/>
              </a:lnSpc>
              <a:spcBef>
                <a:spcPts val="360"/>
              </a:spcBef>
              <a:spcAft>
                <a:spcPts val="0"/>
              </a:spcAft>
              <a:buSzPts val="2340"/>
              <a:buChar char="*"/>
              <a:defRPr sz="1800"/>
            </a:lvl3pPr>
            <a:lvl4pPr marL="1828800" lvl="3" indent="-360680" algn="l">
              <a:lnSpc>
                <a:spcPct val="100000"/>
              </a:lnSpc>
              <a:spcBef>
                <a:spcPts val="320"/>
              </a:spcBef>
              <a:spcAft>
                <a:spcPts val="0"/>
              </a:spcAft>
              <a:buSzPts val="2080"/>
              <a:buChar char="*"/>
              <a:defRPr sz="1600"/>
            </a:lvl4pPr>
            <a:lvl5pPr marL="2286000" lvl="4" indent="-344170" algn="l">
              <a:lnSpc>
                <a:spcPct val="100000"/>
              </a:lnSpc>
              <a:spcBef>
                <a:spcPts val="300"/>
              </a:spcBef>
              <a:spcAft>
                <a:spcPts val="0"/>
              </a:spcAft>
              <a:buSzPts val="1820"/>
              <a:buChar char="*"/>
              <a:defRPr sz="1400"/>
            </a:lvl5pPr>
            <a:lvl6pPr marL="2743200" lvl="5" indent="-393700" algn="l">
              <a:lnSpc>
                <a:spcPct val="100000"/>
              </a:lnSpc>
              <a:spcBef>
                <a:spcPts val="400"/>
              </a:spcBef>
              <a:spcAft>
                <a:spcPts val="0"/>
              </a:spcAft>
              <a:buSzPts val="2600"/>
              <a:buChar char="*"/>
              <a:defRPr sz="2000"/>
            </a:lvl6pPr>
            <a:lvl7pPr marL="3200400" lvl="6" indent="-393700" algn="l">
              <a:lnSpc>
                <a:spcPct val="100000"/>
              </a:lnSpc>
              <a:spcBef>
                <a:spcPts val="400"/>
              </a:spcBef>
              <a:spcAft>
                <a:spcPts val="0"/>
              </a:spcAft>
              <a:buSzPts val="2600"/>
              <a:buChar char="*"/>
              <a:defRPr sz="2000"/>
            </a:lvl7pPr>
            <a:lvl8pPr marL="3657600" lvl="7" indent="-393700" algn="l">
              <a:lnSpc>
                <a:spcPct val="100000"/>
              </a:lnSpc>
              <a:spcBef>
                <a:spcPts val="400"/>
              </a:spcBef>
              <a:spcAft>
                <a:spcPts val="0"/>
              </a:spcAft>
              <a:buSzPts val="2600"/>
              <a:buChar char="*"/>
              <a:defRPr sz="2000"/>
            </a:lvl8pPr>
            <a:lvl9pPr marL="4114800" lvl="8" indent="-393700" algn="l">
              <a:lnSpc>
                <a:spcPct val="100000"/>
              </a:lnSpc>
              <a:spcBef>
                <a:spcPts val="400"/>
              </a:spcBef>
              <a:spcAft>
                <a:spcPts val="300"/>
              </a:spcAft>
              <a:buSzPts val="2600"/>
              <a:buChar char="*"/>
              <a:defRPr sz="2000"/>
            </a:lvl9pPr>
          </a:lstStyle>
          <a:p>
            <a:endParaRPr/>
          </a:p>
        </p:txBody>
      </p:sp>
      <p:sp>
        <p:nvSpPr>
          <p:cNvPr id="202" name="Google Shape;202;p72"/>
          <p:cNvSpPr txBox="1">
            <a:spLocks noGrp="1"/>
          </p:cNvSpPr>
          <p:nvPr>
            <p:ph type="body" idx="2"/>
          </p:nvPr>
        </p:nvSpPr>
        <p:spPr>
          <a:xfrm>
            <a:off x="1075765" y="3497802"/>
            <a:ext cx="3388660" cy="213951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820"/>
              <a:buNone/>
              <a:defRPr sz="1400"/>
            </a:lvl1pPr>
            <a:lvl2pPr marL="914400" lvl="1" indent="-228600" algn="l">
              <a:lnSpc>
                <a:spcPct val="100000"/>
              </a:lnSpc>
              <a:spcBef>
                <a:spcPts val="300"/>
              </a:spcBef>
              <a:spcAft>
                <a:spcPts val="0"/>
              </a:spcAft>
              <a:buSzPts val="1560"/>
              <a:buNone/>
              <a:defRPr sz="1200"/>
            </a:lvl2pPr>
            <a:lvl3pPr marL="1371600" lvl="2" indent="-228600" algn="l">
              <a:lnSpc>
                <a:spcPct val="100000"/>
              </a:lnSpc>
              <a:spcBef>
                <a:spcPts val="300"/>
              </a:spcBef>
              <a:spcAft>
                <a:spcPts val="0"/>
              </a:spcAft>
              <a:buSzPts val="1300"/>
              <a:buNone/>
              <a:defRPr sz="1000"/>
            </a:lvl3pPr>
            <a:lvl4pPr marL="1828800" lvl="3" indent="-228600" algn="l">
              <a:lnSpc>
                <a:spcPct val="100000"/>
              </a:lnSpc>
              <a:spcBef>
                <a:spcPts val="300"/>
              </a:spcBef>
              <a:spcAft>
                <a:spcPts val="0"/>
              </a:spcAft>
              <a:buSzPts val="1170"/>
              <a:buNone/>
              <a:defRPr sz="900"/>
            </a:lvl4pPr>
            <a:lvl5pPr marL="2286000" lvl="4" indent="-228600" algn="l">
              <a:lnSpc>
                <a:spcPct val="100000"/>
              </a:lnSpc>
              <a:spcBef>
                <a:spcPts val="300"/>
              </a:spcBef>
              <a:spcAft>
                <a:spcPts val="0"/>
              </a:spcAft>
              <a:buSzPts val="1170"/>
              <a:buNone/>
              <a:defRPr sz="900"/>
            </a:lvl5pPr>
            <a:lvl6pPr marL="2743200" lvl="5" indent="-228600" algn="l">
              <a:lnSpc>
                <a:spcPct val="100000"/>
              </a:lnSpc>
              <a:spcBef>
                <a:spcPts val="300"/>
              </a:spcBef>
              <a:spcAft>
                <a:spcPts val="0"/>
              </a:spcAft>
              <a:buSzPts val="1170"/>
              <a:buNone/>
              <a:defRPr sz="900"/>
            </a:lvl6pPr>
            <a:lvl7pPr marL="3200400" lvl="6" indent="-228600" algn="l">
              <a:lnSpc>
                <a:spcPct val="100000"/>
              </a:lnSpc>
              <a:spcBef>
                <a:spcPts val="300"/>
              </a:spcBef>
              <a:spcAft>
                <a:spcPts val="0"/>
              </a:spcAft>
              <a:buSzPts val="1170"/>
              <a:buNone/>
              <a:defRPr sz="900"/>
            </a:lvl7pPr>
            <a:lvl8pPr marL="3657600" lvl="7" indent="-228600" algn="l">
              <a:lnSpc>
                <a:spcPct val="100000"/>
              </a:lnSpc>
              <a:spcBef>
                <a:spcPts val="300"/>
              </a:spcBef>
              <a:spcAft>
                <a:spcPts val="0"/>
              </a:spcAft>
              <a:buSzPts val="1170"/>
              <a:buNone/>
              <a:defRPr sz="900"/>
            </a:lvl8pPr>
            <a:lvl9pPr marL="4114800" lvl="8" indent="-228600" algn="l">
              <a:lnSpc>
                <a:spcPct val="100000"/>
              </a:lnSpc>
              <a:spcBef>
                <a:spcPts val="300"/>
              </a:spcBef>
              <a:spcAft>
                <a:spcPts val="300"/>
              </a:spcAft>
              <a:buSzPts val="1170"/>
              <a:buNone/>
              <a:defRPr sz="900"/>
            </a:lvl9pPr>
          </a:lstStyle>
          <a:p>
            <a:endParaRPr/>
          </a:p>
        </p:txBody>
      </p:sp>
      <p:sp>
        <p:nvSpPr>
          <p:cNvPr id="203" name="Google Shape;203;p72"/>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72"/>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72"/>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Рисунок с подписью" type="picTx">
  <p:cSld name="PICTURE_WITH_CAPTION_TEXT">
    <p:spTree>
      <p:nvGrpSpPr>
        <p:cNvPr id="1" name="Shape 206"/>
        <p:cNvGrpSpPr/>
        <p:nvPr/>
      </p:nvGrpSpPr>
      <p:grpSpPr>
        <a:xfrm>
          <a:off x="0" y="0"/>
          <a:ext cx="0" cy="0"/>
          <a:chOff x="0" y="0"/>
          <a:chExt cx="0" cy="0"/>
        </a:xfrm>
      </p:grpSpPr>
      <p:sp>
        <p:nvSpPr>
          <p:cNvPr id="207" name="Google Shape;207;p73"/>
          <p:cNvSpPr/>
          <p:nvPr/>
        </p:nvSpPr>
        <p:spPr>
          <a:xfrm>
            <a:off x="0" y="3866920"/>
            <a:ext cx="9144000" cy="2991080"/>
          </a:xfrm>
          <a:prstGeom prst="rect">
            <a:avLst/>
          </a:prstGeom>
          <a:gradFill>
            <a:gsLst>
              <a:gs pos="0">
                <a:srgbClr val="FFFFFF">
                  <a:alpha val="90196"/>
                </a:srgbClr>
              </a:gs>
              <a:gs pos="37000">
                <a:srgbClr val="FFFFFF">
                  <a:alpha val="75294"/>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208" name="Google Shape;208;p73"/>
          <p:cNvSpPr/>
          <p:nvPr/>
        </p:nvSpPr>
        <p:spPr>
          <a:xfrm>
            <a:off x="0" y="0"/>
            <a:ext cx="9144000" cy="3866920"/>
          </a:xfrm>
          <a:prstGeom prst="rect">
            <a:avLst/>
          </a:prstGeom>
          <a:gradFill>
            <a:gsLst>
              <a:gs pos="0">
                <a:srgbClr val="FFFFFF">
                  <a:alpha val="88235"/>
                </a:srgbClr>
              </a:gs>
              <a:gs pos="48000">
                <a:srgbClr val="FFFFFF">
                  <a:alpha val="61176"/>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209" name="Google Shape;209;p73"/>
          <p:cNvSpPr/>
          <p:nvPr/>
        </p:nvSpPr>
        <p:spPr>
          <a:xfrm>
            <a:off x="0" y="2652311"/>
            <a:ext cx="9144000" cy="2286000"/>
          </a:xfrm>
          <a:prstGeom prst="rect">
            <a:avLst/>
          </a:prstGeom>
          <a:gradFill>
            <a:gsLst>
              <a:gs pos="0">
                <a:srgbClr val="FFFFFF">
                  <a:alpha val="0"/>
                </a:srgbClr>
              </a:gs>
              <a:gs pos="29000">
                <a:srgbClr val="FFFFFF">
                  <a:alpha val="28235"/>
                </a:srgbClr>
              </a:gs>
              <a:gs pos="45000">
                <a:srgbClr val="B4DCFA">
                  <a:alpha val="40000"/>
                </a:srgbClr>
              </a:gs>
              <a:gs pos="55000">
                <a:srgbClr val="FFFFFF">
                  <a:alpha val="24313"/>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210" name="Google Shape;210;p73"/>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211" name="Google Shape;211;p73"/>
          <p:cNvSpPr>
            <a:spLocks noGrp="1"/>
          </p:cNvSpPr>
          <p:nvPr>
            <p:ph type="pic" idx="2"/>
          </p:nvPr>
        </p:nvSpPr>
        <p:spPr>
          <a:xfrm>
            <a:off x="4475175" y="1143000"/>
            <a:ext cx="4114800" cy="3127806"/>
          </a:xfrm>
          <a:prstGeom prst="roundRect">
            <a:avLst>
              <a:gd name="adj" fmla="val 4230"/>
            </a:avLst>
          </a:prstGeom>
          <a:solidFill>
            <a:srgbClr val="8BC9F7"/>
          </a:solidFill>
          <a:ln>
            <a:noFill/>
          </a:ln>
          <a:effectLst>
            <a:reflection stA="23000" endA="300" endPos="28000" sy="-100000" algn="bl" rotWithShape="0"/>
          </a:effectLst>
        </p:spPr>
        <p:txBody>
          <a:bodyPr spcFirstLastPara="1" wrap="square" lIns="91425" tIns="45700" rIns="91425" bIns="45700" anchor="t" anchorCtr="0">
            <a:noAutofit/>
          </a:bodyPr>
          <a:lstStyle>
            <a:lvl1pPr marR="0" lvl="0" algn="ctr" rtl="0">
              <a:lnSpc>
                <a:spcPct val="100000"/>
              </a:lnSpc>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1pPr>
            <a:lvl2pPr marR="0" lvl="1" algn="l" rtl="0">
              <a:lnSpc>
                <a:spcPct val="100000"/>
              </a:lnSpc>
              <a:spcBef>
                <a:spcPts val="560"/>
              </a:spcBef>
              <a:spcAft>
                <a:spcPts val="0"/>
              </a:spcAft>
              <a:buClr>
                <a:srgbClr val="C3260C"/>
              </a:buClr>
              <a:buSzPts val="3640"/>
              <a:buFont typeface="Georgia"/>
              <a:buNone/>
              <a:defRPr sz="2800" b="0" i="0" u="none" strike="noStrike" cap="none">
                <a:solidFill>
                  <a:srgbClr val="3F3F3F"/>
                </a:solidFill>
                <a:latin typeface="Trebuchet MS"/>
                <a:ea typeface="Trebuchet MS"/>
                <a:cs typeface="Trebuchet MS"/>
                <a:sym typeface="Trebuchet MS"/>
              </a:defRPr>
            </a:lvl2pPr>
            <a:lvl3pPr marR="0" lvl="2" algn="l" rtl="0">
              <a:lnSpc>
                <a:spcPct val="100000"/>
              </a:lnSpc>
              <a:spcBef>
                <a:spcPts val="480"/>
              </a:spcBef>
              <a:spcAft>
                <a:spcPts val="0"/>
              </a:spcAft>
              <a:buClr>
                <a:srgbClr val="C3260C"/>
              </a:buClr>
              <a:buSzPts val="3120"/>
              <a:buFont typeface="Georgia"/>
              <a:buNone/>
              <a:defRPr sz="2400" b="0" i="0" u="none" strike="noStrike" cap="none">
                <a:solidFill>
                  <a:srgbClr val="3F3F3F"/>
                </a:solidFill>
                <a:latin typeface="Trebuchet MS"/>
                <a:ea typeface="Trebuchet MS"/>
                <a:cs typeface="Trebuchet MS"/>
                <a:sym typeface="Trebuchet MS"/>
              </a:defRPr>
            </a:lvl3pPr>
            <a:lvl4pPr marR="0" lvl="3" algn="l" rtl="0">
              <a:lnSpc>
                <a:spcPct val="100000"/>
              </a:lnSpc>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4pPr>
            <a:lvl5pPr marR="0" lvl="4" algn="l" rtl="0">
              <a:lnSpc>
                <a:spcPct val="100000"/>
              </a:lnSpc>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5pPr>
            <a:lvl6pPr marR="0" lvl="5" algn="l" rtl="0">
              <a:lnSpc>
                <a:spcPct val="100000"/>
              </a:lnSpc>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6pPr>
            <a:lvl7pPr marR="0" lvl="6" algn="l" rtl="0">
              <a:lnSpc>
                <a:spcPct val="100000"/>
              </a:lnSpc>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7pPr>
            <a:lvl8pPr marR="0" lvl="7" algn="l" rtl="0">
              <a:lnSpc>
                <a:spcPct val="100000"/>
              </a:lnSpc>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8pPr>
            <a:lvl9pPr marR="0" lvl="8" algn="l" rtl="0">
              <a:lnSpc>
                <a:spcPct val="100000"/>
              </a:lnSpc>
              <a:spcBef>
                <a:spcPts val="400"/>
              </a:spcBef>
              <a:spcAft>
                <a:spcPts val="30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9pPr>
          </a:lstStyle>
          <a:p>
            <a:endParaRPr/>
          </a:p>
        </p:txBody>
      </p:sp>
      <p:sp>
        <p:nvSpPr>
          <p:cNvPr id="212" name="Google Shape;212;p73"/>
          <p:cNvSpPr txBox="1">
            <a:spLocks noGrp="1"/>
          </p:cNvSpPr>
          <p:nvPr>
            <p:ph type="body" idx="1"/>
          </p:nvPr>
        </p:nvSpPr>
        <p:spPr>
          <a:xfrm>
            <a:off x="877887" y="1010486"/>
            <a:ext cx="3694114" cy="2163020"/>
          </a:xfrm>
          <a:prstGeom prst="rect">
            <a:avLst/>
          </a:prstGeom>
          <a:noFill/>
          <a:ln>
            <a:noFill/>
          </a:ln>
        </p:spPr>
        <p:txBody>
          <a:bodyPr spcFirstLastPara="1" wrap="square" lIns="91425" tIns="45700" rIns="91425" bIns="45700" anchor="b" anchorCtr="0">
            <a:noAutofit/>
          </a:bodyPr>
          <a:lstStyle>
            <a:lvl1pPr marL="457200" lvl="0" indent="-360680" algn="l">
              <a:lnSpc>
                <a:spcPct val="100000"/>
              </a:lnSpc>
              <a:spcBef>
                <a:spcPts val="320"/>
              </a:spcBef>
              <a:spcAft>
                <a:spcPts val="0"/>
              </a:spcAft>
              <a:buSzPts val="2080"/>
              <a:buFont typeface="Georgia"/>
              <a:buChar char="*"/>
              <a:defRPr sz="1600"/>
            </a:lvl1pPr>
            <a:lvl2pPr marL="914400" lvl="1" indent="-228600" algn="l">
              <a:lnSpc>
                <a:spcPct val="100000"/>
              </a:lnSpc>
              <a:spcBef>
                <a:spcPts val="300"/>
              </a:spcBef>
              <a:spcAft>
                <a:spcPts val="0"/>
              </a:spcAft>
              <a:buSzPts val="1560"/>
              <a:buNone/>
              <a:defRPr sz="1200"/>
            </a:lvl2pPr>
            <a:lvl3pPr marL="1371600" lvl="2" indent="-228600" algn="l">
              <a:lnSpc>
                <a:spcPct val="100000"/>
              </a:lnSpc>
              <a:spcBef>
                <a:spcPts val="300"/>
              </a:spcBef>
              <a:spcAft>
                <a:spcPts val="0"/>
              </a:spcAft>
              <a:buSzPts val="1300"/>
              <a:buNone/>
              <a:defRPr sz="1000"/>
            </a:lvl3pPr>
            <a:lvl4pPr marL="1828800" lvl="3" indent="-228600" algn="l">
              <a:lnSpc>
                <a:spcPct val="100000"/>
              </a:lnSpc>
              <a:spcBef>
                <a:spcPts val="300"/>
              </a:spcBef>
              <a:spcAft>
                <a:spcPts val="0"/>
              </a:spcAft>
              <a:buSzPts val="1170"/>
              <a:buNone/>
              <a:defRPr sz="900"/>
            </a:lvl4pPr>
            <a:lvl5pPr marL="2286000" lvl="4" indent="-228600" algn="l">
              <a:lnSpc>
                <a:spcPct val="100000"/>
              </a:lnSpc>
              <a:spcBef>
                <a:spcPts val="300"/>
              </a:spcBef>
              <a:spcAft>
                <a:spcPts val="0"/>
              </a:spcAft>
              <a:buSzPts val="1170"/>
              <a:buNone/>
              <a:defRPr sz="900"/>
            </a:lvl5pPr>
            <a:lvl6pPr marL="2743200" lvl="5" indent="-228600" algn="l">
              <a:lnSpc>
                <a:spcPct val="100000"/>
              </a:lnSpc>
              <a:spcBef>
                <a:spcPts val="300"/>
              </a:spcBef>
              <a:spcAft>
                <a:spcPts val="0"/>
              </a:spcAft>
              <a:buSzPts val="1170"/>
              <a:buNone/>
              <a:defRPr sz="900"/>
            </a:lvl6pPr>
            <a:lvl7pPr marL="3200400" lvl="6" indent="-228600" algn="l">
              <a:lnSpc>
                <a:spcPct val="100000"/>
              </a:lnSpc>
              <a:spcBef>
                <a:spcPts val="300"/>
              </a:spcBef>
              <a:spcAft>
                <a:spcPts val="0"/>
              </a:spcAft>
              <a:buSzPts val="1170"/>
              <a:buNone/>
              <a:defRPr sz="900"/>
            </a:lvl7pPr>
            <a:lvl8pPr marL="3657600" lvl="7" indent="-228600" algn="l">
              <a:lnSpc>
                <a:spcPct val="100000"/>
              </a:lnSpc>
              <a:spcBef>
                <a:spcPts val="300"/>
              </a:spcBef>
              <a:spcAft>
                <a:spcPts val="0"/>
              </a:spcAft>
              <a:buSzPts val="1170"/>
              <a:buNone/>
              <a:defRPr sz="900"/>
            </a:lvl8pPr>
            <a:lvl9pPr marL="4114800" lvl="8" indent="-228600" algn="l">
              <a:lnSpc>
                <a:spcPct val="100000"/>
              </a:lnSpc>
              <a:spcBef>
                <a:spcPts val="300"/>
              </a:spcBef>
              <a:spcAft>
                <a:spcPts val="300"/>
              </a:spcAft>
              <a:buSzPts val="1170"/>
              <a:buNone/>
              <a:defRPr sz="900"/>
            </a:lvl9pPr>
          </a:lstStyle>
          <a:p>
            <a:endParaRPr/>
          </a:p>
        </p:txBody>
      </p:sp>
      <p:sp>
        <p:nvSpPr>
          <p:cNvPr id="213" name="Google Shape;213;p73"/>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73"/>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73"/>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
        <p:nvSpPr>
          <p:cNvPr id="216" name="Google Shape;216;p73"/>
          <p:cNvSpPr txBox="1">
            <a:spLocks noGrp="1"/>
          </p:cNvSpPr>
          <p:nvPr>
            <p:ph type="title"/>
          </p:nvPr>
        </p:nvSpPr>
        <p:spPr>
          <a:xfrm>
            <a:off x="727268" y="4464421"/>
            <a:ext cx="6383538" cy="11430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5888"/>
              <a:buChar char="*"/>
              <a:defRPr sz="4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217"/>
        <p:cNvGrpSpPr/>
        <p:nvPr/>
      </p:nvGrpSpPr>
      <p:grpSpPr>
        <a:xfrm>
          <a:off x="0" y="0"/>
          <a:ext cx="0" cy="0"/>
          <a:chOff x="0" y="0"/>
          <a:chExt cx="0" cy="0"/>
        </a:xfrm>
      </p:grpSpPr>
      <p:sp>
        <p:nvSpPr>
          <p:cNvPr id="218" name="Google Shape;218;p74"/>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74"/>
          <p:cNvSpPr txBox="1">
            <a:spLocks noGrp="1"/>
          </p:cNvSpPr>
          <p:nvPr>
            <p:ph type="body" idx="1"/>
          </p:nvPr>
        </p:nvSpPr>
        <p:spPr>
          <a:xfrm rot="5400000">
            <a:off x="3368040" y="-731521"/>
            <a:ext cx="3474720" cy="64008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220" name="Google Shape;220;p74"/>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74"/>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74"/>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223"/>
        <p:cNvGrpSpPr/>
        <p:nvPr/>
      </p:nvGrpSpPr>
      <p:grpSpPr>
        <a:xfrm>
          <a:off x="0" y="0"/>
          <a:ext cx="0" cy="0"/>
          <a:chOff x="0" y="0"/>
          <a:chExt cx="0" cy="0"/>
        </a:xfrm>
      </p:grpSpPr>
      <p:sp>
        <p:nvSpPr>
          <p:cNvPr id="224" name="Google Shape;224;p75"/>
          <p:cNvSpPr txBox="1">
            <a:spLocks noGrp="1"/>
          </p:cNvSpPr>
          <p:nvPr>
            <p:ph type="title"/>
          </p:nvPr>
        </p:nvSpPr>
        <p:spPr>
          <a:xfrm rot="5400000">
            <a:off x="-436711" y="1966986"/>
            <a:ext cx="5238339" cy="2057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5888"/>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75"/>
          <p:cNvSpPr txBox="1">
            <a:spLocks noGrp="1"/>
          </p:cNvSpPr>
          <p:nvPr>
            <p:ph type="body" idx="1"/>
          </p:nvPr>
        </p:nvSpPr>
        <p:spPr>
          <a:xfrm rot="5400000">
            <a:off x="3291392" y="764240"/>
            <a:ext cx="4894729" cy="4829287"/>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226" name="Google Shape;226;p75"/>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75"/>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75"/>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30"/>
        <p:cNvGrpSpPr/>
        <p:nvPr/>
      </p:nvGrpSpPr>
      <p:grpSpPr>
        <a:xfrm>
          <a:off x="0" y="0"/>
          <a:ext cx="0" cy="0"/>
          <a:chOff x="0" y="0"/>
          <a:chExt cx="0" cy="0"/>
        </a:xfrm>
      </p:grpSpPr>
      <p:sp>
        <p:nvSpPr>
          <p:cNvPr id="31" name="Google Shape;31;p49"/>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9"/>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9"/>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9"/>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35"/>
        <p:cNvGrpSpPr/>
        <p:nvPr/>
      </p:nvGrpSpPr>
      <p:grpSpPr>
        <a:xfrm>
          <a:off x="0" y="0"/>
          <a:ext cx="0" cy="0"/>
          <a:chOff x="0" y="0"/>
          <a:chExt cx="0" cy="0"/>
        </a:xfrm>
      </p:grpSpPr>
      <p:sp>
        <p:nvSpPr>
          <p:cNvPr id="36" name="Google Shape;36;p50"/>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0"/>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0"/>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Заголовок, текст и объект" type="txAndObj">
  <p:cSld name="TEXT_AND_OBJECT">
    <p:spTree>
      <p:nvGrpSpPr>
        <p:cNvPr id="1" name="Shape 39"/>
        <p:cNvGrpSpPr/>
        <p:nvPr/>
      </p:nvGrpSpPr>
      <p:grpSpPr>
        <a:xfrm>
          <a:off x="0" y="0"/>
          <a:ext cx="0" cy="0"/>
          <a:chOff x="0" y="0"/>
          <a:chExt cx="0" cy="0"/>
        </a:xfrm>
      </p:grpSpPr>
      <p:sp>
        <p:nvSpPr>
          <p:cNvPr id="40" name="Google Shape;40;p51"/>
          <p:cNvSpPr txBox="1">
            <a:spLocks noGrp="1"/>
          </p:cNvSpPr>
          <p:nvPr>
            <p:ph type="title"/>
          </p:nvPr>
        </p:nvSpPr>
        <p:spPr>
          <a:xfrm>
            <a:off x="574675" y="304802"/>
            <a:ext cx="8001000" cy="12160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1"/>
          <p:cNvSpPr txBox="1">
            <a:spLocks noGrp="1"/>
          </p:cNvSpPr>
          <p:nvPr>
            <p:ph type="body" idx="1"/>
          </p:nvPr>
        </p:nvSpPr>
        <p:spPr>
          <a:xfrm>
            <a:off x="566739" y="1752600"/>
            <a:ext cx="3924300" cy="42672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42" name="Google Shape;42;p51"/>
          <p:cNvSpPr txBox="1">
            <a:spLocks noGrp="1"/>
          </p:cNvSpPr>
          <p:nvPr>
            <p:ph type="body" idx="2"/>
          </p:nvPr>
        </p:nvSpPr>
        <p:spPr>
          <a:xfrm>
            <a:off x="4643439" y="1752600"/>
            <a:ext cx="3924300" cy="42672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43" name="Google Shape;43;p51"/>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1"/>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1"/>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46"/>
        <p:cNvGrpSpPr/>
        <p:nvPr/>
      </p:nvGrpSpPr>
      <p:grpSpPr>
        <a:xfrm>
          <a:off x="0" y="0"/>
          <a:ext cx="0" cy="0"/>
          <a:chOff x="0" y="0"/>
          <a:chExt cx="0" cy="0"/>
        </a:xfrm>
      </p:grpSpPr>
      <p:sp>
        <p:nvSpPr>
          <p:cNvPr id="47" name="Google Shape;47;p55"/>
          <p:cNvSpPr/>
          <p:nvPr/>
        </p:nvSpPr>
        <p:spPr>
          <a:xfrm>
            <a:off x="0" y="3866920"/>
            <a:ext cx="9144000" cy="2991080"/>
          </a:xfrm>
          <a:prstGeom prst="rect">
            <a:avLst/>
          </a:prstGeom>
          <a:gradFill>
            <a:gsLst>
              <a:gs pos="0">
                <a:srgbClr val="FFFFFF">
                  <a:alpha val="90588"/>
                </a:srgbClr>
              </a:gs>
              <a:gs pos="37000">
                <a:srgbClr val="FFFFFF">
                  <a:alpha val="75686"/>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48" name="Google Shape;48;p55"/>
          <p:cNvSpPr/>
          <p:nvPr/>
        </p:nvSpPr>
        <p:spPr>
          <a:xfrm>
            <a:off x="0" y="0"/>
            <a:ext cx="9144000" cy="3866920"/>
          </a:xfrm>
          <a:prstGeom prst="rect">
            <a:avLst/>
          </a:prstGeom>
          <a:gradFill>
            <a:gsLst>
              <a:gs pos="0">
                <a:srgbClr val="FFFFFF">
                  <a:alpha val="88627"/>
                </a:srgbClr>
              </a:gs>
              <a:gs pos="48000">
                <a:srgbClr val="FFFFFF">
                  <a:alpha val="61568"/>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49" name="Google Shape;49;p55"/>
          <p:cNvSpPr/>
          <p:nvPr/>
        </p:nvSpPr>
        <p:spPr>
          <a:xfrm>
            <a:off x="0" y="2652311"/>
            <a:ext cx="9144000" cy="2286000"/>
          </a:xfrm>
          <a:prstGeom prst="rect">
            <a:avLst/>
          </a:prstGeom>
          <a:gradFill>
            <a:gsLst>
              <a:gs pos="0">
                <a:srgbClr val="FFFFFF">
                  <a:alpha val="0"/>
                </a:srgbClr>
              </a:gs>
              <a:gs pos="29000">
                <a:srgbClr val="FFFFFF">
                  <a:alpha val="28627"/>
                </a:srgbClr>
              </a:gs>
              <a:gs pos="45000">
                <a:srgbClr val="B4DCFA">
                  <a:alpha val="40000"/>
                </a:srgbClr>
              </a:gs>
              <a:gs pos="55000">
                <a:srgbClr val="FFFFFF">
                  <a:alpha val="24705"/>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50" name="Google Shape;50;p55"/>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51" name="Google Shape;51;p55"/>
          <p:cNvSpPr txBox="1">
            <a:spLocks noGrp="1"/>
          </p:cNvSpPr>
          <p:nvPr>
            <p:ph type="title"/>
          </p:nvPr>
        </p:nvSpPr>
        <p:spPr>
          <a:xfrm>
            <a:off x="2033195" y="2172648"/>
            <a:ext cx="5966666" cy="2423346"/>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5888"/>
              <a:buChar char="*"/>
              <a:defRPr sz="46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5"/>
          <p:cNvSpPr txBox="1">
            <a:spLocks noGrp="1"/>
          </p:cNvSpPr>
          <p:nvPr>
            <p:ph type="body" idx="1"/>
          </p:nvPr>
        </p:nvSpPr>
        <p:spPr>
          <a:xfrm>
            <a:off x="2022438" y="4607511"/>
            <a:ext cx="5970494" cy="83546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400"/>
              </a:spcBef>
              <a:spcAft>
                <a:spcPts val="0"/>
              </a:spcAft>
              <a:buSzPts val="2600"/>
              <a:buNone/>
              <a:defRPr sz="2000">
                <a:solidFill>
                  <a:schemeClr val="dk2"/>
                </a:solidFill>
              </a:defRPr>
            </a:lvl1pPr>
            <a:lvl2pPr marL="914400" lvl="1" indent="-228600" algn="l">
              <a:lnSpc>
                <a:spcPct val="100000"/>
              </a:lnSpc>
              <a:spcBef>
                <a:spcPts val="360"/>
              </a:spcBef>
              <a:spcAft>
                <a:spcPts val="0"/>
              </a:spcAft>
              <a:buSzPts val="2340"/>
              <a:buNone/>
              <a:defRPr sz="1800">
                <a:solidFill>
                  <a:srgbClr val="888888"/>
                </a:solidFill>
              </a:defRPr>
            </a:lvl2pPr>
            <a:lvl3pPr marL="1371600" lvl="2" indent="-228600" algn="l">
              <a:lnSpc>
                <a:spcPct val="100000"/>
              </a:lnSpc>
              <a:spcBef>
                <a:spcPts val="320"/>
              </a:spcBef>
              <a:spcAft>
                <a:spcPts val="0"/>
              </a:spcAft>
              <a:buSzPts val="2080"/>
              <a:buNone/>
              <a:defRPr sz="1600">
                <a:solidFill>
                  <a:srgbClr val="888888"/>
                </a:solidFill>
              </a:defRPr>
            </a:lvl3pPr>
            <a:lvl4pPr marL="1828800" lvl="3" indent="-228600" algn="l">
              <a:lnSpc>
                <a:spcPct val="100000"/>
              </a:lnSpc>
              <a:spcBef>
                <a:spcPts val="300"/>
              </a:spcBef>
              <a:spcAft>
                <a:spcPts val="0"/>
              </a:spcAft>
              <a:buSzPts val="1820"/>
              <a:buNone/>
              <a:defRPr sz="1400">
                <a:solidFill>
                  <a:srgbClr val="888888"/>
                </a:solidFill>
              </a:defRPr>
            </a:lvl4pPr>
            <a:lvl5pPr marL="2286000" lvl="4" indent="-228600" algn="l">
              <a:lnSpc>
                <a:spcPct val="100000"/>
              </a:lnSpc>
              <a:spcBef>
                <a:spcPts val="300"/>
              </a:spcBef>
              <a:spcAft>
                <a:spcPts val="0"/>
              </a:spcAft>
              <a:buSzPts val="1820"/>
              <a:buNone/>
              <a:defRPr sz="1400">
                <a:solidFill>
                  <a:srgbClr val="888888"/>
                </a:solidFill>
              </a:defRPr>
            </a:lvl5pPr>
            <a:lvl6pPr marL="2743200" lvl="5" indent="-228600" algn="l">
              <a:lnSpc>
                <a:spcPct val="100000"/>
              </a:lnSpc>
              <a:spcBef>
                <a:spcPts val="300"/>
              </a:spcBef>
              <a:spcAft>
                <a:spcPts val="0"/>
              </a:spcAft>
              <a:buSzPts val="1820"/>
              <a:buNone/>
              <a:defRPr sz="1400">
                <a:solidFill>
                  <a:srgbClr val="888888"/>
                </a:solidFill>
              </a:defRPr>
            </a:lvl6pPr>
            <a:lvl7pPr marL="3200400" lvl="6" indent="-228600" algn="l">
              <a:lnSpc>
                <a:spcPct val="100000"/>
              </a:lnSpc>
              <a:spcBef>
                <a:spcPts val="300"/>
              </a:spcBef>
              <a:spcAft>
                <a:spcPts val="0"/>
              </a:spcAft>
              <a:buSzPts val="1820"/>
              <a:buNone/>
              <a:defRPr sz="1400">
                <a:solidFill>
                  <a:srgbClr val="888888"/>
                </a:solidFill>
              </a:defRPr>
            </a:lvl7pPr>
            <a:lvl8pPr marL="3657600" lvl="7" indent="-228600" algn="l">
              <a:lnSpc>
                <a:spcPct val="100000"/>
              </a:lnSpc>
              <a:spcBef>
                <a:spcPts val="300"/>
              </a:spcBef>
              <a:spcAft>
                <a:spcPts val="0"/>
              </a:spcAft>
              <a:buSzPts val="1820"/>
              <a:buNone/>
              <a:defRPr sz="1400">
                <a:solidFill>
                  <a:srgbClr val="888888"/>
                </a:solidFill>
              </a:defRPr>
            </a:lvl8pPr>
            <a:lvl9pPr marL="4114800" lvl="8" indent="-228600" algn="l">
              <a:lnSpc>
                <a:spcPct val="100000"/>
              </a:lnSpc>
              <a:spcBef>
                <a:spcPts val="300"/>
              </a:spcBef>
              <a:spcAft>
                <a:spcPts val="300"/>
              </a:spcAft>
              <a:buSzPts val="1820"/>
              <a:buNone/>
              <a:defRPr sz="1400">
                <a:solidFill>
                  <a:srgbClr val="888888"/>
                </a:solidFill>
              </a:defRPr>
            </a:lvl9pPr>
          </a:lstStyle>
          <a:p>
            <a:endParaRPr/>
          </a:p>
        </p:txBody>
      </p:sp>
      <p:sp>
        <p:nvSpPr>
          <p:cNvPr id="53" name="Google Shape;53;p55"/>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5"/>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5"/>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Заголовок и текст над объектом" type="txOverObj">
  <p:cSld name="TEXT_OVER_OBJECT">
    <p:spTree>
      <p:nvGrpSpPr>
        <p:cNvPr id="1" name="Shape 56"/>
        <p:cNvGrpSpPr/>
        <p:nvPr/>
      </p:nvGrpSpPr>
      <p:grpSpPr>
        <a:xfrm>
          <a:off x="0" y="0"/>
          <a:ext cx="0" cy="0"/>
          <a:chOff x="0" y="0"/>
          <a:chExt cx="0" cy="0"/>
        </a:xfrm>
      </p:grpSpPr>
      <p:sp>
        <p:nvSpPr>
          <p:cNvPr id="57" name="Google Shape;57;p56"/>
          <p:cNvSpPr txBox="1">
            <a:spLocks noGrp="1"/>
          </p:cNvSpPr>
          <p:nvPr>
            <p:ph type="title"/>
          </p:nvPr>
        </p:nvSpPr>
        <p:spPr>
          <a:xfrm>
            <a:off x="574675" y="304802"/>
            <a:ext cx="8001000" cy="12160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6"/>
          <p:cNvSpPr txBox="1">
            <a:spLocks noGrp="1"/>
          </p:cNvSpPr>
          <p:nvPr>
            <p:ph type="body" idx="1"/>
          </p:nvPr>
        </p:nvSpPr>
        <p:spPr>
          <a:xfrm>
            <a:off x="566739" y="1752600"/>
            <a:ext cx="8001000" cy="20574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59" name="Google Shape;59;p56"/>
          <p:cNvSpPr txBox="1">
            <a:spLocks noGrp="1"/>
          </p:cNvSpPr>
          <p:nvPr>
            <p:ph type="body" idx="2"/>
          </p:nvPr>
        </p:nvSpPr>
        <p:spPr>
          <a:xfrm>
            <a:off x="566739" y="3962400"/>
            <a:ext cx="8001000" cy="20574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60" name="Google Shape;60;p56"/>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6"/>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56"/>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63"/>
        <p:cNvGrpSpPr/>
        <p:nvPr/>
      </p:nvGrpSpPr>
      <p:grpSpPr>
        <a:xfrm>
          <a:off x="0" y="0"/>
          <a:ext cx="0" cy="0"/>
          <a:chOff x="0" y="0"/>
          <a:chExt cx="0" cy="0"/>
        </a:xfrm>
      </p:grpSpPr>
      <p:sp>
        <p:nvSpPr>
          <p:cNvPr id="64" name="Google Shape;64;p57"/>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7"/>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7"/>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
        <p:nvSpPr>
          <p:cNvPr id="67" name="Google Shape;67;p57"/>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7"/>
          <p:cNvSpPr txBox="1">
            <a:spLocks noGrp="1"/>
          </p:cNvSpPr>
          <p:nvPr>
            <p:ph type="body" idx="1"/>
          </p:nvPr>
        </p:nvSpPr>
        <p:spPr>
          <a:xfrm>
            <a:off x="1142999" y="731519"/>
            <a:ext cx="3346704" cy="347472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69" name="Google Shape;69;p57"/>
          <p:cNvSpPr txBox="1">
            <a:spLocks noGrp="1"/>
          </p:cNvSpPr>
          <p:nvPr>
            <p:ph type="body" idx="2"/>
          </p:nvPr>
        </p:nvSpPr>
        <p:spPr>
          <a:xfrm>
            <a:off x="4645152" y="731520"/>
            <a:ext cx="3346704" cy="347472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Титульный слайд" type="title">
  <p:cSld name="TITLE">
    <p:spTree>
      <p:nvGrpSpPr>
        <p:cNvPr id="1" name="Shape 70"/>
        <p:cNvGrpSpPr/>
        <p:nvPr/>
      </p:nvGrpSpPr>
      <p:grpSpPr>
        <a:xfrm>
          <a:off x="0" y="0"/>
          <a:ext cx="0" cy="0"/>
          <a:chOff x="0" y="0"/>
          <a:chExt cx="0" cy="0"/>
        </a:xfrm>
      </p:grpSpPr>
      <p:sp>
        <p:nvSpPr>
          <p:cNvPr id="71" name="Google Shape;71;p58"/>
          <p:cNvSpPr/>
          <p:nvPr/>
        </p:nvSpPr>
        <p:spPr>
          <a:xfrm>
            <a:off x="0" y="3866920"/>
            <a:ext cx="9144000" cy="2991080"/>
          </a:xfrm>
          <a:prstGeom prst="rect">
            <a:avLst/>
          </a:prstGeom>
          <a:gradFill>
            <a:gsLst>
              <a:gs pos="0">
                <a:srgbClr val="FFFFFF">
                  <a:alpha val="89803"/>
                </a:srgbClr>
              </a:gs>
              <a:gs pos="37000">
                <a:srgbClr val="FFFFFF">
                  <a:alpha val="74509"/>
                </a:srgbClr>
              </a:gs>
              <a:gs pos="100000">
                <a:srgbClr val="B4DCFA">
                  <a:alpha val="77647"/>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72" name="Google Shape;72;p58"/>
          <p:cNvSpPr/>
          <p:nvPr/>
        </p:nvSpPr>
        <p:spPr>
          <a:xfrm>
            <a:off x="0" y="0"/>
            <a:ext cx="9144000" cy="3866920"/>
          </a:xfrm>
          <a:prstGeom prst="rect">
            <a:avLst/>
          </a:prstGeom>
          <a:gradFill>
            <a:gsLst>
              <a:gs pos="0">
                <a:srgbClr val="FFFFFF">
                  <a:alpha val="87450"/>
                </a:srgbClr>
              </a:gs>
              <a:gs pos="48000">
                <a:srgbClr val="FFFFFF">
                  <a:alpha val="60784"/>
                </a:srgbClr>
              </a:gs>
              <a:gs pos="100000">
                <a:srgbClr val="B4DCFA">
                  <a:alpha val="77647"/>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73" name="Google Shape;73;p58"/>
          <p:cNvSpPr/>
          <p:nvPr/>
        </p:nvSpPr>
        <p:spPr>
          <a:xfrm>
            <a:off x="0" y="2652311"/>
            <a:ext cx="9144000" cy="2286000"/>
          </a:xfrm>
          <a:prstGeom prst="rect">
            <a:avLst/>
          </a:prstGeom>
          <a:gradFill>
            <a:gsLst>
              <a:gs pos="0">
                <a:srgbClr val="FFFFFF">
                  <a:alpha val="0"/>
                </a:srgbClr>
              </a:gs>
              <a:gs pos="29000">
                <a:srgbClr val="FFFFFF">
                  <a:alpha val="28627"/>
                </a:srgbClr>
              </a:gs>
              <a:gs pos="45000">
                <a:srgbClr val="B4DCFA">
                  <a:alpha val="40000"/>
                </a:srgbClr>
              </a:gs>
              <a:gs pos="55000">
                <a:srgbClr val="FFFFFF">
                  <a:alpha val="24705"/>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74" name="Google Shape;74;p58"/>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75" name="Google Shape;75;p58"/>
          <p:cNvSpPr txBox="1">
            <a:spLocks noGrp="1"/>
          </p:cNvSpPr>
          <p:nvPr>
            <p:ph type="subTitle" idx="1"/>
          </p:nvPr>
        </p:nvSpPr>
        <p:spPr>
          <a:xfrm>
            <a:off x="1473795" y="5052545"/>
            <a:ext cx="5637010" cy="882119"/>
          </a:xfrm>
          <a:prstGeom prst="rect">
            <a:avLst/>
          </a:prstGeom>
          <a:noFill/>
          <a:ln>
            <a:noFill/>
          </a:ln>
        </p:spPr>
        <p:txBody>
          <a:bodyPr spcFirstLastPara="1" wrap="square" lIns="91425" tIns="45700" rIns="91425" bIns="45700" anchor="t" anchorCtr="0">
            <a:noAutofit/>
          </a:bodyPr>
          <a:lstStyle>
            <a:lvl1pPr lvl="0" algn="l">
              <a:lnSpc>
                <a:spcPct val="100000"/>
              </a:lnSpc>
              <a:spcBef>
                <a:spcPts val="440"/>
              </a:spcBef>
              <a:spcAft>
                <a:spcPts val="0"/>
              </a:spcAft>
              <a:buSzPts val="2860"/>
              <a:buNone/>
              <a:defRPr sz="2200">
                <a:solidFill>
                  <a:schemeClr val="dk2"/>
                </a:solidFill>
              </a:defRPr>
            </a:lvl1pPr>
            <a:lvl2pPr lvl="1" algn="ctr">
              <a:lnSpc>
                <a:spcPct val="100000"/>
              </a:lnSpc>
              <a:spcBef>
                <a:spcPts val="400"/>
              </a:spcBef>
              <a:spcAft>
                <a:spcPts val="0"/>
              </a:spcAft>
              <a:buSzPts val="2600"/>
              <a:buNone/>
              <a:defRPr>
                <a:solidFill>
                  <a:srgbClr val="888888"/>
                </a:solidFill>
              </a:defRPr>
            </a:lvl2pPr>
            <a:lvl3pPr lvl="2" algn="ctr">
              <a:lnSpc>
                <a:spcPct val="100000"/>
              </a:lnSpc>
              <a:spcBef>
                <a:spcPts val="360"/>
              </a:spcBef>
              <a:spcAft>
                <a:spcPts val="0"/>
              </a:spcAft>
              <a:buSzPts val="2340"/>
              <a:buNone/>
              <a:defRPr>
                <a:solidFill>
                  <a:srgbClr val="888888"/>
                </a:solidFill>
              </a:defRPr>
            </a:lvl3pPr>
            <a:lvl4pPr lvl="3" algn="ctr">
              <a:lnSpc>
                <a:spcPct val="100000"/>
              </a:lnSpc>
              <a:spcBef>
                <a:spcPts val="320"/>
              </a:spcBef>
              <a:spcAft>
                <a:spcPts val="0"/>
              </a:spcAft>
              <a:buSzPts val="2080"/>
              <a:buNone/>
              <a:defRPr>
                <a:solidFill>
                  <a:srgbClr val="888888"/>
                </a:solidFill>
              </a:defRPr>
            </a:lvl4pPr>
            <a:lvl5pPr lvl="4" algn="ctr">
              <a:lnSpc>
                <a:spcPct val="100000"/>
              </a:lnSpc>
              <a:spcBef>
                <a:spcPts val="300"/>
              </a:spcBef>
              <a:spcAft>
                <a:spcPts val="0"/>
              </a:spcAft>
              <a:buSzPts val="1820"/>
              <a:buNone/>
              <a:defRPr>
                <a:solidFill>
                  <a:srgbClr val="888888"/>
                </a:solidFill>
              </a:defRPr>
            </a:lvl5pPr>
            <a:lvl6pPr lvl="5" algn="ctr">
              <a:lnSpc>
                <a:spcPct val="100000"/>
              </a:lnSpc>
              <a:spcBef>
                <a:spcPts val="300"/>
              </a:spcBef>
              <a:spcAft>
                <a:spcPts val="0"/>
              </a:spcAft>
              <a:buSzPts val="1820"/>
              <a:buNone/>
              <a:defRPr>
                <a:solidFill>
                  <a:srgbClr val="888888"/>
                </a:solidFill>
              </a:defRPr>
            </a:lvl6pPr>
            <a:lvl7pPr lvl="6" algn="ctr">
              <a:lnSpc>
                <a:spcPct val="100000"/>
              </a:lnSpc>
              <a:spcBef>
                <a:spcPts val="300"/>
              </a:spcBef>
              <a:spcAft>
                <a:spcPts val="0"/>
              </a:spcAft>
              <a:buSzPts val="1820"/>
              <a:buNone/>
              <a:defRPr>
                <a:solidFill>
                  <a:srgbClr val="888888"/>
                </a:solidFill>
              </a:defRPr>
            </a:lvl7pPr>
            <a:lvl8pPr lvl="7" algn="ctr">
              <a:lnSpc>
                <a:spcPct val="100000"/>
              </a:lnSpc>
              <a:spcBef>
                <a:spcPts val="300"/>
              </a:spcBef>
              <a:spcAft>
                <a:spcPts val="0"/>
              </a:spcAft>
              <a:buSzPts val="1820"/>
              <a:buNone/>
              <a:defRPr>
                <a:solidFill>
                  <a:srgbClr val="888888"/>
                </a:solidFill>
              </a:defRPr>
            </a:lvl8pPr>
            <a:lvl9pPr lvl="8" algn="ctr">
              <a:lnSpc>
                <a:spcPct val="100000"/>
              </a:lnSpc>
              <a:spcBef>
                <a:spcPts val="300"/>
              </a:spcBef>
              <a:spcAft>
                <a:spcPts val="300"/>
              </a:spcAft>
              <a:buSzPts val="1820"/>
              <a:buNone/>
              <a:defRPr>
                <a:solidFill>
                  <a:srgbClr val="888888"/>
                </a:solidFill>
              </a:defRPr>
            </a:lvl9pPr>
          </a:lstStyle>
          <a:p>
            <a:endParaRPr/>
          </a:p>
        </p:txBody>
      </p:sp>
      <p:sp>
        <p:nvSpPr>
          <p:cNvPr id="76" name="Google Shape;76;p58"/>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8"/>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8"/>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
        <p:nvSpPr>
          <p:cNvPr id="79" name="Google Shape;79;p58"/>
          <p:cNvSpPr txBox="1">
            <a:spLocks noGrp="1"/>
          </p:cNvSpPr>
          <p:nvPr>
            <p:ph type="ctrTitle"/>
          </p:nvPr>
        </p:nvSpPr>
        <p:spPr>
          <a:xfrm>
            <a:off x="817581" y="3132290"/>
            <a:ext cx="7175351" cy="179316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6912"/>
              <a:buChar char="*"/>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9D4FE"/>
            </a:gs>
            <a:gs pos="60000">
              <a:srgbClr val="FFFFFF"/>
            </a:gs>
            <a:gs pos="100000">
              <a:srgbClr val="54BDFF"/>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46"/>
          <p:cNvSpPr/>
          <p:nvPr/>
        </p:nvSpPr>
        <p:spPr>
          <a:xfrm>
            <a:off x="0" y="5105400"/>
            <a:ext cx="9144000" cy="1752600"/>
          </a:xfrm>
          <a:prstGeom prst="rect">
            <a:avLst/>
          </a:prstGeom>
          <a:gradFill>
            <a:gsLst>
              <a:gs pos="0">
                <a:srgbClr val="FFFFFF">
                  <a:alpha val="89803"/>
                </a:srgbClr>
              </a:gs>
              <a:gs pos="37000">
                <a:srgbClr val="FFFFFF">
                  <a:alpha val="74509"/>
                </a:srgbClr>
              </a:gs>
              <a:gs pos="100000">
                <a:srgbClr val="B4DCFA">
                  <a:alpha val="77647"/>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1" name="Google Shape;11;p46"/>
          <p:cNvSpPr/>
          <p:nvPr/>
        </p:nvSpPr>
        <p:spPr>
          <a:xfrm>
            <a:off x="0" y="0"/>
            <a:ext cx="9144000" cy="5105400"/>
          </a:xfrm>
          <a:prstGeom prst="rect">
            <a:avLst/>
          </a:prstGeom>
          <a:gradFill>
            <a:gsLst>
              <a:gs pos="0">
                <a:srgbClr val="FFFFFF">
                  <a:alpha val="87450"/>
                </a:srgbClr>
              </a:gs>
              <a:gs pos="48000">
                <a:srgbClr val="FFFFFF">
                  <a:alpha val="60784"/>
                </a:srgbClr>
              </a:gs>
              <a:gs pos="100000">
                <a:srgbClr val="B4DCFA">
                  <a:alpha val="77647"/>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2" name="Google Shape;12;p46"/>
          <p:cNvSpPr/>
          <p:nvPr/>
        </p:nvSpPr>
        <p:spPr>
          <a:xfrm>
            <a:off x="0" y="3768304"/>
            <a:ext cx="9144000" cy="2286000"/>
          </a:xfrm>
          <a:prstGeom prst="rect">
            <a:avLst/>
          </a:prstGeom>
          <a:gradFill>
            <a:gsLst>
              <a:gs pos="0">
                <a:srgbClr val="FFFFFF">
                  <a:alpha val="0"/>
                </a:srgbClr>
              </a:gs>
              <a:gs pos="29000">
                <a:srgbClr val="FFFFFF">
                  <a:alpha val="28627"/>
                </a:srgbClr>
              </a:gs>
              <a:gs pos="45000">
                <a:srgbClr val="B4DCFA">
                  <a:alpha val="40000"/>
                </a:srgbClr>
              </a:gs>
              <a:gs pos="55000">
                <a:srgbClr val="FFFFFF">
                  <a:alpha val="24705"/>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3" name="Google Shape;13;p46"/>
          <p:cNvSpPr/>
          <p:nvPr/>
        </p:nvSpPr>
        <p:spPr>
          <a:xfrm>
            <a:off x="0" y="1600200"/>
            <a:ext cx="9144000" cy="5105400"/>
          </a:xfrm>
          <a:prstGeom prst="ellipse">
            <a:avLst/>
          </a:prstGeom>
          <a:gradFill>
            <a:gsLst>
              <a:gs pos="0">
                <a:schemeClr val="lt1"/>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4" name="Google Shape;14;p46"/>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5" name="Google Shape;15;p46"/>
          <p:cNvSpPr txBox="1">
            <a:spLocks noGrp="1"/>
          </p:cNvSpPr>
          <p:nvPr>
            <p:ph type="body" idx="1"/>
          </p:nvPr>
        </p:nvSpPr>
        <p:spPr>
          <a:xfrm>
            <a:off x="1143000" y="732260"/>
            <a:ext cx="6400800" cy="3474720"/>
          </a:xfrm>
          <a:prstGeom prst="rect">
            <a:avLst/>
          </a:prstGeom>
          <a:noFill/>
          <a:ln>
            <a:noFill/>
          </a:ln>
        </p:spPr>
        <p:txBody>
          <a:bodyPr spcFirstLastPara="1" wrap="square" lIns="91425" tIns="45700" rIns="91425" bIns="45700" anchor="t" anchorCtr="0">
            <a:noAutofit/>
          </a:bodyPr>
          <a:lstStyle>
            <a:lvl1pPr marL="457200" marR="0" lvl="0" indent="-410210" algn="l" rtl="0">
              <a:lnSpc>
                <a:spcPct val="100000"/>
              </a:lnSpc>
              <a:spcBef>
                <a:spcPts val="440"/>
              </a:spcBef>
              <a:spcAft>
                <a:spcPts val="0"/>
              </a:spcAft>
              <a:buClr>
                <a:srgbClr val="C3260C"/>
              </a:buClr>
              <a:buSzPts val="2860"/>
              <a:buFont typeface="Georgia"/>
              <a:buChar char="*"/>
              <a:defRPr sz="2200" b="0" i="0" u="none" strike="noStrike" cap="none">
                <a:solidFill>
                  <a:srgbClr val="3F3F3F"/>
                </a:solidFill>
                <a:latin typeface="Trebuchet MS"/>
                <a:ea typeface="Trebuchet MS"/>
                <a:cs typeface="Trebuchet MS"/>
                <a:sym typeface="Trebuchet MS"/>
              </a:defRPr>
            </a:lvl1pPr>
            <a:lvl2pPr marL="914400" marR="0" lvl="1" indent="-393700" algn="l" rtl="0">
              <a:lnSpc>
                <a:spcPct val="100000"/>
              </a:lnSpc>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lnSpc>
                <a:spcPct val="100000"/>
              </a:lnSpc>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lnSpc>
                <a:spcPct val="100000"/>
              </a:lnSpc>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lnSpc>
                <a:spcPct val="100000"/>
              </a:lnSpc>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44170" algn="l" rtl="0">
              <a:lnSpc>
                <a:spcPct val="100000"/>
              </a:lnSpc>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lnSpc>
                <a:spcPct val="100000"/>
              </a:lnSpc>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lnSpc>
                <a:spcPct val="100000"/>
              </a:lnSpc>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lnSpc>
                <a:spcPct val="100000"/>
              </a:lnSpc>
              <a:spcBef>
                <a:spcPts val="300"/>
              </a:spcBef>
              <a:spcAft>
                <a:spcPts val="30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
        <p:nvSpPr>
          <p:cNvPr id="16" name="Google Shape;16;p46"/>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7" name="Google Shape;17;p46"/>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8" name="Google Shape;18;p46"/>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99D4FE"/>
            </a:gs>
            <a:gs pos="60000">
              <a:srgbClr val="FFFFFF"/>
            </a:gs>
            <a:gs pos="100000">
              <a:srgbClr val="54BDFF"/>
            </a:gs>
          </a:gsLst>
          <a:path path="circle">
            <a:fillToRect l="50000" t="50000" r="50000" b="50000"/>
          </a:path>
          <a:tileRect/>
        </a:gradFill>
        <a:effectLst/>
      </p:bgPr>
    </p:bg>
    <p:spTree>
      <p:nvGrpSpPr>
        <p:cNvPr id="1" name="Shape 119"/>
        <p:cNvGrpSpPr/>
        <p:nvPr/>
      </p:nvGrpSpPr>
      <p:grpSpPr>
        <a:xfrm>
          <a:off x="0" y="0"/>
          <a:ext cx="0" cy="0"/>
          <a:chOff x="0" y="0"/>
          <a:chExt cx="0" cy="0"/>
        </a:xfrm>
      </p:grpSpPr>
      <p:sp>
        <p:nvSpPr>
          <p:cNvPr id="120" name="Google Shape;120;p52"/>
          <p:cNvSpPr/>
          <p:nvPr/>
        </p:nvSpPr>
        <p:spPr>
          <a:xfrm>
            <a:off x="0" y="5105400"/>
            <a:ext cx="9144000" cy="1752600"/>
          </a:xfrm>
          <a:prstGeom prst="rect">
            <a:avLst/>
          </a:prstGeom>
          <a:gradFill>
            <a:gsLst>
              <a:gs pos="0">
                <a:srgbClr val="FFFFFF">
                  <a:alpha val="89411"/>
                </a:srgbClr>
              </a:gs>
              <a:gs pos="37000">
                <a:srgbClr val="FFFFFF">
                  <a:alpha val="74117"/>
                </a:srgbClr>
              </a:gs>
              <a:gs pos="100000">
                <a:srgbClr val="B4DCFA">
                  <a:alpha val="77254"/>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121" name="Google Shape;121;p52"/>
          <p:cNvSpPr/>
          <p:nvPr/>
        </p:nvSpPr>
        <p:spPr>
          <a:xfrm>
            <a:off x="0" y="0"/>
            <a:ext cx="9144000" cy="5105400"/>
          </a:xfrm>
          <a:prstGeom prst="rect">
            <a:avLst/>
          </a:prstGeom>
          <a:gradFill>
            <a:gsLst>
              <a:gs pos="0">
                <a:srgbClr val="FFFFFF">
                  <a:alpha val="87058"/>
                </a:srgbClr>
              </a:gs>
              <a:gs pos="48000">
                <a:srgbClr val="FFFFFF">
                  <a:alpha val="60392"/>
                </a:srgbClr>
              </a:gs>
              <a:gs pos="100000">
                <a:srgbClr val="B4DCFA">
                  <a:alpha val="77254"/>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122" name="Google Shape;122;p52"/>
          <p:cNvSpPr/>
          <p:nvPr/>
        </p:nvSpPr>
        <p:spPr>
          <a:xfrm>
            <a:off x="0" y="3768304"/>
            <a:ext cx="9144000" cy="2286000"/>
          </a:xfrm>
          <a:prstGeom prst="rect">
            <a:avLst/>
          </a:prstGeom>
          <a:gradFill>
            <a:gsLst>
              <a:gs pos="0">
                <a:srgbClr val="FFFFFF">
                  <a:alpha val="0"/>
                </a:srgbClr>
              </a:gs>
              <a:gs pos="29000">
                <a:srgbClr val="FFFFFF">
                  <a:alpha val="28235"/>
                </a:srgbClr>
              </a:gs>
              <a:gs pos="45000">
                <a:srgbClr val="B4DCFA">
                  <a:alpha val="40000"/>
                </a:srgbClr>
              </a:gs>
              <a:gs pos="55000">
                <a:srgbClr val="FFFFFF">
                  <a:alpha val="24313"/>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123" name="Google Shape;123;p52"/>
          <p:cNvSpPr/>
          <p:nvPr/>
        </p:nvSpPr>
        <p:spPr>
          <a:xfrm>
            <a:off x="0" y="1600200"/>
            <a:ext cx="9144000" cy="5105400"/>
          </a:xfrm>
          <a:prstGeom prst="ellipse">
            <a:avLst/>
          </a:prstGeom>
          <a:gradFill>
            <a:gsLst>
              <a:gs pos="0">
                <a:schemeClr val="lt1"/>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124" name="Google Shape;124;p52"/>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25" name="Google Shape;125;p52"/>
          <p:cNvSpPr txBox="1">
            <a:spLocks noGrp="1"/>
          </p:cNvSpPr>
          <p:nvPr>
            <p:ph type="body" idx="1"/>
          </p:nvPr>
        </p:nvSpPr>
        <p:spPr>
          <a:xfrm>
            <a:off x="1143000" y="732260"/>
            <a:ext cx="6400800" cy="3474720"/>
          </a:xfrm>
          <a:prstGeom prst="rect">
            <a:avLst/>
          </a:prstGeom>
          <a:noFill/>
          <a:ln>
            <a:noFill/>
          </a:ln>
        </p:spPr>
        <p:txBody>
          <a:bodyPr spcFirstLastPara="1" wrap="square" lIns="91425" tIns="45700" rIns="91425" bIns="45700" anchor="t" anchorCtr="0">
            <a:noAutofit/>
          </a:bodyPr>
          <a:lstStyle>
            <a:lvl1pPr marL="457200" marR="0" lvl="0" indent="-410210" algn="l" rtl="0">
              <a:lnSpc>
                <a:spcPct val="100000"/>
              </a:lnSpc>
              <a:spcBef>
                <a:spcPts val="440"/>
              </a:spcBef>
              <a:spcAft>
                <a:spcPts val="0"/>
              </a:spcAft>
              <a:buClr>
                <a:srgbClr val="C3260C"/>
              </a:buClr>
              <a:buSzPts val="2860"/>
              <a:buFont typeface="Georgia"/>
              <a:buChar char="*"/>
              <a:defRPr sz="2200" b="0" i="0" u="none" strike="noStrike" cap="none">
                <a:solidFill>
                  <a:srgbClr val="3F3F3F"/>
                </a:solidFill>
                <a:latin typeface="Trebuchet MS"/>
                <a:ea typeface="Trebuchet MS"/>
                <a:cs typeface="Trebuchet MS"/>
                <a:sym typeface="Trebuchet MS"/>
              </a:defRPr>
            </a:lvl1pPr>
            <a:lvl2pPr marL="914400" marR="0" lvl="1" indent="-393700" algn="l" rtl="0">
              <a:lnSpc>
                <a:spcPct val="100000"/>
              </a:lnSpc>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lnSpc>
                <a:spcPct val="100000"/>
              </a:lnSpc>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lnSpc>
                <a:spcPct val="100000"/>
              </a:lnSpc>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lnSpc>
                <a:spcPct val="100000"/>
              </a:lnSpc>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44170" algn="l" rtl="0">
              <a:lnSpc>
                <a:spcPct val="100000"/>
              </a:lnSpc>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lnSpc>
                <a:spcPct val="100000"/>
              </a:lnSpc>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lnSpc>
                <a:spcPct val="100000"/>
              </a:lnSpc>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lnSpc>
                <a:spcPct val="100000"/>
              </a:lnSpc>
              <a:spcBef>
                <a:spcPts val="300"/>
              </a:spcBef>
              <a:spcAft>
                <a:spcPts val="30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
        <p:nvSpPr>
          <p:cNvPr id="126" name="Google Shape;126;p52"/>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27" name="Google Shape;127;p52"/>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28" name="Google Shape;128;p52"/>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5.xml"/><Relationship Id="rId5" Type="http://schemas.openxmlformats.org/officeDocument/2006/relationships/image" Target="../media/image26.jp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mailto:im@math.nsc.ru"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hyperlink" Target="http://math.nsc.r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g"/><Relationship Id="rId3" Type="http://schemas.openxmlformats.org/officeDocument/2006/relationships/image" Target="../media/image4.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8.svg"/><Relationship Id="rId11" Type="http://schemas.openxmlformats.org/officeDocument/2006/relationships/image" Target="../media/image10.jpg"/><Relationship Id="rId5" Type="http://schemas.openxmlformats.org/officeDocument/2006/relationships/image" Target="../media/image5.png"/><Relationship Id="rId15" Type="http://schemas.openxmlformats.org/officeDocument/2006/relationships/image" Target="../media/image14.jpeg"/><Relationship Id="rId10" Type="http://schemas.openxmlformats.org/officeDocument/2006/relationships/image" Target="../media/image9.jpg"/><Relationship Id="rId4" Type="http://schemas.openxmlformats.org/officeDocument/2006/relationships/image" Target="../media/image6.sv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
          <p:cNvSpPr txBox="1">
            <a:spLocks noGrp="1"/>
          </p:cNvSpPr>
          <p:nvPr>
            <p:ph type="title"/>
          </p:nvPr>
        </p:nvSpPr>
        <p:spPr>
          <a:xfrm>
            <a:off x="1908176" y="260352"/>
            <a:ext cx="6661151"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3072"/>
              <a:buNone/>
            </a:pPr>
            <a:r>
              <a:rPr lang="ru-RU" sz="2400"/>
              <a:t>Учреждение Российской академии наук Институт математики им. С.Л. Соболева Сибирского отделения РАН</a:t>
            </a:r>
            <a:endParaRPr/>
          </a:p>
        </p:txBody>
      </p:sp>
      <p:pic>
        <p:nvPicPr>
          <p:cNvPr id="235" name="Google Shape;235;p1"/>
          <p:cNvPicPr preferRelativeResize="0">
            <a:picLocks noGrp="1"/>
          </p:cNvPicPr>
          <p:nvPr>
            <p:ph type="body" idx="1"/>
          </p:nvPr>
        </p:nvPicPr>
        <p:blipFill rotWithShape="1">
          <a:blip r:embed="rId3">
            <a:alphaModFix/>
          </a:blip>
          <a:srcRect/>
          <a:stretch/>
        </p:blipFill>
        <p:spPr>
          <a:xfrm>
            <a:off x="611188" y="404813"/>
            <a:ext cx="990600" cy="962025"/>
          </a:xfrm>
          <a:prstGeom prst="rect">
            <a:avLst/>
          </a:prstGeom>
          <a:noFill/>
          <a:ln>
            <a:noFill/>
          </a:ln>
        </p:spPr>
      </p:pic>
      <p:pic>
        <p:nvPicPr>
          <p:cNvPr id="236" name="Google Shape;236;p1" descr="DSCN3757"/>
          <p:cNvPicPr preferRelativeResize="0"/>
          <p:nvPr/>
        </p:nvPicPr>
        <p:blipFill rotWithShape="1">
          <a:blip r:embed="rId4">
            <a:alphaModFix/>
          </a:blip>
          <a:srcRect/>
          <a:stretch/>
        </p:blipFill>
        <p:spPr>
          <a:xfrm>
            <a:off x="2555875" y="1916114"/>
            <a:ext cx="4103688" cy="3076575"/>
          </a:xfrm>
          <a:prstGeom prst="rect">
            <a:avLst/>
          </a:prstGeom>
          <a:noFill/>
          <a:ln>
            <a:noFill/>
          </a:ln>
        </p:spPr>
      </p:pic>
      <p:sp>
        <p:nvSpPr>
          <p:cNvPr id="237" name="Google Shape;237;p1"/>
          <p:cNvSpPr txBox="1"/>
          <p:nvPr/>
        </p:nvSpPr>
        <p:spPr>
          <a:xfrm>
            <a:off x="0" y="5085185"/>
            <a:ext cx="9144000" cy="1381604"/>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2400"/>
              <a:buFont typeface="Arial"/>
              <a:buNone/>
            </a:pPr>
            <a:r>
              <a:rPr lang="ru-RU" sz="2400" b="1" i="0" u="none" strike="noStrike" cap="none">
                <a:solidFill>
                  <a:schemeClr val="dk1"/>
                </a:solidFill>
                <a:latin typeface="Verdana"/>
                <a:ea typeface="Verdana"/>
                <a:cs typeface="Verdana"/>
                <a:sym typeface="Verdana"/>
              </a:rPr>
              <a:t>Отчёт о работе ИМ СО РАН за 2019 г.</a:t>
            </a:r>
            <a:endParaRPr sz="2400" b="1"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400"/>
              <a:buFont typeface="Arial"/>
              <a:buNone/>
            </a:pPr>
            <a:r>
              <a:rPr lang="ru-RU" sz="2400" b="0" i="0" u="none" strike="noStrike" cap="none">
                <a:solidFill>
                  <a:schemeClr val="dk2"/>
                </a:solidFill>
                <a:latin typeface="Verdana"/>
                <a:ea typeface="Verdana"/>
                <a:cs typeface="Verdana"/>
                <a:sym typeface="Verdana"/>
              </a:rPr>
              <a:t>Директор ИМ СО РАН </a:t>
            </a:r>
            <a:endParaRPr sz="2400" b="0" i="0" u="none" strike="noStrike" cap="none">
              <a:solidFill>
                <a:schemeClr val="dk2"/>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400"/>
              <a:buFont typeface="Arial"/>
              <a:buNone/>
            </a:pPr>
            <a:r>
              <a:rPr lang="ru-RU" sz="2400" b="0" i="0" u="none" strike="noStrike" cap="none">
                <a:solidFill>
                  <a:schemeClr val="dk2"/>
                </a:solidFill>
                <a:latin typeface="Verdana"/>
                <a:ea typeface="Verdana"/>
                <a:cs typeface="Verdana"/>
                <a:sym typeface="Verdana"/>
              </a:rPr>
              <a:t>академик С.С. Гончаров</a:t>
            </a:r>
            <a:endParaRPr sz="2400" b="0" i="0" u="none" strike="noStrike" cap="none">
              <a:solidFill>
                <a:schemeClr val="dk2"/>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546" y="-27384"/>
            <a:ext cx="6600844" cy="584195"/>
          </a:xfrm>
        </p:spPr>
        <p:txBody>
          <a:bodyPr>
            <a:normAutofit/>
          </a:bodyPr>
          <a:lstStyle/>
          <a:p>
            <a:pPr algn="l"/>
            <a:r>
              <a:rPr lang="ru-RU" sz="2000" b="1" cap="all" dirty="0">
                <a:solidFill>
                  <a:srgbClr val="A02029"/>
                </a:solidFill>
                <a:latin typeface="Bahnschrift SemiBold SemiConden" panose="020B0502040204020203" pitchFamily="34" charset="0"/>
              </a:rPr>
              <a:t>Математический центр в Академгородке</a:t>
            </a:r>
          </a:p>
        </p:txBody>
      </p:sp>
      <p:pic>
        <p:nvPicPr>
          <p:cNvPr id="1026" name="Picture 2" descr="C:\Users\IMC\Desktop\МЦА\През 3\Линия.png"/>
          <p:cNvPicPr>
            <a:picLocks noChangeAspect="1" noChangeArrowheads="1"/>
          </p:cNvPicPr>
          <p:nvPr/>
        </p:nvPicPr>
        <p:blipFill>
          <a:blip r:embed="rId2"/>
          <a:srcRect/>
          <a:stretch>
            <a:fillRect/>
          </a:stretch>
        </p:blipFill>
        <p:spPr bwMode="auto">
          <a:xfrm>
            <a:off x="174594" y="420285"/>
            <a:ext cx="8783637" cy="106362"/>
          </a:xfrm>
          <a:prstGeom prst="rect">
            <a:avLst/>
          </a:prstGeom>
          <a:noFill/>
        </p:spPr>
      </p:pic>
      <p:sp>
        <p:nvSpPr>
          <p:cNvPr id="5" name="Заголовок 1"/>
          <p:cNvSpPr txBox="1">
            <a:spLocks/>
          </p:cNvSpPr>
          <p:nvPr/>
        </p:nvSpPr>
        <p:spPr>
          <a:xfrm>
            <a:off x="86020" y="374611"/>
            <a:ext cx="8446420" cy="584195"/>
          </a:xfrm>
          <a:prstGeom prst="rect">
            <a:avLst/>
          </a:prstGeom>
        </p:spPr>
        <p:txBody>
          <a:bodyPr vert="horz" lIns="91440" tIns="45720" rIns="91440" bIns="45720" rtlCol="0" anchor="ctr">
            <a:normAutofit/>
          </a:bodyPr>
          <a:lstStyle/>
          <a:p>
            <a:pPr>
              <a:spcBef>
                <a:spcPct val="0"/>
              </a:spcBef>
              <a:defRPr/>
            </a:pPr>
            <a:r>
              <a:rPr lang="ru-RU" sz="2000" b="1" cap="all" dirty="0">
                <a:solidFill>
                  <a:srgbClr val="24455C"/>
                </a:solidFill>
                <a:latin typeface="Bahnschrift SemiBold SemiConden" panose="020B0502040204020203" pitchFamily="34" charset="0"/>
                <a:ea typeface="+mj-ea"/>
                <a:cs typeface="+mj-cs"/>
              </a:rPr>
              <a:t>ПРОЕКТНЫЙ ПРИНЦИП ФУНКЦИОНИРОВАНИЯ</a:t>
            </a:r>
          </a:p>
        </p:txBody>
      </p:sp>
      <p:sp>
        <p:nvSpPr>
          <p:cNvPr id="20" name="Стрелка вправо 197">
            <a:extLst>
              <a:ext uri="{FF2B5EF4-FFF2-40B4-BE49-F238E27FC236}">
                <a16:creationId xmlns="" xmlns:a16="http://schemas.microsoft.com/office/drawing/2014/main" id="{D2D49264-3D20-4D0C-BE0B-89E55532BDFB}"/>
              </a:ext>
            </a:extLst>
          </p:cNvPr>
          <p:cNvSpPr/>
          <p:nvPr/>
        </p:nvSpPr>
        <p:spPr>
          <a:xfrm>
            <a:off x="2783153" y="1676549"/>
            <a:ext cx="2289993" cy="1495779"/>
          </a:xfrm>
          <a:prstGeom prst="rightArrow">
            <a:avLst>
              <a:gd name="adj1" fmla="val 71568"/>
              <a:gd name="adj2" fmla="val 19869"/>
            </a:avLst>
          </a:prstGeom>
          <a:noFill/>
          <a:ln w="19050">
            <a:solidFill>
              <a:srgbClr val="244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43"/>
          </a:p>
        </p:txBody>
      </p:sp>
      <p:graphicFrame>
        <p:nvGraphicFramePr>
          <p:cNvPr id="21" name="Таблица 220">
            <a:extLst>
              <a:ext uri="{FF2B5EF4-FFF2-40B4-BE49-F238E27FC236}">
                <a16:creationId xmlns="" xmlns:a16="http://schemas.microsoft.com/office/drawing/2014/main" id="{DF62170B-9E69-4714-B439-B27C10C48F5B}"/>
              </a:ext>
            </a:extLst>
          </p:cNvPr>
          <p:cNvGraphicFramePr>
            <a:graphicFrameLocks noGrp="1"/>
          </p:cNvGraphicFramePr>
          <p:nvPr>
            <p:extLst>
              <p:ext uri="{D42A27DB-BD31-4B8C-83A1-F6EECF244321}">
                <p14:modId xmlns:p14="http://schemas.microsoft.com/office/powerpoint/2010/main" val="114030010"/>
              </p:ext>
            </p:extLst>
          </p:nvPr>
        </p:nvGraphicFramePr>
        <p:xfrm>
          <a:off x="3191374" y="1969547"/>
          <a:ext cx="1146300" cy="902792"/>
        </p:xfrm>
        <a:graphic>
          <a:graphicData uri="http://schemas.openxmlformats.org/drawingml/2006/table">
            <a:tbl>
              <a:tblPr firstRow="1" bandRow="1">
                <a:tableStyleId>{D7AC3CCA-C797-4891-BE02-D94E43425B78}</a:tableStyleId>
              </a:tblPr>
              <a:tblGrid>
                <a:gridCol w="286575">
                  <a:extLst>
                    <a:ext uri="{9D8B030D-6E8A-4147-A177-3AD203B41FA5}">
                      <a16:colId xmlns="" xmlns:a16="http://schemas.microsoft.com/office/drawing/2014/main" val="20000"/>
                    </a:ext>
                  </a:extLst>
                </a:gridCol>
                <a:gridCol w="286575">
                  <a:extLst>
                    <a:ext uri="{9D8B030D-6E8A-4147-A177-3AD203B41FA5}">
                      <a16:colId xmlns="" xmlns:a16="http://schemas.microsoft.com/office/drawing/2014/main" val="20001"/>
                    </a:ext>
                  </a:extLst>
                </a:gridCol>
                <a:gridCol w="286575">
                  <a:extLst>
                    <a:ext uri="{9D8B030D-6E8A-4147-A177-3AD203B41FA5}">
                      <a16:colId xmlns="" xmlns:a16="http://schemas.microsoft.com/office/drawing/2014/main" val="20002"/>
                    </a:ext>
                  </a:extLst>
                </a:gridCol>
                <a:gridCol w="286575">
                  <a:extLst>
                    <a:ext uri="{9D8B030D-6E8A-4147-A177-3AD203B41FA5}">
                      <a16:colId xmlns="" xmlns:a16="http://schemas.microsoft.com/office/drawing/2014/main" val="20003"/>
                    </a:ext>
                  </a:extLst>
                </a:gridCol>
              </a:tblGrid>
              <a:tr h="215794">
                <a:tc>
                  <a:txBody>
                    <a:bodyPr/>
                    <a:lstStyle/>
                    <a:p>
                      <a:endParaRPr lang="ru-RU" sz="1100" dirty="0">
                        <a:solidFill>
                          <a:schemeClr val="accent2">
                            <a:lumMod val="75000"/>
                          </a:schemeClr>
                        </a:solidFill>
                      </a:endParaRPr>
                    </a:p>
                  </a:txBody>
                  <a:tcPr marL="58057" marR="58057" marT="29029" marB="29029"/>
                </a:tc>
                <a:tc>
                  <a:txBody>
                    <a:bodyPr/>
                    <a:lstStyle/>
                    <a:p>
                      <a:endParaRPr lang="ru-RU" sz="1100" dirty="0"/>
                    </a:p>
                  </a:txBody>
                  <a:tcPr marL="58057" marR="58057" marT="29029" marB="29029"/>
                </a:tc>
                <a:tc>
                  <a:txBody>
                    <a:bodyPr/>
                    <a:lstStyle/>
                    <a:p>
                      <a:endParaRPr lang="ru-RU" sz="1100" dirty="0"/>
                    </a:p>
                  </a:txBody>
                  <a:tcPr marL="58057" marR="58057" marT="29029" marB="29029"/>
                </a:tc>
                <a:tc>
                  <a:txBody>
                    <a:bodyPr/>
                    <a:lstStyle/>
                    <a:p>
                      <a:endParaRPr lang="ru-RU" sz="1100" dirty="0"/>
                    </a:p>
                  </a:txBody>
                  <a:tcPr marL="58057" marR="58057" marT="29029" marB="29029"/>
                </a:tc>
                <a:extLst>
                  <a:ext uri="{0D108BD9-81ED-4DB2-BD59-A6C34878D82A}">
                    <a16:rowId xmlns="" xmlns:a16="http://schemas.microsoft.com/office/drawing/2014/main" val="10000"/>
                  </a:ext>
                </a:extLst>
              </a:tr>
              <a:tr h="215794">
                <a:tc>
                  <a:txBody>
                    <a:bodyPr/>
                    <a:lstStyle/>
                    <a:p>
                      <a:endParaRPr lang="ru-RU" sz="1100" dirty="0"/>
                    </a:p>
                  </a:txBody>
                  <a:tcPr marL="58057" marR="58057" marT="29029" marB="29029"/>
                </a:tc>
                <a:tc>
                  <a:txBody>
                    <a:bodyPr/>
                    <a:lstStyle/>
                    <a:p>
                      <a:endParaRPr lang="ru-RU" sz="1100" dirty="0"/>
                    </a:p>
                  </a:txBody>
                  <a:tcPr marL="58057" marR="58057" marT="29029" marB="29029"/>
                </a:tc>
                <a:tc>
                  <a:txBody>
                    <a:bodyPr/>
                    <a:lstStyle/>
                    <a:p>
                      <a:endParaRPr lang="ru-RU" sz="1100" dirty="0"/>
                    </a:p>
                  </a:txBody>
                  <a:tcPr marL="58057" marR="58057" marT="29029" marB="29029"/>
                </a:tc>
                <a:tc>
                  <a:txBody>
                    <a:bodyPr/>
                    <a:lstStyle/>
                    <a:p>
                      <a:endParaRPr lang="ru-RU" sz="1100" dirty="0"/>
                    </a:p>
                  </a:txBody>
                  <a:tcPr marL="58057" marR="58057" marT="29029" marB="29029"/>
                </a:tc>
                <a:extLst>
                  <a:ext uri="{0D108BD9-81ED-4DB2-BD59-A6C34878D82A}">
                    <a16:rowId xmlns="" xmlns:a16="http://schemas.microsoft.com/office/drawing/2014/main" val="10001"/>
                  </a:ext>
                </a:extLst>
              </a:tr>
              <a:tr h="215794">
                <a:tc>
                  <a:txBody>
                    <a:bodyPr/>
                    <a:lstStyle/>
                    <a:p>
                      <a:endParaRPr lang="ru-RU" sz="1100" dirty="0"/>
                    </a:p>
                  </a:txBody>
                  <a:tcPr marL="58057" marR="58057" marT="29029" marB="29029"/>
                </a:tc>
                <a:tc>
                  <a:txBody>
                    <a:bodyPr/>
                    <a:lstStyle/>
                    <a:p>
                      <a:endParaRPr lang="ru-RU" sz="1100" dirty="0"/>
                    </a:p>
                  </a:txBody>
                  <a:tcPr marL="58057" marR="58057" marT="29029" marB="29029"/>
                </a:tc>
                <a:tc>
                  <a:txBody>
                    <a:bodyPr/>
                    <a:lstStyle/>
                    <a:p>
                      <a:endParaRPr lang="ru-RU" sz="1100" dirty="0"/>
                    </a:p>
                  </a:txBody>
                  <a:tcPr marL="58057" marR="58057" marT="29029" marB="29029"/>
                </a:tc>
                <a:tc>
                  <a:txBody>
                    <a:bodyPr/>
                    <a:lstStyle/>
                    <a:p>
                      <a:endParaRPr lang="ru-RU" sz="1100" dirty="0"/>
                    </a:p>
                  </a:txBody>
                  <a:tcPr marL="58057" marR="58057" marT="29029" marB="29029"/>
                </a:tc>
                <a:extLst>
                  <a:ext uri="{0D108BD9-81ED-4DB2-BD59-A6C34878D82A}">
                    <a16:rowId xmlns="" xmlns:a16="http://schemas.microsoft.com/office/drawing/2014/main" val="10002"/>
                  </a:ext>
                </a:extLst>
              </a:tr>
              <a:tr h="215794">
                <a:tc>
                  <a:txBody>
                    <a:bodyPr/>
                    <a:lstStyle/>
                    <a:p>
                      <a:endParaRPr lang="ru-RU" sz="1100" dirty="0"/>
                    </a:p>
                  </a:txBody>
                  <a:tcPr marL="58057" marR="58057" marT="29029" marB="29029"/>
                </a:tc>
                <a:tc>
                  <a:txBody>
                    <a:bodyPr/>
                    <a:lstStyle/>
                    <a:p>
                      <a:endParaRPr lang="ru-RU" sz="1100" dirty="0"/>
                    </a:p>
                  </a:txBody>
                  <a:tcPr marL="58057" marR="58057" marT="29029" marB="29029"/>
                </a:tc>
                <a:tc>
                  <a:txBody>
                    <a:bodyPr/>
                    <a:lstStyle/>
                    <a:p>
                      <a:endParaRPr lang="ru-RU" sz="1100" dirty="0"/>
                    </a:p>
                  </a:txBody>
                  <a:tcPr marL="58057" marR="58057" marT="29029" marB="29029"/>
                </a:tc>
                <a:tc>
                  <a:txBody>
                    <a:bodyPr/>
                    <a:lstStyle/>
                    <a:p>
                      <a:endParaRPr lang="ru-RU" sz="1100" dirty="0">
                        <a:solidFill>
                          <a:schemeClr val="tx1"/>
                        </a:solidFill>
                      </a:endParaRPr>
                    </a:p>
                  </a:txBody>
                  <a:tcPr marL="58057" marR="58057" marT="29029" marB="29029"/>
                </a:tc>
                <a:extLst>
                  <a:ext uri="{0D108BD9-81ED-4DB2-BD59-A6C34878D82A}">
                    <a16:rowId xmlns="" xmlns:a16="http://schemas.microsoft.com/office/drawing/2014/main" val="10003"/>
                  </a:ext>
                </a:extLst>
              </a:tr>
            </a:tbl>
          </a:graphicData>
        </a:graphic>
      </p:graphicFrame>
      <p:sp>
        <p:nvSpPr>
          <p:cNvPr id="22" name="Дуга 343">
            <a:extLst>
              <a:ext uri="{FF2B5EF4-FFF2-40B4-BE49-F238E27FC236}">
                <a16:creationId xmlns="" xmlns:a16="http://schemas.microsoft.com/office/drawing/2014/main" id="{C7B5505A-1967-4274-A209-0E6C392243F7}"/>
              </a:ext>
            </a:extLst>
          </p:cNvPr>
          <p:cNvSpPr/>
          <p:nvPr/>
        </p:nvSpPr>
        <p:spPr>
          <a:xfrm rot="16200000">
            <a:off x="3266903" y="2674726"/>
            <a:ext cx="801449" cy="498932"/>
          </a:xfrm>
          <a:prstGeom prst="arc">
            <a:avLst>
              <a:gd name="adj1" fmla="val 11996975"/>
              <a:gd name="adj2" fmla="val 20771023"/>
            </a:avLst>
          </a:prstGeom>
          <a:ln w="53975">
            <a:solidFill>
              <a:srgbClr val="848593"/>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143" dirty="0"/>
          </a:p>
        </p:txBody>
      </p:sp>
      <p:grpSp>
        <p:nvGrpSpPr>
          <p:cNvPr id="23" name="Группа 22">
            <a:extLst>
              <a:ext uri="{FF2B5EF4-FFF2-40B4-BE49-F238E27FC236}">
                <a16:creationId xmlns="" xmlns:a16="http://schemas.microsoft.com/office/drawing/2014/main" id="{4DA70076-9DCE-435E-BD05-C694886617CB}"/>
              </a:ext>
            </a:extLst>
          </p:cNvPr>
          <p:cNvGrpSpPr/>
          <p:nvPr/>
        </p:nvGrpSpPr>
        <p:grpSpPr>
          <a:xfrm>
            <a:off x="626985" y="2668884"/>
            <a:ext cx="377284" cy="498931"/>
            <a:chOff x="442847" y="3566160"/>
            <a:chExt cx="377284" cy="498931"/>
          </a:xfrm>
          <a:solidFill>
            <a:srgbClr val="778C91"/>
          </a:solidFill>
        </p:grpSpPr>
        <p:sp>
          <p:nvSpPr>
            <p:cNvPr id="25" name="Овал 109">
              <a:extLst>
                <a:ext uri="{FF2B5EF4-FFF2-40B4-BE49-F238E27FC236}">
                  <a16:creationId xmlns="" xmlns:a16="http://schemas.microsoft.com/office/drawing/2014/main" id="{E2CC89DF-A229-4D1E-901B-CDC0CBCE276F}"/>
                </a:ext>
              </a:extLst>
            </p:cNvPr>
            <p:cNvSpPr/>
            <p:nvPr/>
          </p:nvSpPr>
          <p:spPr>
            <a:xfrm>
              <a:off x="512396" y="3566160"/>
              <a:ext cx="251523" cy="199573"/>
            </a:xfrm>
            <a:prstGeom prst="ellipse">
              <a:avLst/>
            </a:prstGeom>
            <a:grpFill/>
            <a:ln>
              <a:solidFill>
                <a:srgbClr val="6B788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sz="1143"/>
            </a:p>
          </p:txBody>
        </p:sp>
        <p:sp>
          <p:nvSpPr>
            <p:cNvPr id="29" name="Равнобедренный треугольник 110">
              <a:extLst>
                <a:ext uri="{FF2B5EF4-FFF2-40B4-BE49-F238E27FC236}">
                  <a16:creationId xmlns="" xmlns:a16="http://schemas.microsoft.com/office/drawing/2014/main" id="{219176FA-CC6F-4E5B-867E-B9DE24BB13EB}"/>
                </a:ext>
              </a:extLst>
            </p:cNvPr>
            <p:cNvSpPr/>
            <p:nvPr/>
          </p:nvSpPr>
          <p:spPr>
            <a:xfrm rot="10800000">
              <a:off x="442847" y="3765732"/>
              <a:ext cx="377284" cy="299359"/>
            </a:xfrm>
            <a:prstGeom prst="triangle">
              <a:avLst/>
            </a:prstGeom>
            <a:grpFill/>
            <a:ln>
              <a:solidFill>
                <a:srgbClr val="6B788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sz="1143"/>
            </a:p>
          </p:txBody>
        </p:sp>
      </p:grpSp>
      <p:sp>
        <p:nvSpPr>
          <p:cNvPr id="41" name="TextBox 40">
            <a:extLst>
              <a:ext uri="{FF2B5EF4-FFF2-40B4-BE49-F238E27FC236}">
                <a16:creationId xmlns="" xmlns:a16="http://schemas.microsoft.com/office/drawing/2014/main" id="{57A8E160-6672-400B-8AE0-1137E74371D3}"/>
              </a:ext>
            </a:extLst>
          </p:cNvPr>
          <p:cNvSpPr txBox="1"/>
          <p:nvPr/>
        </p:nvSpPr>
        <p:spPr>
          <a:xfrm>
            <a:off x="728345" y="1517935"/>
            <a:ext cx="625935" cy="737125"/>
          </a:xfrm>
          <a:prstGeom prst="rect">
            <a:avLst/>
          </a:prstGeom>
          <a:noFill/>
          <a:ln>
            <a:no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190" dirty="0">
                <a:ln w="0"/>
                <a:effectLst>
                  <a:outerShdw blurRad="38100" dist="19050" dir="2700000" algn="tl" rotWithShape="0">
                    <a:schemeClr val="dk1">
                      <a:alpha val="40000"/>
                    </a:schemeClr>
                  </a:outerShdw>
                </a:effectLst>
              </a:rPr>
              <a:t>!</a:t>
            </a:r>
            <a:endParaRPr lang="ru-RU" sz="4190" dirty="0">
              <a:ln w="0"/>
              <a:effectLst>
                <a:outerShdw blurRad="38100" dist="19050" dir="2700000" algn="tl" rotWithShape="0">
                  <a:schemeClr val="dk1">
                    <a:alpha val="40000"/>
                  </a:schemeClr>
                </a:outerShdw>
              </a:effectLst>
            </a:endParaRPr>
          </a:p>
        </p:txBody>
      </p:sp>
      <p:sp>
        <p:nvSpPr>
          <p:cNvPr id="42" name="TextBox 41">
            <a:extLst>
              <a:ext uri="{FF2B5EF4-FFF2-40B4-BE49-F238E27FC236}">
                <a16:creationId xmlns="" xmlns:a16="http://schemas.microsoft.com/office/drawing/2014/main" id="{F6D581DB-1493-4CEB-91FE-2F703C14F6AF}"/>
              </a:ext>
            </a:extLst>
          </p:cNvPr>
          <p:cNvSpPr txBox="1"/>
          <p:nvPr/>
        </p:nvSpPr>
        <p:spPr>
          <a:xfrm>
            <a:off x="2830456" y="993578"/>
            <a:ext cx="1587556" cy="369332"/>
          </a:xfrm>
          <a:prstGeom prst="rect">
            <a:avLst/>
          </a:prstGeom>
          <a:solidFill>
            <a:srgbClr val="C1D1D5"/>
          </a:solidFill>
          <a:ln>
            <a:solidFill>
              <a:schemeClr val="bg1"/>
            </a:solidFill>
          </a:ln>
        </p:spPr>
        <p:txBody>
          <a:bodyPr wrap="square" rtlCol="0">
            <a:spAutoFit/>
          </a:bodyPr>
          <a:lstStyle/>
          <a:p>
            <a:pPr algn="ctr"/>
            <a:r>
              <a:rPr lang="ru-RU" dirty="0">
                <a:latin typeface="Bahnschrift Light Condensed" panose="020B0502040204020203" pitchFamily="34" charset="0"/>
              </a:rPr>
              <a:t>МЭС</a:t>
            </a:r>
          </a:p>
        </p:txBody>
      </p:sp>
      <p:sp>
        <p:nvSpPr>
          <p:cNvPr id="43" name="Стрелка вправо 152">
            <a:extLst>
              <a:ext uri="{FF2B5EF4-FFF2-40B4-BE49-F238E27FC236}">
                <a16:creationId xmlns="" xmlns:a16="http://schemas.microsoft.com/office/drawing/2014/main" id="{B4FCE3A0-9B38-4A61-88E6-BCF1B73745B1}"/>
              </a:ext>
            </a:extLst>
          </p:cNvPr>
          <p:cNvSpPr/>
          <p:nvPr/>
        </p:nvSpPr>
        <p:spPr>
          <a:xfrm>
            <a:off x="5221369" y="2245649"/>
            <a:ext cx="395055" cy="277817"/>
          </a:xfrm>
          <a:prstGeom prst="rightArrow">
            <a:avLst/>
          </a:prstGeom>
          <a:solidFill>
            <a:srgbClr val="2445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43"/>
          </a:p>
        </p:txBody>
      </p:sp>
      <p:cxnSp>
        <p:nvCxnSpPr>
          <p:cNvPr id="44" name="Прямая со стрелкой 153">
            <a:extLst>
              <a:ext uri="{FF2B5EF4-FFF2-40B4-BE49-F238E27FC236}">
                <a16:creationId xmlns="" xmlns:a16="http://schemas.microsoft.com/office/drawing/2014/main" id="{0F703033-C2BD-44BA-A3DE-5FA05C0D2D1D}"/>
              </a:ext>
            </a:extLst>
          </p:cNvPr>
          <p:cNvCxnSpPr>
            <a:cxnSpLocks/>
          </p:cNvCxnSpPr>
          <p:nvPr/>
        </p:nvCxnSpPr>
        <p:spPr>
          <a:xfrm flipV="1">
            <a:off x="6219105" y="2161230"/>
            <a:ext cx="632925" cy="198248"/>
          </a:xfrm>
          <a:prstGeom prst="straightConnector1">
            <a:avLst/>
          </a:prstGeom>
          <a:ln>
            <a:solidFill>
              <a:srgbClr val="A49D9B"/>
            </a:solidFill>
            <a:tailEnd type="triangle"/>
          </a:ln>
        </p:spPr>
        <p:style>
          <a:lnRef idx="3">
            <a:schemeClr val="accent5"/>
          </a:lnRef>
          <a:fillRef idx="0">
            <a:schemeClr val="accent5"/>
          </a:fillRef>
          <a:effectRef idx="2">
            <a:schemeClr val="accent5"/>
          </a:effectRef>
          <a:fontRef idx="minor">
            <a:schemeClr val="tx1"/>
          </a:fontRef>
        </p:style>
      </p:cxnSp>
      <p:cxnSp>
        <p:nvCxnSpPr>
          <p:cNvPr id="45" name="Прямая со стрелкой 154">
            <a:extLst>
              <a:ext uri="{FF2B5EF4-FFF2-40B4-BE49-F238E27FC236}">
                <a16:creationId xmlns="" xmlns:a16="http://schemas.microsoft.com/office/drawing/2014/main" id="{168378B7-C1D5-4262-8D41-6DFE2A300415}"/>
              </a:ext>
            </a:extLst>
          </p:cNvPr>
          <p:cNvCxnSpPr>
            <a:cxnSpLocks/>
          </p:cNvCxnSpPr>
          <p:nvPr/>
        </p:nvCxnSpPr>
        <p:spPr>
          <a:xfrm flipV="1">
            <a:off x="5898684" y="1616566"/>
            <a:ext cx="433799" cy="456852"/>
          </a:xfrm>
          <a:prstGeom prst="straightConnector1">
            <a:avLst/>
          </a:prstGeom>
          <a:ln>
            <a:solidFill>
              <a:srgbClr val="A49D9B"/>
            </a:solidFill>
            <a:tailEnd type="triangle"/>
          </a:ln>
        </p:spPr>
        <p:style>
          <a:lnRef idx="3">
            <a:schemeClr val="accent5"/>
          </a:lnRef>
          <a:fillRef idx="0">
            <a:schemeClr val="accent5"/>
          </a:fillRef>
          <a:effectRef idx="2">
            <a:schemeClr val="accent5"/>
          </a:effectRef>
          <a:fontRef idx="minor">
            <a:schemeClr val="tx1"/>
          </a:fontRef>
        </p:style>
      </p:cxnSp>
      <p:cxnSp>
        <p:nvCxnSpPr>
          <p:cNvPr id="46" name="Прямая со стрелкой 155">
            <a:extLst>
              <a:ext uri="{FF2B5EF4-FFF2-40B4-BE49-F238E27FC236}">
                <a16:creationId xmlns="" xmlns:a16="http://schemas.microsoft.com/office/drawing/2014/main" id="{4198778D-CFAF-4A35-8606-71D79D02E94C}"/>
              </a:ext>
            </a:extLst>
          </p:cNvPr>
          <p:cNvCxnSpPr>
            <a:cxnSpLocks/>
          </p:cNvCxnSpPr>
          <p:nvPr/>
        </p:nvCxnSpPr>
        <p:spPr>
          <a:xfrm>
            <a:off x="5877534" y="2602083"/>
            <a:ext cx="42682" cy="592323"/>
          </a:xfrm>
          <a:prstGeom prst="straightConnector1">
            <a:avLst/>
          </a:prstGeom>
          <a:ln>
            <a:solidFill>
              <a:srgbClr val="A49D9B"/>
            </a:solidFill>
            <a:tailEnd type="triangle"/>
          </a:ln>
        </p:spPr>
        <p:style>
          <a:lnRef idx="3">
            <a:schemeClr val="accent5"/>
          </a:lnRef>
          <a:fillRef idx="0">
            <a:schemeClr val="accent5"/>
          </a:fillRef>
          <a:effectRef idx="2">
            <a:schemeClr val="accent5"/>
          </a:effectRef>
          <a:fontRef idx="minor">
            <a:schemeClr val="tx1"/>
          </a:fontRef>
        </p:style>
      </p:cxnSp>
      <p:cxnSp>
        <p:nvCxnSpPr>
          <p:cNvPr id="48" name="Прямая со стрелкой 213">
            <a:extLst>
              <a:ext uri="{FF2B5EF4-FFF2-40B4-BE49-F238E27FC236}">
                <a16:creationId xmlns="" xmlns:a16="http://schemas.microsoft.com/office/drawing/2014/main" id="{CA578877-D871-492D-B0C1-050029D5A9D1}"/>
              </a:ext>
            </a:extLst>
          </p:cNvPr>
          <p:cNvCxnSpPr>
            <a:cxnSpLocks/>
          </p:cNvCxnSpPr>
          <p:nvPr/>
        </p:nvCxnSpPr>
        <p:spPr>
          <a:xfrm flipH="1">
            <a:off x="2545643" y="1418976"/>
            <a:ext cx="335786" cy="406807"/>
          </a:xfrm>
          <a:prstGeom prst="straightConnector1">
            <a:avLst/>
          </a:prstGeom>
          <a:ln>
            <a:solidFill>
              <a:srgbClr val="A49D9B"/>
            </a:solidFill>
            <a:tailEnd type="arrow"/>
          </a:ln>
        </p:spPr>
        <p:style>
          <a:lnRef idx="3">
            <a:schemeClr val="dk1"/>
          </a:lnRef>
          <a:fillRef idx="0">
            <a:schemeClr val="dk1"/>
          </a:fillRef>
          <a:effectRef idx="2">
            <a:schemeClr val="dk1"/>
          </a:effectRef>
          <a:fontRef idx="minor">
            <a:schemeClr val="tx1"/>
          </a:fontRef>
        </p:style>
      </p:cxnSp>
      <p:grpSp>
        <p:nvGrpSpPr>
          <p:cNvPr id="49" name="Группа 48">
            <a:extLst>
              <a:ext uri="{FF2B5EF4-FFF2-40B4-BE49-F238E27FC236}">
                <a16:creationId xmlns="" xmlns:a16="http://schemas.microsoft.com/office/drawing/2014/main" id="{E75B851A-5CE2-44C3-9A99-994CE05456B5}"/>
              </a:ext>
            </a:extLst>
          </p:cNvPr>
          <p:cNvGrpSpPr/>
          <p:nvPr/>
        </p:nvGrpSpPr>
        <p:grpSpPr>
          <a:xfrm>
            <a:off x="5299623" y="996161"/>
            <a:ext cx="427833" cy="652593"/>
            <a:chOff x="6149428" y="1695194"/>
            <a:chExt cx="427833" cy="652593"/>
          </a:xfrm>
        </p:grpSpPr>
        <p:sp>
          <p:nvSpPr>
            <p:cNvPr id="50" name="Овал 239">
              <a:extLst>
                <a:ext uri="{FF2B5EF4-FFF2-40B4-BE49-F238E27FC236}">
                  <a16:creationId xmlns="" xmlns:a16="http://schemas.microsoft.com/office/drawing/2014/main" id="{375B793E-4498-4B6F-BCEA-998429B97B10}"/>
                </a:ext>
              </a:extLst>
            </p:cNvPr>
            <p:cNvSpPr/>
            <p:nvPr/>
          </p:nvSpPr>
          <p:spPr>
            <a:xfrm>
              <a:off x="6200521" y="1916379"/>
              <a:ext cx="204372" cy="172355"/>
            </a:xfrm>
            <a:prstGeom prst="ellipse">
              <a:avLst/>
            </a:prstGeom>
            <a:solidFill>
              <a:srgbClr val="2445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43"/>
            </a:p>
          </p:txBody>
        </p:sp>
        <p:grpSp>
          <p:nvGrpSpPr>
            <p:cNvPr id="51" name="Группа 50">
              <a:extLst>
                <a:ext uri="{FF2B5EF4-FFF2-40B4-BE49-F238E27FC236}">
                  <a16:creationId xmlns="" xmlns:a16="http://schemas.microsoft.com/office/drawing/2014/main" id="{096E2959-2016-43FF-B853-A66D14DADF5F}"/>
                </a:ext>
              </a:extLst>
            </p:cNvPr>
            <p:cNvGrpSpPr/>
            <p:nvPr/>
          </p:nvGrpSpPr>
          <p:grpSpPr>
            <a:xfrm>
              <a:off x="6149428" y="1695194"/>
              <a:ext cx="427833" cy="652593"/>
              <a:chOff x="6497926" y="1570486"/>
              <a:chExt cx="427833" cy="652593"/>
            </a:xfrm>
          </p:grpSpPr>
          <p:sp>
            <p:nvSpPr>
              <p:cNvPr id="52" name="Равнобедренный треугольник 240">
                <a:extLst>
                  <a:ext uri="{FF2B5EF4-FFF2-40B4-BE49-F238E27FC236}">
                    <a16:creationId xmlns="" xmlns:a16="http://schemas.microsoft.com/office/drawing/2014/main" id="{B63CE3AA-546C-4554-A5A3-44AB2863F5D4}"/>
                  </a:ext>
                </a:extLst>
              </p:cNvPr>
              <p:cNvSpPr/>
              <p:nvPr/>
            </p:nvSpPr>
            <p:spPr>
              <a:xfrm rot="10800000">
                <a:off x="6497926" y="1964547"/>
                <a:ext cx="306558" cy="258532"/>
              </a:xfrm>
              <a:prstGeom prst="triangle">
                <a:avLst/>
              </a:prstGeom>
              <a:solidFill>
                <a:srgbClr val="2445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43"/>
              </a:p>
            </p:txBody>
          </p:sp>
          <p:sp>
            <p:nvSpPr>
              <p:cNvPr id="53" name="TextBox 52">
                <a:extLst>
                  <a:ext uri="{FF2B5EF4-FFF2-40B4-BE49-F238E27FC236}">
                    <a16:creationId xmlns="" xmlns:a16="http://schemas.microsoft.com/office/drawing/2014/main" id="{4175E663-26C6-4CE9-B2E1-1D9184E71CBD}"/>
                  </a:ext>
                </a:extLst>
              </p:cNvPr>
              <p:cNvSpPr txBox="1"/>
              <p:nvPr/>
            </p:nvSpPr>
            <p:spPr>
              <a:xfrm>
                <a:off x="6603235" y="1570486"/>
                <a:ext cx="322524" cy="444096"/>
              </a:xfrm>
              <a:prstGeom prst="rect">
                <a:avLst/>
              </a:prstGeom>
              <a:noFill/>
            </p:spPr>
            <p:txBody>
              <a:bodyPr wrap="none" rtlCol="0">
                <a:spAutoFit/>
              </a:bodyPr>
              <a:lstStyle/>
              <a:p>
                <a:r>
                  <a:rPr lang="ru-RU" sz="2286" dirty="0"/>
                  <a:t>*</a:t>
                </a:r>
              </a:p>
            </p:txBody>
          </p:sp>
        </p:grpSp>
      </p:grpSp>
      <p:cxnSp>
        <p:nvCxnSpPr>
          <p:cNvPr id="54" name="Прямая со стрелкой 252">
            <a:extLst>
              <a:ext uri="{FF2B5EF4-FFF2-40B4-BE49-F238E27FC236}">
                <a16:creationId xmlns="" xmlns:a16="http://schemas.microsoft.com/office/drawing/2014/main" id="{40FAB8BA-3CF8-420E-9CDD-1EBAE9DA7C2C}"/>
              </a:ext>
            </a:extLst>
          </p:cNvPr>
          <p:cNvCxnSpPr>
            <a:cxnSpLocks/>
          </p:cNvCxnSpPr>
          <p:nvPr/>
        </p:nvCxnSpPr>
        <p:spPr>
          <a:xfrm flipV="1">
            <a:off x="4173224" y="1616566"/>
            <a:ext cx="1111983" cy="354756"/>
          </a:xfrm>
          <a:prstGeom prst="straightConnector1">
            <a:avLst/>
          </a:prstGeom>
          <a:ln w="19050">
            <a:solidFill>
              <a:srgbClr val="A49D9B"/>
            </a:solidFill>
            <a:tailEnd type="arrow"/>
          </a:ln>
        </p:spPr>
        <p:style>
          <a:lnRef idx="2">
            <a:schemeClr val="dk1"/>
          </a:lnRef>
          <a:fillRef idx="0">
            <a:schemeClr val="dk1"/>
          </a:fillRef>
          <a:effectRef idx="1">
            <a:schemeClr val="dk1"/>
          </a:effectRef>
          <a:fontRef idx="minor">
            <a:schemeClr val="tx1"/>
          </a:fontRef>
        </p:style>
      </p:cxnSp>
      <p:sp>
        <p:nvSpPr>
          <p:cNvPr id="55" name="TextBox 54">
            <a:extLst>
              <a:ext uri="{FF2B5EF4-FFF2-40B4-BE49-F238E27FC236}">
                <a16:creationId xmlns="" xmlns:a16="http://schemas.microsoft.com/office/drawing/2014/main" id="{BD1C8915-B371-4881-AB83-BB46CF12A598}"/>
              </a:ext>
            </a:extLst>
          </p:cNvPr>
          <p:cNvSpPr txBox="1"/>
          <p:nvPr/>
        </p:nvSpPr>
        <p:spPr>
          <a:xfrm>
            <a:off x="461910" y="1995082"/>
            <a:ext cx="365127" cy="737125"/>
          </a:xfrm>
          <a:prstGeom prst="rect">
            <a:avLst/>
          </a:prstGeom>
          <a:noFill/>
          <a:ln>
            <a:no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190" dirty="0">
                <a:ln w="0"/>
                <a:effectLst>
                  <a:outerShdw blurRad="38100" dist="19050" dir="2700000" algn="tl" rotWithShape="0">
                    <a:schemeClr val="dk1">
                      <a:alpha val="40000"/>
                    </a:schemeClr>
                  </a:outerShdw>
                </a:effectLst>
              </a:rPr>
              <a:t>?</a:t>
            </a:r>
            <a:endParaRPr lang="ru-RU" sz="4190" dirty="0">
              <a:ln w="0"/>
              <a:effectLst>
                <a:outerShdw blurRad="38100" dist="19050" dir="2700000" algn="tl" rotWithShape="0">
                  <a:schemeClr val="dk1">
                    <a:alpha val="40000"/>
                  </a:schemeClr>
                </a:outerShdw>
              </a:effectLst>
            </a:endParaRPr>
          </a:p>
        </p:txBody>
      </p:sp>
      <p:cxnSp>
        <p:nvCxnSpPr>
          <p:cNvPr id="56" name="Прямая со стрелкой 268">
            <a:extLst>
              <a:ext uri="{FF2B5EF4-FFF2-40B4-BE49-F238E27FC236}">
                <a16:creationId xmlns="" xmlns:a16="http://schemas.microsoft.com/office/drawing/2014/main" id="{C1B63A93-A3F7-4F0A-AD49-F9A3402DA06A}"/>
              </a:ext>
            </a:extLst>
          </p:cNvPr>
          <p:cNvCxnSpPr>
            <a:cxnSpLocks/>
            <a:endCxn id="47" idx="1"/>
          </p:cNvCxnSpPr>
          <p:nvPr/>
        </p:nvCxnSpPr>
        <p:spPr>
          <a:xfrm>
            <a:off x="979943" y="2363646"/>
            <a:ext cx="505075" cy="0"/>
          </a:xfrm>
          <a:prstGeom prst="straightConnector1">
            <a:avLst/>
          </a:prstGeom>
          <a:ln>
            <a:solidFill>
              <a:srgbClr val="A49D9B"/>
            </a:solidFill>
            <a:tailEnd type="arrow"/>
          </a:ln>
        </p:spPr>
        <p:style>
          <a:lnRef idx="3">
            <a:schemeClr val="dk1"/>
          </a:lnRef>
          <a:fillRef idx="0">
            <a:schemeClr val="dk1"/>
          </a:fillRef>
          <a:effectRef idx="2">
            <a:schemeClr val="dk1"/>
          </a:effectRef>
          <a:fontRef idx="minor">
            <a:schemeClr val="tx1"/>
          </a:fontRef>
        </p:style>
      </p:cxnSp>
      <p:cxnSp>
        <p:nvCxnSpPr>
          <p:cNvPr id="57" name="Прямая со стрелкой 270">
            <a:extLst>
              <a:ext uri="{FF2B5EF4-FFF2-40B4-BE49-F238E27FC236}">
                <a16:creationId xmlns="" xmlns:a16="http://schemas.microsoft.com/office/drawing/2014/main" id="{B7AA1275-0099-42BF-B1ED-3FDD33659515}"/>
              </a:ext>
            </a:extLst>
          </p:cNvPr>
          <p:cNvCxnSpPr>
            <a:cxnSpLocks/>
          </p:cNvCxnSpPr>
          <p:nvPr/>
        </p:nvCxnSpPr>
        <p:spPr>
          <a:xfrm flipV="1">
            <a:off x="1072373" y="2543191"/>
            <a:ext cx="341727" cy="159503"/>
          </a:xfrm>
          <a:prstGeom prst="straightConnector1">
            <a:avLst/>
          </a:prstGeom>
          <a:ln>
            <a:solidFill>
              <a:srgbClr val="A49D9B"/>
            </a:solidFill>
            <a:tailEnd type="arrow"/>
          </a:ln>
        </p:spPr>
        <p:style>
          <a:lnRef idx="3">
            <a:schemeClr val="dk1"/>
          </a:lnRef>
          <a:fillRef idx="0">
            <a:schemeClr val="dk1"/>
          </a:fillRef>
          <a:effectRef idx="2">
            <a:schemeClr val="dk1"/>
          </a:effectRef>
          <a:fontRef idx="minor">
            <a:schemeClr val="tx1"/>
          </a:fontRef>
        </p:style>
      </p:cxnSp>
      <p:sp>
        <p:nvSpPr>
          <p:cNvPr id="58" name="TextBox 57">
            <a:extLst>
              <a:ext uri="{FF2B5EF4-FFF2-40B4-BE49-F238E27FC236}">
                <a16:creationId xmlns="" xmlns:a16="http://schemas.microsoft.com/office/drawing/2014/main" id="{DBD69638-3941-4259-A706-4E9A02B7E124}"/>
              </a:ext>
            </a:extLst>
          </p:cNvPr>
          <p:cNvSpPr txBox="1"/>
          <p:nvPr/>
        </p:nvSpPr>
        <p:spPr>
          <a:xfrm>
            <a:off x="591766" y="3300032"/>
            <a:ext cx="2107982" cy="840230"/>
          </a:xfrm>
          <a:prstGeom prst="rect">
            <a:avLst/>
          </a:prstGeom>
          <a:noFill/>
        </p:spPr>
        <p:txBody>
          <a:bodyPr wrap="square" rtlCol="0">
            <a:spAutoFit/>
          </a:bodyPr>
          <a:lstStyle/>
          <a:p>
            <a:pPr>
              <a:lnSpc>
                <a:spcPct val="90000"/>
              </a:lnSpc>
            </a:pPr>
            <a:r>
              <a:rPr lang="ru-RU" dirty="0">
                <a:latin typeface="Bahnschrift Light Condensed" panose="020B0502040204020203" pitchFamily="34" charset="0"/>
              </a:rPr>
              <a:t>Хорошее образование; квалифицированные специалисты ННЦ</a:t>
            </a:r>
          </a:p>
        </p:txBody>
      </p:sp>
      <p:sp>
        <p:nvSpPr>
          <p:cNvPr id="59" name="TextBox 58">
            <a:extLst>
              <a:ext uri="{FF2B5EF4-FFF2-40B4-BE49-F238E27FC236}">
                <a16:creationId xmlns="" xmlns:a16="http://schemas.microsoft.com/office/drawing/2014/main" id="{A3CDF2E0-70AC-4767-9A74-7F98D767D1E8}"/>
              </a:ext>
            </a:extLst>
          </p:cNvPr>
          <p:cNvSpPr txBox="1"/>
          <p:nvPr/>
        </p:nvSpPr>
        <p:spPr>
          <a:xfrm rot="16200000">
            <a:off x="1462698" y="2059422"/>
            <a:ext cx="1570456" cy="646331"/>
          </a:xfrm>
          <a:prstGeom prst="rect">
            <a:avLst/>
          </a:prstGeom>
          <a:solidFill>
            <a:srgbClr val="C1D1D5"/>
          </a:solidFill>
        </p:spPr>
        <p:txBody>
          <a:bodyPr wrap="square" rtlCol="0">
            <a:spAutoFit/>
          </a:bodyPr>
          <a:lstStyle/>
          <a:p>
            <a:pPr algn="ctr"/>
            <a:r>
              <a:rPr lang="ru-RU" dirty="0">
                <a:latin typeface="Bahnschrift Light Condensed" panose="020B0502040204020203" pitchFamily="34" charset="0"/>
              </a:rPr>
              <a:t>Актуализация</a:t>
            </a:r>
            <a:r>
              <a:rPr lang="ru-RU" dirty="0">
                <a:solidFill>
                  <a:schemeClr val="bg1"/>
                </a:solidFill>
                <a:latin typeface="Bahnschrift Light Condensed" panose="020B0502040204020203" pitchFamily="34" charset="0"/>
              </a:rPr>
              <a:t> </a:t>
            </a:r>
          </a:p>
          <a:p>
            <a:pPr algn="ctr"/>
            <a:r>
              <a:rPr lang="ru-RU" dirty="0">
                <a:latin typeface="Bahnschrift Light Condensed" panose="020B0502040204020203" pitchFamily="34" charset="0"/>
              </a:rPr>
              <a:t>задач</a:t>
            </a:r>
            <a:endParaRPr lang="ru-RU" dirty="0">
              <a:ln w="18415" cmpd="sng">
                <a:solidFill>
                  <a:srgbClr val="FFFFFF"/>
                </a:solidFill>
                <a:prstDash val="solid"/>
              </a:ln>
              <a:effectLst>
                <a:outerShdw blurRad="63500" dir="3600000" algn="tl" rotWithShape="0">
                  <a:srgbClr val="000000">
                    <a:alpha val="70000"/>
                  </a:srgbClr>
                </a:outerShdw>
              </a:effectLst>
              <a:latin typeface="Bahnschrift Light Condensed" panose="020B0502040204020203" pitchFamily="34" charset="0"/>
            </a:endParaRPr>
          </a:p>
        </p:txBody>
      </p:sp>
      <p:cxnSp>
        <p:nvCxnSpPr>
          <p:cNvPr id="60" name="Прямая со стрелкой 268">
            <a:extLst>
              <a:ext uri="{FF2B5EF4-FFF2-40B4-BE49-F238E27FC236}">
                <a16:creationId xmlns="" xmlns:a16="http://schemas.microsoft.com/office/drawing/2014/main" id="{6A3867FA-2F87-4B8F-9C97-05FFDD18C090}"/>
              </a:ext>
            </a:extLst>
          </p:cNvPr>
          <p:cNvCxnSpPr>
            <a:cxnSpLocks/>
          </p:cNvCxnSpPr>
          <p:nvPr/>
        </p:nvCxnSpPr>
        <p:spPr>
          <a:xfrm>
            <a:off x="1048810" y="2078071"/>
            <a:ext cx="365290" cy="127665"/>
          </a:xfrm>
          <a:prstGeom prst="straightConnector1">
            <a:avLst/>
          </a:prstGeom>
          <a:ln>
            <a:solidFill>
              <a:srgbClr val="A49D9B"/>
            </a:solidFill>
            <a:tailEnd type="arrow"/>
          </a:ln>
        </p:spPr>
        <p:style>
          <a:lnRef idx="3">
            <a:schemeClr val="dk1"/>
          </a:lnRef>
          <a:fillRef idx="0">
            <a:schemeClr val="dk1"/>
          </a:fillRef>
          <a:effectRef idx="2">
            <a:schemeClr val="dk1"/>
          </a:effectRef>
          <a:fontRef idx="minor">
            <a:schemeClr val="tx1"/>
          </a:fontRef>
        </p:style>
      </p:cxnSp>
      <p:sp>
        <p:nvSpPr>
          <p:cNvPr id="61" name="Прямоугольник 90">
            <a:extLst>
              <a:ext uri="{FF2B5EF4-FFF2-40B4-BE49-F238E27FC236}">
                <a16:creationId xmlns="" xmlns:a16="http://schemas.microsoft.com/office/drawing/2014/main" id="{8533476E-612C-44FF-9950-8CD87B2639A8}"/>
              </a:ext>
            </a:extLst>
          </p:cNvPr>
          <p:cNvSpPr/>
          <p:nvPr/>
        </p:nvSpPr>
        <p:spPr>
          <a:xfrm>
            <a:off x="5221369" y="3324916"/>
            <a:ext cx="1226282" cy="485642"/>
          </a:xfrm>
          <a:prstGeom prst="rect">
            <a:avLst/>
          </a:prstGeom>
          <a:ln>
            <a:solidFill>
              <a:srgbClr val="A49D9B"/>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dirty="0">
                <a:solidFill>
                  <a:schemeClr val="tx1"/>
                </a:solidFill>
                <a:latin typeface="Bahnschrift Light Condensed" panose="020B0502040204020203" pitchFamily="34" charset="0"/>
              </a:rPr>
              <a:t>Компании</a:t>
            </a:r>
          </a:p>
        </p:txBody>
      </p:sp>
      <p:grpSp>
        <p:nvGrpSpPr>
          <p:cNvPr id="62" name="Группа 61">
            <a:extLst>
              <a:ext uri="{FF2B5EF4-FFF2-40B4-BE49-F238E27FC236}">
                <a16:creationId xmlns="" xmlns:a16="http://schemas.microsoft.com/office/drawing/2014/main" id="{1603D903-5B8B-47FF-9A50-D61BA7F251FA}"/>
              </a:ext>
            </a:extLst>
          </p:cNvPr>
          <p:cNvGrpSpPr/>
          <p:nvPr/>
        </p:nvGrpSpPr>
        <p:grpSpPr>
          <a:xfrm>
            <a:off x="2624407" y="3344977"/>
            <a:ext cx="2448739" cy="826777"/>
            <a:chOff x="2767126" y="4343314"/>
            <a:chExt cx="2448739" cy="826777"/>
          </a:xfrm>
        </p:grpSpPr>
        <p:cxnSp>
          <p:nvCxnSpPr>
            <p:cNvPr id="63" name="Прямая со стрелкой 311">
              <a:extLst>
                <a:ext uri="{FF2B5EF4-FFF2-40B4-BE49-F238E27FC236}">
                  <a16:creationId xmlns="" xmlns:a16="http://schemas.microsoft.com/office/drawing/2014/main" id="{A20F0520-C297-44AB-89FD-8169D68363C0}"/>
                </a:ext>
              </a:extLst>
            </p:cNvPr>
            <p:cNvCxnSpPr>
              <a:cxnSpLocks/>
            </p:cNvCxnSpPr>
            <p:nvPr/>
          </p:nvCxnSpPr>
          <p:spPr>
            <a:xfrm flipV="1">
              <a:off x="4491802" y="4353190"/>
              <a:ext cx="724063" cy="141318"/>
            </a:xfrm>
            <a:prstGeom prst="straightConnector1">
              <a:avLst/>
            </a:prstGeom>
            <a:ln w="19050">
              <a:solidFill>
                <a:srgbClr val="A49D9B"/>
              </a:solidFill>
              <a:tailEnd type="arrow"/>
            </a:ln>
          </p:spPr>
          <p:style>
            <a:lnRef idx="2">
              <a:schemeClr val="dk1"/>
            </a:lnRef>
            <a:fillRef idx="0">
              <a:schemeClr val="dk1"/>
            </a:fillRef>
            <a:effectRef idx="1">
              <a:schemeClr val="dk1"/>
            </a:effectRef>
            <a:fontRef idx="minor">
              <a:schemeClr val="tx1"/>
            </a:fontRef>
          </p:style>
        </p:cxnSp>
        <p:sp>
          <p:nvSpPr>
            <p:cNvPr id="64" name="Левая круглая скобка 324">
              <a:extLst>
                <a:ext uri="{FF2B5EF4-FFF2-40B4-BE49-F238E27FC236}">
                  <a16:creationId xmlns="" xmlns:a16="http://schemas.microsoft.com/office/drawing/2014/main" id="{714388D0-5A03-4AEF-A851-4C793F6DCCF2}"/>
                </a:ext>
              </a:extLst>
            </p:cNvPr>
            <p:cNvSpPr/>
            <p:nvPr/>
          </p:nvSpPr>
          <p:spPr>
            <a:xfrm>
              <a:off x="2767126" y="4357331"/>
              <a:ext cx="208641" cy="453575"/>
            </a:xfrm>
            <a:prstGeom prst="leftBracket">
              <a:avLst/>
            </a:prstGeom>
            <a:ln>
              <a:solidFill>
                <a:srgbClr val="A49D9B"/>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ru-RU" sz="1143"/>
            </a:p>
          </p:txBody>
        </p:sp>
        <p:cxnSp>
          <p:nvCxnSpPr>
            <p:cNvPr id="65" name="Прямая со стрелкой 337">
              <a:extLst>
                <a:ext uri="{FF2B5EF4-FFF2-40B4-BE49-F238E27FC236}">
                  <a16:creationId xmlns="" xmlns:a16="http://schemas.microsoft.com/office/drawing/2014/main" id="{7B591D64-1EC4-4DCD-AB07-B54475EA506C}"/>
                </a:ext>
              </a:extLst>
            </p:cNvPr>
            <p:cNvCxnSpPr>
              <a:cxnSpLocks/>
            </p:cNvCxnSpPr>
            <p:nvPr/>
          </p:nvCxnSpPr>
          <p:spPr>
            <a:xfrm>
              <a:off x="3703718" y="4861389"/>
              <a:ext cx="857013" cy="308702"/>
            </a:xfrm>
            <a:prstGeom prst="straightConnector1">
              <a:avLst/>
            </a:prstGeom>
            <a:ln w="19050">
              <a:solidFill>
                <a:srgbClr val="A49D9B"/>
              </a:solidFill>
              <a:tailEnd type="arrow"/>
            </a:ln>
          </p:spPr>
          <p:style>
            <a:lnRef idx="2">
              <a:schemeClr val="dk1"/>
            </a:lnRef>
            <a:fillRef idx="0">
              <a:schemeClr val="dk1"/>
            </a:fillRef>
            <a:effectRef idx="1">
              <a:schemeClr val="dk1"/>
            </a:effectRef>
            <a:fontRef idx="minor">
              <a:schemeClr val="tx1"/>
            </a:fontRef>
          </p:style>
        </p:cxnSp>
        <p:sp>
          <p:nvSpPr>
            <p:cNvPr id="66" name="Овал 174">
              <a:extLst>
                <a:ext uri="{FF2B5EF4-FFF2-40B4-BE49-F238E27FC236}">
                  <a16:creationId xmlns="" xmlns:a16="http://schemas.microsoft.com/office/drawing/2014/main" id="{EB588DE5-C712-4CCB-99FE-D3D5A1EF596A}"/>
                </a:ext>
              </a:extLst>
            </p:cNvPr>
            <p:cNvSpPr/>
            <p:nvPr/>
          </p:nvSpPr>
          <p:spPr>
            <a:xfrm>
              <a:off x="3033568" y="4343314"/>
              <a:ext cx="219277" cy="205801"/>
            </a:xfrm>
            <a:prstGeom prst="ellipse">
              <a:avLst/>
            </a:prstGeom>
            <a:solidFill>
              <a:srgbClr val="2445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43"/>
            </a:p>
          </p:txBody>
        </p:sp>
        <p:sp>
          <p:nvSpPr>
            <p:cNvPr id="67" name="Равнобедренный треугольник 176">
              <a:extLst>
                <a:ext uri="{FF2B5EF4-FFF2-40B4-BE49-F238E27FC236}">
                  <a16:creationId xmlns="" xmlns:a16="http://schemas.microsoft.com/office/drawing/2014/main" id="{DF1F5BA4-6EE7-4C08-8109-5757EABFF573}"/>
                </a:ext>
              </a:extLst>
            </p:cNvPr>
            <p:cNvSpPr/>
            <p:nvPr/>
          </p:nvSpPr>
          <p:spPr>
            <a:xfrm rot="10800000">
              <a:off x="2973052" y="4528775"/>
              <a:ext cx="328899" cy="308702"/>
            </a:xfrm>
            <a:prstGeom prst="triangle">
              <a:avLst/>
            </a:prstGeom>
            <a:solidFill>
              <a:srgbClr val="2445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43"/>
            </a:p>
          </p:txBody>
        </p:sp>
        <p:sp>
          <p:nvSpPr>
            <p:cNvPr id="68" name="Овал 180">
              <a:extLst>
                <a:ext uri="{FF2B5EF4-FFF2-40B4-BE49-F238E27FC236}">
                  <a16:creationId xmlns="" xmlns:a16="http://schemas.microsoft.com/office/drawing/2014/main" id="{6AD0AF6C-FA51-4140-9EFD-12E784B70F1C}"/>
                </a:ext>
              </a:extLst>
            </p:cNvPr>
            <p:cNvSpPr/>
            <p:nvPr/>
          </p:nvSpPr>
          <p:spPr>
            <a:xfrm>
              <a:off x="3435335" y="4343314"/>
              <a:ext cx="219277" cy="205801"/>
            </a:xfrm>
            <a:prstGeom prst="ellipse">
              <a:avLst/>
            </a:prstGeom>
            <a:solidFill>
              <a:srgbClr val="2445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43"/>
            </a:p>
          </p:txBody>
        </p:sp>
        <p:sp>
          <p:nvSpPr>
            <p:cNvPr id="69" name="Равнобедренный треугольник 182">
              <a:extLst>
                <a:ext uri="{FF2B5EF4-FFF2-40B4-BE49-F238E27FC236}">
                  <a16:creationId xmlns="" xmlns:a16="http://schemas.microsoft.com/office/drawing/2014/main" id="{D0F45CFB-DAC8-4CCE-84CC-E36685554269}"/>
                </a:ext>
              </a:extLst>
            </p:cNvPr>
            <p:cNvSpPr/>
            <p:nvPr/>
          </p:nvSpPr>
          <p:spPr>
            <a:xfrm rot="10800000">
              <a:off x="3374819" y="4528775"/>
              <a:ext cx="328899" cy="308702"/>
            </a:xfrm>
            <a:prstGeom prst="triangle">
              <a:avLst/>
            </a:prstGeom>
            <a:solidFill>
              <a:srgbClr val="2445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43"/>
            </a:p>
          </p:txBody>
        </p:sp>
        <p:sp>
          <p:nvSpPr>
            <p:cNvPr id="70" name="Овал 185">
              <a:extLst>
                <a:ext uri="{FF2B5EF4-FFF2-40B4-BE49-F238E27FC236}">
                  <a16:creationId xmlns="" xmlns:a16="http://schemas.microsoft.com/office/drawing/2014/main" id="{DB22FE75-9FDF-4C8E-8184-F9A7784A7186}"/>
                </a:ext>
              </a:extLst>
            </p:cNvPr>
            <p:cNvSpPr/>
            <p:nvPr/>
          </p:nvSpPr>
          <p:spPr>
            <a:xfrm>
              <a:off x="3809647" y="4343314"/>
              <a:ext cx="219277" cy="205801"/>
            </a:xfrm>
            <a:prstGeom prst="ellipse">
              <a:avLst/>
            </a:prstGeom>
            <a:solidFill>
              <a:srgbClr val="2445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43"/>
            </a:p>
          </p:txBody>
        </p:sp>
        <p:sp>
          <p:nvSpPr>
            <p:cNvPr id="71" name="Равнобедренный треугольник 187">
              <a:extLst>
                <a:ext uri="{FF2B5EF4-FFF2-40B4-BE49-F238E27FC236}">
                  <a16:creationId xmlns="" xmlns:a16="http://schemas.microsoft.com/office/drawing/2014/main" id="{767EEA79-8F3C-45D0-BF7C-14A70127C775}"/>
                </a:ext>
              </a:extLst>
            </p:cNvPr>
            <p:cNvSpPr/>
            <p:nvPr/>
          </p:nvSpPr>
          <p:spPr>
            <a:xfrm rot="10800000">
              <a:off x="3749132" y="4528775"/>
              <a:ext cx="328899" cy="308702"/>
            </a:xfrm>
            <a:prstGeom prst="triangle">
              <a:avLst/>
            </a:prstGeom>
            <a:solidFill>
              <a:srgbClr val="2445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43"/>
            </a:p>
          </p:txBody>
        </p:sp>
        <p:grpSp>
          <p:nvGrpSpPr>
            <p:cNvPr id="72" name="Группа 71">
              <a:extLst>
                <a:ext uri="{FF2B5EF4-FFF2-40B4-BE49-F238E27FC236}">
                  <a16:creationId xmlns="" xmlns:a16="http://schemas.microsoft.com/office/drawing/2014/main" id="{64A0CDBC-AB1D-4014-9D3B-D3109C470B3F}"/>
                </a:ext>
              </a:extLst>
            </p:cNvPr>
            <p:cNvGrpSpPr/>
            <p:nvPr/>
          </p:nvGrpSpPr>
          <p:grpSpPr>
            <a:xfrm>
              <a:off x="4151494" y="4343314"/>
              <a:ext cx="328899" cy="494163"/>
              <a:chOff x="4151494" y="4343314"/>
              <a:chExt cx="328899" cy="494163"/>
            </a:xfrm>
          </p:grpSpPr>
          <p:sp>
            <p:nvSpPr>
              <p:cNvPr id="73" name="Овал 209">
                <a:extLst>
                  <a:ext uri="{FF2B5EF4-FFF2-40B4-BE49-F238E27FC236}">
                    <a16:creationId xmlns="" xmlns:a16="http://schemas.microsoft.com/office/drawing/2014/main" id="{FD73E5EB-74F8-431D-A324-26D7ECB7F8ED}"/>
                  </a:ext>
                </a:extLst>
              </p:cNvPr>
              <p:cNvSpPr/>
              <p:nvPr/>
            </p:nvSpPr>
            <p:spPr>
              <a:xfrm>
                <a:off x="4212009" y="4343314"/>
                <a:ext cx="219277" cy="205801"/>
              </a:xfrm>
              <a:prstGeom prst="ellipse">
                <a:avLst/>
              </a:prstGeom>
              <a:solidFill>
                <a:srgbClr val="2445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43"/>
              </a:p>
            </p:txBody>
          </p:sp>
          <p:sp>
            <p:nvSpPr>
              <p:cNvPr id="74" name="Равнобедренный треугольник 224">
                <a:extLst>
                  <a:ext uri="{FF2B5EF4-FFF2-40B4-BE49-F238E27FC236}">
                    <a16:creationId xmlns="" xmlns:a16="http://schemas.microsoft.com/office/drawing/2014/main" id="{E0BC7F0C-DDD3-4C12-B1F5-CE902EEFB69C}"/>
                  </a:ext>
                </a:extLst>
              </p:cNvPr>
              <p:cNvSpPr/>
              <p:nvPr/>
            </p:nvSpPr>
            <p:spPr>
              <a:xfrm rot="10800000">
                <a:off x="4151494" y="4528775"/>
                <a:ext cx="328899" cy="308702"/>
              </a:xfrm>
              <a:prstGeom prst="triangle">
                <a:avLst/>
              </a:prstGeom>
              <a:solidFill>
                <a:srgbClr val="2445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43"/>
              </a:p>
            </p:txBody>
          </p:sp>
        </p:grpSp>
      </p:grpSp>
      <p:pic>
        <p:nvPicPr>
          <p:cNvPr id="75" name="Picture 6" descr="Image result for book icon">
            <a:extLst>
              <a:ext uri="{FF2B5EF4-FFF2-40B4-BE49-F238E27FC236}">
                <a16:creationId xmlns="" xmlns:a16="http://schemas.microsoft.com/office/drawing/2014/main" id="{69F5F878-FE6E-4E1C-A830-9400B41174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3687" y="2161230"/>
            <a:ext cx="442713" cy="442713"/>
          </a:xfrm>
          <a:prstGeom prst="rect">
            <a:avLst/>
          </a:prstGeom>
          <a:noFill/>
          <a:extLst>
            <a:ext uri="{909E8E84-426E-40DD-AFC4-6F175D3DCCD1}">
              <a14:hiddenFill xmlns:a14="http://schemas.microsoft.com/office/drawing/2010/main">
                <a:solidFill>
                  <a:srgbClr val="FFFFFF"/>
                </a:solidFill>
              </a14:hiddenFill>
            </a:ext>
          </a:extLst>
        </p:spPr>
      </p:pic>
      <p:cxnSp>
        <p:nvCxnSpPr>
          <p:cNvPr id="76" name="Прямая со стрелкой 268">
            <a:extLst>
              <a:ext uri="{FF2B5EF4-FFF2-40B4-BE49-F238E27FC236}">
                <a16:creationId xmlns="" xmlns:a16="http://schemas.microsoft.com/office/drawing/2014/main" id="{63EE881F-400A-4526-A255-8D79CDFDABC3}"/>
              </a:ext>
            </a:extLst>
          </p:cNvPr>
          <p:cNvCxnSpPr>
            <a:cxnSpLocks/>
            <a:stCxn id="42" idx="2"/>
            <a:endCxn id="21" idx="0"/>
          </p:cNvCxnSpPr>
          <p:nvPr/>
        </p:nvCxnSpPr>
        <p:spPr>
          <a:xfrm>
            <a:off x="3624234" y="1362910"/>
            <a:ext cx="140290" cy="606637"/>
          </a:xfrm>
          <a:prstGeom prst="straightConnector1">
            <a:avLst/>
          </a:prstGeom>
          <a:ln>
            <a:solidFill>
              <a:srgbClr val="A49D9B"/>
            </a:solidFill>
            <a:tailEnd type="arrow"/>
          </a:ln>
        </p:spPr>
        <p:style>
          <a:lnRef idx="3">
            <a:schemeClr val="dk1"/>
          </a:lnRef>
          <a:fillRef idx="0">
            <a:schemeClr val="dk1"/>
          </a:fillRef>
          <a:effectRef idx="2">
            <a:schemeClr val="dk1"/>
          </a:effectRef>
          <a:fontRef idx="minor">
            <a:schemeClr val="tx1"/>
          </a:fontRef>
        </p:style>
      </p:cxnSp>
      <p:sp>
        <p:nvSpPr>
          <p:cNvPr id="77" name="Прямоугольник 76">
            <a:extLst>
              <a:ext uri="{FF2B5EF4-FFF2-40B4-BE49-F238E27FC236}">
                <a16:creationId xmlns="" xmlns:a16="http://schemas.microsoft.com/office/drawing/2014/main" id="{86EE138D-3620-44E2-95D7-300D80FA1B00}"/>
              </a:ext>
            </a:extLst>
          </p:cNvPr>
          <p:cNvSpPr/>
          <p:nvPr/>
        </p:nvSpPr>
        <p:spPr>
          <a:xfrm>
            <a:off x="7013498" y="1886497"/>
            <a:ext cx="1383154" cy="829394"/>
          </a:xfrm>
          <a:prstGeom prst="rect">
            <a:avLst/>
          </a:prstGeom>
          <a:ln>
            <a:solidFill>
              <a:srgbClr val="A2B0B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latin typeface="Bahnschrift Light Condensed" panose="020B0502040204020203" pitchFamily="34" charset="0"/>
              </a:rPr>
              <a:t>Научные исследования</a:t>
            </a:r>
            <a:endParaRPr lang="en-US" dirty="0">
              <a:latin typeface="Bahnschrift Light Condensed" panose="020B0502040204020203" pitchFamily="34" charset="0"/>
            </a:endParaRPr>
          </a:p>
        </p:txBody>
      </p:sp>
      <p:sp>
        <p:nvSpPr>
          <p:cNvPr id="78" name="Прямоугольник 77">
            <a:extLst>
              <a:ext uri="{FF2B5EF4-FFF2-40B4-BE49-F238E27FC236}">
                <a16:creationId xmlns="" xmlns:a16="http://schemas.microsoft.com/office/drawing/2014/main" id="{92CDC684-6134-452D-BE80-2273C094E2C3}"/>
              </a:ext>
            </a:extLst>
          </p:cNvPr>
          <p:cNvSpPr/>
          <p:nvPr/>
        </p:nvSpPr>
        <p:spPr>
          <a:xfrm>
            <a:off x="5945873" y="1040721"/>
            <a:ext cx="2578586" cy="433802"/>
          </a:xfrm>
          <a:prstGeom prst="rect">
            <a:avLst/>
          </a:prstGeom>
          <a:ln>
            <a:solidFill>
              <a:srgbClr val="A2B0B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latin typeface="Bahnschrift Light Condensed" panose="020B0502040204020203" pitchFamily="34" charset="0"/>
              </a:rPr>
              <a:t>Наукоемкие технологии</a:t>
            </a:r>
            <a:endParaRPr lang="en-US" dirty="0">
              <a:latin typeface="Bahnschrift Light Condensed" panose="020B0502040204020203" pitchFamily="34" charset="0"/>
            </a:endParaRPr>
          </a:p>
        </p:txBody>
      </p:sp>
      <p:grpSp>
        <p:nvGrpSpPr>
          <p:cNvPr id="79" name="Группа 78">
            <a:extLst>
              <a:ext uri="{FF2B5EF4-FFF2-40B4-BE49-F238E27FC236}">
                <a16:creationId xmlns="" xmlns:a16="http://schemas.microsoft.com/office/drawing/2014/main" id="{19F674A3-DDBF-43AA-BC9C-1176D5375D86}"/>
              </a:ext>
            </a:extLst>
          </p:cNvPr>
          <p:cNvGrpSpPr/>
          <p:nvPr/>
        </p:nvGrpSpPr>
        <p:grpSpPr>
          <a:xfrm>
            <a:off x="3584802" y="2130734"/>
            <a:ext cx="328899" cy="494163"/>
            <a:chOff x="4151494" y="4343314"/>
            <a:chExt cx="328899" cy="494163"/>
          </a:xfrm>
        </p:grpSpPr>
        <p:sp>
          <p:nvSpPr>
            <p:cNvPr id="80" name="Овал 209">
              <a:extLst>
                <a:ext uri="{FF2B5EF4-FFF2-40B4-BE49-F238E27FC236}">
                  <a16:creationId xmlns="" xmlns:a16="http://schemas.microsoft.com/office/drawing/2014/main" id="{585B27F5-76A9-40D2-8E54-9FC511A51FDC}"/>
                </a:ext>
              </a:extLst>
            </p:cNvPr>
            <p:cNvSpPr/>
            <p:nvPr/>
          </p:nvSpPr>
          <p:spPr>
            <a:xfrm>
              <a:off x="4212009" y="4343314"/>
              <a:ext cx="219277" cy="205801"/>
            </a:xfrm>
            <a:prstGeom prst="ellipse">
              <a:avLst/>
            </a:prstGeom>
            <a:solidFill>
              <a:srgbClr val="2445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43"/>
            </a:p>
          </p:txBody>
        </p:sp>
        <p:sp>
          <p:nvSpPr>
            <p:cNvPr id="81" name="Равнобедренный треугольник 224">
              <a:extLst>
                <a:ext uri="{FF2B5EF4-FFF2-40B4-BE49-F238E27FC236}">
                  <a16:creationId xmlns="" xmlns:a16="http://schemas.microsoft.com/office/drawing/2014/main" id="{539CBAC7-6AB0-4B05-B58F-030908BCF322}"/>
                </a:ext>
              </a:extLst>
            </p:cNvPr>
            <p:cNvSpPr/>
            <p:nvPr/>
          </p:nvSpPr>
          <p:spPr>
            <a:xfrm rot="10800000">
              <a:off x="4151494" y="4528775"/>
              <a:ext cx="328899" cy="308702"/>
            </a:xfrm>
            <a:prstGeom prst="triangle">
              <a:avLst/>
            </a:prstGeom>
            <a:solidFill>
              <a:srgbClr val="2445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43"/>
            </a:p>
          </p:txBody>
        </p:sp>
      </p:grpSp>
      <p:grpSp>
        <p:nvGrpSpPr>
          <p:cNvPr id="82" name="Группа 81">
            <a:extLst>
              <a:ext uri="{FF2B5EF4-FFF2-40B4-BE49-F238E27FC236}">
                <a16:creationId xmlns="" xmlns:a16="http://schemas.microsoft.com/office/drawing/2014/main" id="{16A27C06-C723-427E-8D92-F8052114B8B0}"/>
              </a:ext>
            </a:extLst>
          </p:cNvPr>
          <p:cNvGrpSpPr/>
          <p:nvPr/>
        </p:nvGrpSpPr>
        <p:grpSpPr>
          <a:xfrm>
            <a:off x="174594" y="4263461"/>
            <a:ext cx="4056251" cy="694327"/>
            <a:chOff x="82546" y="815241"/>
            <a:chExt cx="4056251" cy="694327"/>
          </a:xfrm>
        </p:grpSpPr>
        <p:sp>
          <p:nvSpPr>
            <p:cNvPr id="83" name="Заголовок 1">
              <a:extLst>
                <a:ext uri="{FF2B5EF4-FFF2-40B4-BE49-F238E27FC236}">
                  <a16:creationId xmlns="" xmlns:a16="http://schemas.microsoft.com/office/drawing/2014/main" id="{D29F8BC1-C224-4105-8CDC-5A6B4CF461A2}"/>
                </a:ext>
              </a:extLst>
            </p:cNvPr>
            <p:cNvSpPr txBox="1">
              <a:spLocks/>
            </p:cNvSpPr>
            <p:nvPr/>
          </p:nvSpPr>
          <p:spPr>
            <a:xfrm>
              <a:off x="82546" y="815241"/>
              <a:ext cx="4056251" cy="622577"/>
            </a:xfrm>
            <a:prstGeom prst="rect">
              <a:avLst/>
            </a:prstGeom>
          </p:spPr>
          <p:txBody>
            <a:bodyPr vert="horz" lIns="91440" tIns="45720" rIns="91440" bIns="45720" rtlCol="0" anchor="ctr">
              <a:normAutofit/>
            </a:bodyPr>
            <a:lstStyle/>
            <a:p>
              <a:pPr>
                <a:spcBef>
                  <a:spcPct val="0"/>
                </a:spcBef>
                <a:defRPr/>
              </a:pPr>
              <a:r>
                <a:rPr lang="ru-RU" b="1" cap="all" dirty="0">
                  <a:solidFill>
                    <a:srgbClr val="24455C"/>
                  </a:solidFill>
                  <a:latin typeface="Bahnschrift SemiBold SemiConden" panose="020B0502040204020203" pitchFamily="34" charset="0"/>
                  <a:ea typeface="+mj-ea"/>
                  <a:cs typeface="+mj-cs"/>
                </a:rPr>
                <a:t>Жизнь ИССЛЕДОВАТЕЛЬСКОГО проекта</a:t>
              </a:r>
            </a:p>
          </p:txBody>
        </p:sp>
        <p:sp>
          <p:nvSpPr>
            <p:cNvPr id="84" name="Заголовок 1">
              <a:extLst>
                <a:ext uri="{FF2B5EF4-FFF2-40B4-BE49-F238E27FC236}">
                  <a16:creationId xmlns="" xmlns:a16="http://schemas.microsoft.com/office/drawing/2014/main" id="{65A9ECBA-1055-46AA-BC8F-235495464660}"/>
                </a:ext>
              </a:extLst>
            </p:cNvPr>
            <p:cNvSpPr txBox="1">
              <a:spLocks/>
            </p:cNvSpPr>
            <p:nvPr/>
          </p:nvSpPr>
          <p:spPr>
            <a:xfrm>
              <a:off x="84960" y="1126529"/>
              <a:ext cx="1775552" cy="383039"/>
            </a:xfrm>
            <a:prstGeom prst="rect">
              <a:avLst/>
            </a:prstGeom>
          </p:spPr>
          <p:txBody>
            <a:bodyPr vert="horz" lIns="91440" tIns="45720" rIns="91440" bIns="45720" rtlCol="0" anchor="ctr">
              <a:normAutofit/>
            </a:bodyPr>
            <a:lstStyle/>
            <a:p>
              <a:pPr>
                <a:spcBef>
                  <a:spcPct val="0"/>
                </a:spcBef>
                <a:defRPr/>
              </a:pPr>
              <a:r>
                <a:rPr lang="ru-RU" sz="1050" b="1" cap="all" dirty="0">
                  <a:solidFill>
                    <a:srgbClr val="766E6C"/>
                  </a:solidFill>
                  <a:latin typeface="Bahnschrift SemiBold SemiConden" panose="020B0502040204020203" pitchFamily="34" charset="0"/>
                  <a:ea typeface="+mj-ea"/>
                  <a:cs typeface="+mj-cs"/>
                </a:rPr>
                <a:t>На примере 2020-2021</a:t>
              </a:r>
            </a:p>
          </p:txBody>
        </p:sp>
      </p:grpSp>
      <p:sp>
        <p:nvSpPr>
          <p:cNvPr id="86" name="Заголовок 1">
            <a:extLst>
              <a:ext uri="{FF2B5EF4-FFF2-40B4-BE49-F238E27FC236}">
                <a16:creationId xmlns="" xmlns:a16="http://schemas.microsoft.com/office/drawing/2014/main" id="{659DFD93-C0F5-4B55-ACAB-C64844108F5B}"/>
              </a:ext>
            </a:extLst>
          </p:cNvPr>
          <p:cNvSpPr txBox="1">
            <a:spLocks/>
          </p:cNvSpPr>
          <p:nvPr/>
        </p:nvSpPr>
        <p:spPr>
          <a:xfrm>
            <a:off x="179215" y="4910765"/>
            <a:ext cx="913728" cy="383039"/>
          </a:xfrm>
          <a:prstGeom prst="rect">
            <a:avLst/>
          </a:prstGeom>
        </p:spPr>
        <p:txBody>
          <a:bodyPr vert="horz" lIns="91440" tIns="45720" rIns="91440" bIns="45720" rtlCol="0" anchor="ctr">
            <a:normAutofit/>
          </a:bodyPr>
          <a:lstStyle/>
          <a:p>
            <a:pPr>
              <a:spcBef>
                <a:spcPct val="0"/>
              </a:spcBef>
              <a:defRPr/>
            </a:pPr>
            <a:r>
              <a:rPr lang="ru-RU" sz="1200" b="1" cap="all" dirty="0">
                <a:solidFill>
                  <a:srgbClr val="766E6C"/>
                </a:solidFill>
                <a:latin typeface="Bahnschrift SemiBold SemiConden" panose="020B0502040204020203" pitchFamily="34" charset="0"/>
                <a:ea typeface="+mj-ea"/>
                <a:cs typeface="+mj-cs"/>
              </a:rPr>
              <a:t>До 30.06.20</a:t>
            </a:r>
          </a:p>
        </p:txBody>
      </p:sp>
      <p:cxnSp>
        <p:nvCxnSpPr>
          <p:cNvPr id="87" name="Прямая со стрелкой 86">
            <a:extLst>
              <a:ext uri="{FF2B5EF4-FFF2-40B4-BE49-F238E27FC236}">
                <a16:creationId xmlns="" xmlns:a16="http://schemas.microsoft.com/office/drawing/2014/main" id="{6E8937ED-F438-4C56-9C25-842863D850C5}"/>
              </a:ext>
            </a:extLst>
          </p:cNvPr>
          <p:cNvCxnSpPr>
            <a:cxnSpLocks/>
          </p:cNvCxnSpPr>
          <p:nvPr/>
        </p:nvCxnSpPr>
        <p:spPr>
          <a:xfrm>
            <a:off x="246784" y="5365052"/>
            <a:ext cx="8737926" cy="0"/>
          </a:xfrm>
          <a:prstGeom prst="straightConnector1">
            <a:avLst/>
          </a:prstGeom>
          <a:ln w="19050">
            <a:solidFill>
              <a:srgbClr val="B8B2B0"/>
            </a:solidFill>
            <a:tailEnd type="triangle"/>
          </a:ln>
        </p:spPr>
        <p:style>
          <a:lnRef idx="1">
            <a:schemeClr val="accent1"/>
          </a:lnRef>
          <a:fillRef idx="0">
            <a:schemeClr val="accent1"/>
          </a:fillRef>
          <a:effectRef idx="0">
            <a:schemeClr val="accent1"/>
          </a:effectRef>
          <a:fontRef idx="minor">
            <a:schemeClr val="tx1"/>
          </a:fontRef>
        </p:style>
      </p:cxnSp>
      <p:sp>
        <p:nvSpPr>
          <p:cNvPr id="88" name="Заголовок 1">
            <a:extLst>
              <a:ext uri="{FF2B5EF4-FFF2-40B4-BE49-F238E27FC236}">
                <a16:creationId xmlns="" xmlns:a16="http://schemas.microsoft.com/office/drawing/2014/main" id="{71752BBD-E079-43EF-8F19-DA10DBB0589C}"/>
              </a:ext>
            </a:extLst>
          </p:cNvPr>
          <p:cNvSpPr txBox="1">
            <a:spLocks/>
          </p:cNvSpPr>
          <p:nvPr/>
        </p:nvSpPr>
        <p:spPr>
          <a:xfrm>
            <a:off x="971303" y="4910765"/>
            <a:ext cx="913728" cy="383039"/>
          </a:xfrm>
          <a:prstGeom prst="rect">
            <a:avLst/>
          </a:prstGeom>
        </p:spPr>
        <p:txBody>
          <a:bodyPr vert="horz" lIns="91440" tIns="45720" rIns="91440" bIns="45720" rtlCol="0" anchor="ctr">
            <a:normAutofit/>
          </a:bodyPr>
          <a:lstStyle/>
          <a:p>
            <a:pPr>
              <a:spcBef>
                <a:spcPct val="0"/>
              </a:spcBef>
              <a:defRPr/>
            </a:pPr>
            <a:r>
              <a:rPr lang="ru-RU" sz="1200" b="1" cap="all" dirty="0">
                <a:solidFill>
                  <a:srgbClr val="766E6C"/>
                </a:solidFill>
                <a:latin typeface="Bahnschrift SemiBold SemiConden" panose="020B0502040204020203" pitchFamily="34" charset="0"/>
                <a:ea typeface="+mj-ea"/>
                <a:cs typeface="+mj-cs"/>
              </a:rPr>
              <a:t>До 30.09.20</a:t>
            </a:r>
          </a:p>
        </p:txBody>
      </p:sp>
      <p:sp>
        <p:nvSpPr>
          <p:cNvPr id="89" name="Заголовок 1">
            <a:extLst>
              <a:ext uri="{FF2B5EF4-FFF2-40B4-BE49-F238E27FC236}">
                <a16:creationId xmlns="" xmlns:a16="http://schemas.microsoft.com/office/drawing/2014/main" id="{E6B76F8B-C663-4C19-B008-284C167D85EE}"/>
              </a:ext>
            </a:extLst>
          </p:cNvPr>
          <p:cNvSpPr txBox="1">
            <a:spLocks/>
          </p:cNvSpPr>
          <p:nvPr/>
        </p:nvSpPr>
        <p:spPr>
          <a:xfrm>
            <a:off x="1957039" y="4910765"/>
            <a:ext cx="913728" cy="383039"/>
          </a:xfrm>
          <a:prstGeom prst="rect">
            <a:avLst/>
          </a:prstGeom>
        </p:spPr>
        <p:txBody>
          <a:bodyPr vert="horz" lIns="91440" tIns="45720" rIns="91440" bIns="45720" rtlCol="0" anchor="ctr">
            <a:normAutofit/>
          </a:bodyPr>
          <a:lstStyle/>
          <a:p>
            <a:pPr>
              <a:spcBef>
                <a:spcPct val="0"/>
              </a:spcBef>
              <a:defRPr/>
            </a:pPr>
            <a:r>
              <a:rPr lang="ru-RU" sz="1200" b="1" cap="all" dirty="0">
                <a:solidFill>
                  <a:srgbClr val="766E6C"/>
                </a:solidFill>
                <a:latin typeface="Bahnschrift SemiBold SemiConden" panose="020B0502040204020203" pitchFamily="34" charset="0"/>
                <a:ea typeface="+mj-ea"/>
                <a:cs typeface="+mj-cs"/>
              </a:rPr>
              <a:t>До 31.10.20</a:t>
            </a:r>
          </a:p>
        </p:txBody>
      </p:sp>
      <p:sp>
        <p:nvSpPr>
          <p:cNvPr id="90" name="Заголовок 1">
            <a:extLst>
              <a:ext uri="{FF2B5EF4-FFF2-40B4-BE49-F238E27FC236}">
                <a16:creationId xmlns="" xmlns:a16="http://schemas.microsoft.com/office/drawing/2014/main" id="{0E468524-F369-4A75-837A-BF8E196C944B}"/>
              </a:ext>
            </a:extLst>
          </p:cNvPr>
          <p:cNvSpPr txBox="1">
            <a:spLocks/>
          </p:cNvSpPr>
          <p:nvPr/>
        </p:nvSpPr>
        <p:spPr>
          <a:xfrm>
            <a:off x="2965151" y="4910765"/>
            <a:ext cx="913728" cy="383039"/>
          </a:xfrm>
          <a:prstGeom prst="rect">
            <a:avLst/>
          </a:prstGeom>
        </p:spPr>
        <p:txBody>
          <a:bodyPr vert="horz" lIns="91440" tIns="45720" rIns="91440" bIns="45720" rtlCol="0" anchor="ctr">
            <a:normAutofit/>
          </a:bodyPr>
          <a:lstStyle/>
          <a:p>
            <a:pPr>
              <a:spcBef>
                <a:spcPct val="0"/>
              </a:spcBef>
              <a:defRPr/>
            </a:pPr>
            <a:r>
              <a:rPr lang="ru-RU" sz="1200" b="1" cap="all" dirty="0">
                <a:solidFill>
                  <a:srgbClr val="766E6C"/>
                </a:solidFill>
                <a:latin typeface="Bahnschrift SemiBold SemiConden" panose="020B0502040204020203" pitchFamily="34" charset="0"/>
                <a:ea typeface="+mj-ea"/>
                <a:cs typeface="+mj-cs"/>
              </a:rPr>
              <a:t>До 20.11.20</a:t>
            </a:r>
          </a:p>
        </p:txBody>
      </p:sp>
      <p:sp>
        <p:nvSpPr>
          <p:cNvPr id="91" name="Заголовок 1">
            <a:extLst>
              <a:ext uri="{FF2B5EF4-FFF2-40B4-BE49-F238E27FC236}">
                <a16:creationId xmlns="" xmlns:a16="http://schemas.microsoft.com/office/drawing/2014/main" id="{2A55303C-6BB1-4E07-BA0C-AF4FB779053B}"/>
              </a:ext>
            </a:extLst>
          </p:cNvPr>
          <p:cNvSpPr txBox="1">
            <a:spLocks/>
          </p:cNvSpPr>
          <p:nvPr/>
        </p:nvSpPr>
        <p:spPr>
          <a:xfrm>
            <a:off x="3923631" y="4910765"/>
            <a:ext cx="913728" cy="383039"/>
          </a:xfrm>
          <a:prstGeom prst="rect">
            <a:avLst/>
          </a:prstGeom>
        </p:spPr>
        <p:txBody>
          <a:bodyPr vert="horz" lIns="91440" tIns="45720" rIns="91440" bIns="45720" rtlCol="0" anchor="ctr">
            <a:normAutofit/>
          </a:bodyPr>
          <a:lstStyle/>
          <a:p>
            <a:pPr>
              <a:spcBef>
                <a:spcPct val="0"/>
              </a:spcBef>
              <a:defRPr/>
            </a:pPr>
            <a:r>
              <a:rPr lang="ru-RU" sz="1200" b="1" cap="all" dirty="0">
                <a:solidFill>
                  <a:srgbClr val="766E6C"/>
                </a:solidFill>
                <a:latin typeface="Bahnschrift SemiBold SemiConden" panose="020B0502040204020203" pitchFamily="34" charset="0"/>
                <a:ea typeface="+mj-ea"/>
                <a:cs typeface="+mj-cs"/>
              </a:rPr>
              <a:t>До 15.12.20</a:t>
            </a:r>
          </a:p>
        </p:txBody>
      </p:sp>
      <p:sp>
        <p:nvSpPr>
          <p:cNvPr id="92" name="Заголовок 1">
            <a:extLst>
              <a:ext uri="{FF2B5EF4-FFF2-40B4-BE49-F238E27FC236}">
                <a16:creationId xmlns="" xmlns:a16="http://schemas.microsoft.com/office/drawing/2014/main" id="{F813F2B1-6F93-4D0F-860A-534D3852CE71}"/>
              </a:ext>
            </a:extLst>
          </p:cNvPr>
          <p:cNvSpPr txBox="1">
            <a:spLocks/>
          </p:cNvSpPr>
          <p:nvPr/>
        </p:nvSpPr>
        <p:spPr>
          <a:xfrm>
            <a:off x="4931743" y="4910765"/>
            <a:ext cx="913728" cy="383039"/>
          </a:xfrm>
          <a:prstGeom prst="rect">
            <a:avLst/>
          </a:prstGeom>
        </p:spPr>
        <p:txBody>
          <a:bodyPr vert="horz" lIns="91440" tIns="45720" rIns="91440" bIns="45720" rtlCol="0" anchor="ctr">
            <a:normAutofit/>
          </a:bodyPr>
          <a:lstStyle/>
          <a:p>
            <a:pPr>
              <a:spcBef>
                <a:spcPct val="0"/>
              </a:spcBef>
              <a:defRPr/>
            </a:pPr>
            <a:r>
              <a:rPr lang="ru-RU" sz="1200" b="1" cap="all" dirty="0">
                <a:solidFill>
                  <a:srgbClr val="766E6C"/>
                </a:solidFill>
                <a:latin typeface="Bahnschrift SemiBold SemiConden" panose="020B0502040204020203" pitchFamily="34" charset="0"/>
                <a:ea typeface="+mj-ea"/>
                <a:cs typeface="+mj-cs"/>
              </a:rPr>
              <a:t>До 30.12.20</a:t>
            </a:r>
          </a:p>
        </p:txBody>
      </p:sp>
      <p:sp>
        <p:nvSpPr>
          <p:cNvPr id="93" name="Заголовок 1">
            <a:extLst>
              <a:ext uri="{FF2B5EF4-FFF2-40B4-BE49-F238E27FC236}">
                <a16:creationId xmlns="" xmlns:a16="http://schemas.microsoft.com/office/drawing/2014/main" id="{CC31B1C9-D413-4766-ACCD-B39B32407D70}"/>
              </a:ext>
            </a:extLst>
          </p:cNvPr>
          <p:cNvSpPr txBox="1">
            <a:spLocks/>
          </p:cNvSpPr>
          <p:nvPr/>
        </p:nvSpPr>
        <p:spPr>
          <a:xfrm>
            <a:off x="5917479" y="4910765"/>
            <a:ext cx="913728" cy="383039"/>
          </a:xfrm>
          <a:prstGeom prst="rect">
            <a:avLst/>
          </a:prstGeom>
        </p:spPr>
        <p:txBody>
          <a:bodyPr vert="horz" lIns="91440" tIns="45720" rIns="91440" bIns="45720" rtlCol="0" anchor="ctr">
            <a:normAutofit/>
          </a:bodyPr>
          <a:lstStyle/>
          <a:p>
            <a:pPr>
              <a:spcBef>
                <a:spcPct val="0"/>
              </a:spcBef>
              <a:defRPr/>
            </a:pPr>
            <a:r>
              <a:rPr lang="ru-RU" sz="1200" b="1" cap="all" dirty="0">
                <a:solidFill>
                  <a:srgbClr val="766E6C"/>
                </a:solidFill>
                <a:latin typeface="Bahnschrift SemiBold SemiConden" panose="020B0502040204020203" pitchFamily="34" charset="0"/>
                <a:ea typeface="+mj-ea"/>
                <a:cs typeface="+mj-cs"/>
              </a:rPr>
              <a:t>С 01.01.21</a:t>
            </a:r>
          </a:p>
        </p:txBody>
      </p:sp>
      <p:sp>
        <p:nvSpPr>
          <p:cNvPr id="94" name="Заголовок 1">
            <a:extLst>
              <a:ext uri="{FF2B5EF4-FFF2-40B4-BE49-F238E27FC236}">
                <a16:creationId xmlns="" xmlns:a16="http://schemas.microsoft.com/office/drawing/2014/main" id="{966337DA-F1E6-491A-8E13-19ECBA4B3A95}"/>
              </a:ext>
            </a:extLst>
          </p:cNvPr>
          <p:cNvSpPr txBox="1">
            <a:spLocks/>
          </p:cNvSpPr>
          <p:nvPr/>
        </p:nvSpPr>
        <p:spPr>
          <a:xfrm>
            <a:off x="6997599" y="4910765"/>
            <a:ext cx="913728" cy="383039"/>
          </a:xfrm>
          <a:prstGeom prst="rect">
            <a:avLst/>
          </a:prstGeom>
        </p:spPr>
        <p:txBody>
          <a:bodyPr vert="horz" lIns="91440" tIns="45720" rIns="91440" bIns="45720" rtlCol="0" anchor="ctr">
            <a:normAutofit/>
          </a:bodyPr>
          <a:lstStyle/>
          <a:p>
            <a:pPr>
              <a:spcBef>
                <a:spcPct val="0"/>
              </a:spcBef>
              <a:defRPr/>
            </a:pPr>
            <a:r>
              <a:rPr lang="ru-RU" sz="1200" b="1" cap="all" dirty="0">
                <a:solidFill>
                  <a:srgbClr val="766E6C"/>
                </a:solidFill>
                <a:latin typeface="Bahnschrift SemiBold SemiConden" panose="020B0502040204020203" pitchFamily="34" charset="0"/>
                <a:ea typeface="+mj-ea"/>
                <a:cs typeface="+mj-cs"/>
              </a:rPr>
              <a:t>ДО 31.10.21</a:t>
            </a:r>
          </a:p>
        </p:txBody>
      </p:sp>
      <p:sp>
        <p:nvSpPr>
          <p:cNvPr id="95" name="Заголовок 1">
            <a:extLst>
              <a:ext uri="{FF2B5EF4-FFF2-40B4-BE49-F238E27FC236}">
                <a16:creationId xmlns="" xmlns:a16="http://schemas.microsoft.com/office/drawing/2014/main" id="{90BF555A-048F-4F9B-9A97-B4D08826C4A0}"/>
              </a:ext>
            </a:extLst>
          </p:cNvPr>
          <p:cNvSpPr txBox="1">
            <a:spLocks/>
          </p:cNvSpPr>
          <p:nvPr/>
        </p:nvSpPr>
        <p:spPr>
          <a:xfrm>
            <a:off x="8005711" y="4910765"/>
            <a:ext cx="913728" cy="383039"/>
          </a:xfrm>
          <a:prstGeom prst="rect">
            <a:avLst/>
          </a:prstGeom>
        </p:spPr>
        <p:txBody>
          <a:bodyPr vert="horz" lIns="91440" tIns="45720" rIns="91440" bIns="45720" rtlCol="0" anchor="ctr">
            <a:normAutofit/>
          </a:bodyPr>
          <a:lstStyle/>
          <a:p>
            <a:pPr>
              <a:spcBef>
                <a:spcPct val="0"/>
              </a:spcBef>
              <a:defRPr/>
            </a:pPr>
            <a:r>
              <a:rPr lang="ru-RU" sz="1200" b="1" cap="all" dirty="0">
                <a:solidFill>
                  <a:srgbClr val="766E6C"/>
                </a:solidFill>
                <a:latin typeface="Bahnschrift SemiBold SemiConden" panose="020B0502040204020203" pitchFamily="34" charset="0"/>
                <a:ea typeface="+mj-ea"/>
                <a:cs typeface="+mj-cs"/>
              </a:rPr>
              <a:t>ДО 31.12.21</a:t>
            </a:r>
          </a:p>
        </p:txBody>
      </p:sp>
      <p:sp>
        <p:nvSpPr>
          <p:cNvPr id="96" name="TextBox 95">
            <a:extLst>
              <a:ext uri="{FF2B5EF4-FFF2-40B4-BE49-F238E27FC236}">
                <a16:creationId xmlns="" xmlns:a16="http://schemas.microsoft.com/office/drawing/2014/main" id="{491B0E02-E5B6-4D8D-8B23-930CBB2ED3A7}"/>
              </a:ext>
            </a:extLst>
          </p:cNvPr>
          <p:cNvSpPr txBox="1"/>
          <p:nvPr/>
        </p:nvSpPr>
        <p:spPr>
          <a:xfrm>
            <a:off x="173015" y="5390972"/>
            <a:ext cx="936104" cy="461665"/>
          </a:xfrm>
          <a:prstGeom prst="rect">
            <a:avLst/>
          </a:prstGeom>
          <a:noFill/>
        </p:spPr>
        <p:txBody>
          <a:bodyPr wrap="square" rtlCol="0">
            <a:spAutoFit/>
          </a:bodyPr>
          <a:lstStyle/>
          <a:p>
            <a:r>
              <a:rPr lang="ru-RU" sz="1200" b="1" dirty="0">
                <a:latin typeface="Bahnschrift Light Condensed" panose="020B0502040204020203" pitchFamily="34" charset="0"/>
              </a:rPr>
              <a:t>Подача заявки</a:t>
            </a:r>
          </a:p>
        </p:txBody>
      </p:sp>
      <p:sp>
        <p:nvSpPr>
          <p:cNvPr id="97" name="TextBox 96">
            <a:extLst>
              <a:ext uri="{FF2B5EF4-FFF2-40B4-BE49-F238E27FC236}">
                <a16:creationId xmlns="" xmlns:a16="http://schemas.microsoft.com/office/drawing/2014/main" id="{58E469FD-BA82-4158-B6BC-262100E3E2DF}"/>
              </a:ext>
            </a:extLst>
          </p:cNvPr>
          <p:cNvSpPr txBox="1"/>
          <p:nvPr/>
        </p:nvSpPr>
        <p:spPr>
          <a:xfrm>
            <a:off x="970905" y="5424792"/>
            <a:ext cx="1135892" cy="563231"/>
          </a:xfrm>
          <a:prstGeom prst="rect">
            <a:avLst/>
          </a:prstGeom>
          <a:noFill/>
        </p:spPr>
        <p:txBody>
          <a:bodyPr wrap="square" rtlCol="0">
            <a:spAutoFit/>
          </a:bodyPr>
          <a:lstStyle/>
          <a:p>
            <a:pPr>
              <a:lnSpc>
                <a:spcPct val="85000"/>
              </a:lnSpc>
              <a:spcAft>
                <a:spcPts val="600"/>
              </a:spcAft>
            </a:pPr>
            <a:r>
              <a:rPr lang="ru-RU" sz="1200" b="1" dirty="0">
                <a:latin typeface="Bahnschrift Light Condensed" panose="020B0502040204020203" pitchFamily="34" charset="0"/>
              </a:rPr>
              <a:t>Внешние экспертные заключения</a:t>
            </a:r>
          </a:p>
        </p:txBody>
      </p:sp>
      <p:sp>
        <p:nvSpPr>
          <p:cNvPr id="98" name="TextBox 97">
            <a:extLst>
              <a:ext uri="{FF2B5EF4-FFF2-40B4-BE49-F238E27FC236}">
                <a16:creationId xmlns="" xmlns:a16="http://schemas.microsoft.com/office/drawing/2014/main" id="{23590DAA-0891-4D64-A6CB-D004174D9605}"/>
              </a:ext>
            </a:extLst>
          </p:cNvPr>
          <p:cNvSpPr txBox="1"/>
          <p:nvPr/>
        </p:nvSpPr>
        <p:spPr>
          <a:xfrm>
            <a:off x="1959705" y="5424792"/>
            <a:ext cx="988800" cy="406265"/>
          </a:xfrm>
          <a:prstGeom prst="rect">
            <a:avLst/>
          </a:prstGeom>
          <a:noFill/>
        </p:spPr>
        <p:txBody>
          <a:bodyPr wrap="square" rtlCol="0">
            <a:spAutoFit/>
          </a:bodyPr>
          <a:lstStyle/>
          <a:p>
            <a:pPr>
              <a:lnSpc>
                <a:spcPct val="85000"/>
              </a:lnSpc>
              <a:spcAft>
                <a:spcPts val="600"/>
              </a:spcAft>
            </a:pPr>
            <a:r>
              <a:rPr lang="ru-RU" sz="1200" b="1" dirty="0" smtClean="0">
                <a:latin typeface="Bahnschrift Light Condensed" panose="020B0502040204020203" pitchFamily="34" charset="0"/>
              </a:rPr>
              <a:t>Рассмотрение </a:t>
            </a:r>
            <a:r>
              <a:rPr lang="ru-RU" sz="1200" b="1" dirty="0">
                <a:latin typeface="Bahnschrift Light Condensed" panose="020B0502040204020203" pitchFamily="34" charset="0"/>
              </a:rPr>
              <a:t>МЭС</a:t>
            </a:r>
          </a:p>
        </p:txBody>
      </p:sp>
      <p:sp>
        <p:nvSpPr>
          <p:cNvPr id="99" name="TextBox 98">
            <a:extLst>
              <a:ext uri="{FF2B5EF4-FFF2-40B4-BE49-F238E27FC236}">
                <a16:creationId xmlns="" xmlns:a16="http://schemas.microsoft.com/office/drawing/2014/main" id="{2E507F38-870A-46CB-91A8-171F200EE357}"/>
              </a:ext>
            </a:extLst>
          </p:cNvPr>
          <p:cNvSpPr txBox="1"/>
          <p:nvPr/>
        </p:nvSpPr>
        <p:spPr>
          <a:xfrm>
            <a:off x="2948505" y="5424792"/>
            <a:ext cx="1135892" cy="563231"/>
          </a:xfrm>
          <a:prstGeom prst="rect">
            <a:avLst/>
          </a:prstGeom>
          <a:noFill/>
        </p:spPr>
        <p:txBody>
          <a:bodyPr wrap="square" rtlCol="0">
            <a:spAutoFit/>
          </a:bodyPr>
          <a:lstStyle/>
          <a:p>
            <a:pPr>
              <a:lnSpc>
                <a:spcPct val="85000"/>
              </a:lnSpc>
              <a:spcAft>
                <a:spcPts val="600"/>
              </a:spcAft>
            </a:pPr>
            <a:r>
              <a:rPr lang="ru-RU" sz="1200" b="1" dirty="0">
                <a:latin typeface="Bahnschrift Light Condensed" panose="020B0502040204020203" pitchFamily="34" charset="0"/>
              </a:rPr>
              <a:t>Сбор кандидатур </a:t>
            </a:r>
            <a:r>
              <a:rPr lang="ru-RU" sz="1200" b="1" dirty="0" err="1">
                <a:latin typeface="Bahnschrift Light Condensed" panose="020B0502040204020203" pitchFamily="34" charset="0"/>
              </a:rPr>
              <a:t>в.н.с</a:t>
            </a:r>
            <a:r>
              <a:rPr lang="ru-RU" sz="1200" b="1" dirty="0">
                <a:latin typeface="Bahnschrift Light Condensed" panose="020B0502040204020203" pitchFamily="34" charset="0"/>
              </a:rPr>
              <a:t>.</a:t>
            </a:r>
          </a:p>
        </p:txBody>
      </p:sp>
      <p:sp>
        <p:nvSpPr>
          <p:cNvPr id="100" name="TextBox 99">
            <a:extLst>
              <a:ext uri="{FF2B5EF4-FFF2-40B4-BE49-F238E27FC236}">
                <a16:creationId xmlns="" xmlns:a16="http://schemas.microsoft.com/office/drawing/2014/main" id="{62954325-180D-42F1-8BD7-7A2D5AA04851}"/>
              </a:ext>
            </a:extLst>
          </p:cNvPr>
          <p:cNvSpPr txBox="1"/>
          <p:nvPr/>
        </p:nvSpPr>
        <p:spPr>
          <a:xfrm>
            <a:off x="3937305" y="5424792"/>
            <a:ext cx="1135892" cy="563231"/>
          </a:xfrm>
          <a:prstGeom prst="rect">
            <a:avLst/>
          </a:prstGeom>
          <a:noFill/>
        </p:spPr>
        <p:txBody>
          <a:bodyPr wrap="square" rtlCol="0">
            <a:spAutoFit/>
          </a:bodyPr>
          <a:lstStyle/>
          <a:p>
            <a:pPr>
              <a:lnSpc>
                <a:spcPct val="85000"/>
              </a:lnSpc>
              <a:spcAft>
                <a:spcPts val="600"/>
              </a:spcAft>
            </a:pPr>
            <a:r>
              <a:rPr lang="ru-RU" sz="1200" b="1" dirty="0">
                <a:latin typeface="Bahnschrift Light Condensed" panose="020B0502040204020203" pitchFamily="34" charset="0"/>
              </a:rPr>
              <a:t>Внешние экспертные заключения</a:t>
            </a:r>
          </a:p>
        </p:txBody>
      </p:sp>
      <p:sp>
        <p:nvSpPr>
          <p:cNvPr id="101" name="TextBox 100">
            <a:extLst>
              <a:ext uri="{FF2B5EF4-FFF2-40B4-BE49-F238E27FC236}">
                <a16:creationId xmlns="" xmlns:a16="http://schemas.microsoft.com/office/drawing/2014/main" id="{7103ED75-6694-4F86-83D9-160618C5EDC6}"/>
              </a:ext>
            </a:extLst>
          </p:cNvPr>
          <p:cNvSpPr txBox="1"/>
          <p:nvPr/>
        </p:nvSpPr>
        <p:spPr>
          <a:xfrm>
            <a:off x="4926105" y="5424792"/>
            <a:ext cx="972770" cy="406265"/>
          </a:xfrm>
          <a:prstGeom prst="rect">
            <a:avLst/>
          </a:prstGeom>
          <a:noFill/>
        </p:spPr>
        <p:txBody>
          <a:bodyPr wrap="square" rtlCol="0">
            <a:spAutoFit/>
          </a:bodyPr>
          <a:lstStyle/>
          <a:p>
            <a:pPr>
              <a:lnSpc>
                <a:spcPct val="85000"/>
              </a:lnSpc>
              <a:spcAft>
                <a:spcPts val="600"/>
              </a:spcAft>
            </a:pPr>
            <a:r>
              <a:rPr lang="ru-RU" sz="1200" b="1" dirty="0" smtClean="0">
                <a:latin typeface="Bahnschrift Light Condensed" panose="020B0502040204020203" pitchFamily="34" charset="0"/>
              </a:rPr>
              <a:t>Рассмотрение </a:t>
            </a:r>
            <a:r>
              <a:rPr lang="ru-RU" sz="1200" b="1" dirty="0">
                <a:latin typeface="Bahnschrift Light Condensed" panose="020B0502040204020203" pitchFamily="34" charset="0"/>
              </a:rPr>
              <a:t>МЭС</a:t>
            </a:r>
          </a:p>
        </p:txBody>
      </p:sp>
      <p:sp>
        <p:nvSpPr>
          <p:cNvPr id="102" name="TextBox 101">
            <a:extLst>
              <a:ext uri="{FF2B5EF4-FFF2-40B4-BE49-F238E27FC236}">
                <a16:creationId xmlns="" xmlns:a16="http://schemas.microsoft.com/office/drawing/2014/main" id="{A62C4238-D4FB-4BA3-82C1-26480C68A18E}"/>
              </a:ext>
            </a:extLst>
          </p:cNvPr>
          <p:cNvSpPr txBox="1"/>
          <p:nvPr/>
        </p:nvSpPr>
        <p:spPr>
          <a:xfrm>
            <a:off x="6919274" y="5424792"/>
            <a:ext cx="1214217" cy="1034129"/>
          </a:xfrm>
          <a:prstGeom prst="rect">
            <a:avLst/>
          </a:prstGeom>
          <a:noFill/>
        </p:spPr>
        <p:txBody>
          <a:bodyPr wrap="square" rtlCol="0">
            <a:spAutoFit/>
          </a:bodyPr>
          <a:lstStyle/>
          <a:p>
            <a:pPr>
              <a:lnSpc>
                <a:spcPct val="85000"/>
              </a:lnSpc>
              <a:spcBef>
                <a:spcPts val="1000"/>
              </a:spcBef>
            </a:pPr>
            <a:r>
              <a:rPr lang="ru-RU" sz="1200" b="1" dirty="0">
                <a:latin typeface="Bahnschrift Light Condensed" panose="020B0502040204020203" pitchFamily="34" charset="0"/>
              </a:rPr>
              <a:t>Отчет о результатах, презентация для МЭС, подготовка публикаций</a:t>
            </a:r>
          </a:p>
        </p:txBody>
      </p:sp>
      <p:sp>
        <p:nvSpPr>
          <p:cNvPr id="103" name="TextBox 102">
            <a:extLst>
              <a:ext uri="{FF2B5EF4-FFF2-40B4-BE49-F238E27FC236}">
                <a16:creationId xmlns="" xmlns:a16="http://schemas.microsoft.com/office/drawing/2014/main" id="{6DC25AF6-84F1-4BF6-98A1-3ABE6894027D}"/>
              </a:ext>
            </a:extLst>
          </p:cNvPr>
          <p:cNvSpPr txBox="1"/>
          <p:nvPr/>
        </p:nvSpPr>
        <p:spPr>
          <a:xfrm>
            <a:off x="7949939" y="5424792"/>
            <a:ext cx="1135892" cy="249299"/>
          </a:xfrm>
          <a:prstGeom prst="rect">
            <a:avLst/>
          </a:prstGeom>
          <a:noFill/>
        </p:spPr>
        <p:txBody>
          <a:bodyPr wrap="square" rtlCol="0">
            <a:spAutoFit/>
          </a:bodyPr>
          <a:lstStyle/>
          <a:p>
            <a:pPr>
              <a:lnSpc>
                <a:spcPct val="85000"/>
              </a:lnSpc>
              <a:spcBef>
                <a:spcPts val="600"/>
              </a:spcBef>
            </a:pPr>
            <a:r>
              <a:rPr lang="ru-RU" sz="1200" b="1" dirty="0">
                <a:latin typeface="Bahnschrift Light Condensed" panose="020B0502040204020203" pitchFamily="34" charset="0"/>
              </a:rPr>
              <a:t>Завершение</a:t>
            </a:r>
          </a:p>
        </p:txBody>
      </p:sp>
      <p:sp>
        <p:nvSpPr>
          <p:cNvPr id="104" name="TextBox 103">
            <a:extLst>
              <a:ext uri="{FF2B5EF4-FFF2-40B4-BE49-F238E27FC236}">
                <a16:creationId xmlns="" xmlns:a16="http://schemas.microsoft.com/office/drawing/2014/main" id="{73A471DA-AC2A-4A75-8288-CBAE6BA48CE7}"/>
              </a:ext>
            </a:extLst>
          </p:cNvPr>
          <p:cNvSpPr txBox="1"/>
          <p:nvPr/>
        </p:nvSpPr>
        <p:spPr>
          <a:xfrm>
            <a:off x="5845470" y="5424792"/>
            <a:ext cx="1205329" cy="877163"/>
          </a:xfrm>
          <a:prstGeom prst="rect">
            <a:avLst/>
          </a:prstGeom>
          <a:noFill/>
        </p:spPr>
        <p:txBody>
          <a:bodyPr wrap="square" rtlCol="0">
            <a:spAutoFit/>
          </a:bodyPr>
          <a:lstStyle/>
          <a:p>
            <a:pPr>
              <a:lnSpc>
                <a:spcPct val="85000"/>
              </a:lnSpc>
            </a:pPr>
            <a:r>
              <a:rPr lang="ru-RU" sz="1200" b="1" dirty="0">
                <a:latin typeface="Bahnschrift Light Condensed" panose="020B0502040204020203" pitchFamily="34" charset="0"/>
              </a:rPr>
              <a:t>Старт реализации проекта, формирование ВТК</a:t>
            </a:r>
          </a:p>
        </p:txBody>
      </p:sp>
      <p:sp>
        <p:nvSpPr>
          <p:cNvPr id="47" name="Стрелка вправо 164">
            <a:extLst>
              <a:ext uri="{FF2B5EF4-FFF2-40B4-BE49-F238E27FC236}">
                <a16:creationId xmlns="" xmlns:a16="http://schemas.microsoft.com/office/drawing/2014/main" id="{45DCB113-BF57-4A47-82FE-1BDF3913DDAF}"/>
              </a:ext>
            </a:extLst>
          </p:cNvPr>
          <p:cNvSpPr/>
          <p:nvPr/>
        </p:nvSpPr>
        <p:spPr>
          <a:xfrm>
            <a:off x="1485018" y="2024596"/>
            <a:ext cx="504105" cy="678099"/>
          </a:xfrm>
          <a:prstGeom prst="rightArrow">
            <a:avLst/>
          </a:prstGeom>
          <a:solidFill>
            <a:srgbClr val="2445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43" dirty="0"/>
          </a:p>
        </p:txBody>
      </p:sp>
    </p:spTree>
    <p:extLst>
      <p:ext uri="{BB962C8B-B14F-4D97-AF65-F5344CB8AC3E}">
        <p14:creationId xmlns:p14="http://schemas.microsoft.com/office/powerpoint/2010/main" val="1735357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Прямоугольник 44">
            <a:extLst>
              <a:ext uri="{FF2B5EF4-FFF2-40B4-BE49-F238E27FC236}">
                <a16:creationId xmlns="" xmlns:a16="http://schemas.microsoft.com/office/drawing/2014/main" id="{51DE9D60-8F1D-410A-A9EC-BDBE34DA8925}"/>
              </a:ext>
            </a:extLst>
          </p:cNvPr>
          <p:cNvSpPr/>
          <p:nvPr/>
        </p:nvSpPr>
        <p:spPr>
          <a:xfrm>
            <a:off x="174594" y="1556792"/>
            <a:ext cx="4325398" cy="2161807"/>
          </a:xfrm>
          <a:prstGeom prst="rect">
            <a:avLst/>
          </a:prstGeom>
          <a:solidFill>
            <a:srgbClr val="EE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рямоугольник 43">
            <a:extLst>
              <a:ext uri="{FF2B5EF4-FFF2-40B4-BE49-F238E27FC236}">
                <a16:creationId xmlns="" xmlns:a16="http://schemas.microsoft.com/office/drawing/2014/main" id="{0794647C-E2AB-406A-8C74-447C9A4271F3}"/>
              </a:ext>
            </a:extLst>
          </p:cNvPr>
          <p:cNvSpPr/>
          <p:nvPr/>
        </p:nvSpPr>
        <p:spPr>
          <a:xfrm>
            <a:off x="4644010" y="4445139"/>
            <a:ext cx="4325398" cy="2275596"/>
          </a:xfrm>
          <a:prstGeom prst="rect">
            <a:avLst/>
          </a:prstGeom>
          <a:solidFill>
            <a:srgbClr val="EE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82546" y="-27384"/>
            <a:ext cx="6600844" cy="584195"/>
          </a:xfrm>
        </p:spPr>
        <p:txBody>
          <a:bodyPr>
            <a:normAutofit/>
          </a:bodyPr>
          <a:lstStyle/>
          <a:p>
            <a:pPr algn="l"/>
            <a:r>
              <a:rPr lang="ru-RU" sz="2000" b="1" cap="all" dirty="0">
                <a:solidFill>
                  <a:srgbClr val="A02029"/>
                </a:solidFill>
                <a:latin typeface="Bahnschrift SemiBold SemiConden" panose="020B0502040204020203" pitchFamily="34" charset="0"/>
              </a:rPr>
              <a:t>Математический центр в Академгородке</a:t>
            </a:r>
          </a:p>
        </p:txBody>
      </p:sp>
      <p:pic>
        <p:nvPicPr>
          <p:cNvPr id="1026" name="Picture 2" descr="C:\Users\IMC\Desktop\МЦА\През 3\Линия.png"/>
          <p:cNvPicPr>
            <a:picLocks noChangeAspect="1" noChangeArrowheads="1"/>
          </p:cNvPicPr>
          <p:nvPr/>
        </p:nvPicPr>
        <p:blipFill>
          <a:blip r:embed="rId2"/>
          <a:srcRect/>
          <a:stretch>
            <a:fillRect/>
          </a:stretch>
        </p:blipFill>
        <p:spPr bwMode="auto">
          <a:xfrm>
            <a:off x="174594" y="420285"/>
            <a:ext cx="8783637" cy="106362"/>
          </a:xfrm>
          <a:prstGeom prst="rect">
            <a:avLst/>
          </a:prstGeom>
          <a:noFill/>
        </p:spPr>
      </p:pic>
      <p:sp>
        <p:nvSpPr>
          <p:cNvPr id="5" name="Заголовок 1"/>
          <p:cNvSpPr txBox="1">
            <a:spLocks/>
          </p:cNvSpPr>
          <p:nvPr/>
        </p:nvSpPr>
        <p:spPr>
          <a:xfrm>
            <a:off x="84843" y="489858"/>
            <a:ext cx="9670556" cy="584195"/>
          </a:xfrm>
          <a:prstGeom prst="rect">
            <a:avLst/>
          </a:prstGeom>
        </p:spPr>
        <p:txBody>
          <a:bodyPr vert="horz" lIns="91440" tIns="45720" rIns="91440" bIns="45720" rtlCol="0" anchor="ctr">
            <a:normAutofit/>
          </a:bodyPr>
          <a:lstStyle/>
          <a:p>
            <a:pPr>
              <a:spcBef>
                <a:spcPct val="0"/>
              </a:spcBef>
              <a:defRPr/>
            </a:pPr>
            <a:r>
              <a:rPr lang="ru-RU" sz="2000" b="1" cap="all" dirty="0">
                <a:solidFill>
                  <a:srgbClr val="24455C"/>
                </a:solidFill>
                <a:latin typeface="Bahnschrift SemiBold SemiConden" panose="020B0502040204020203" pitchFamily="34" charset="0"/>
                <a:ea typeface="+mj-ea"/>
                <a:cs typeface="+mj-cs"/>
              </a:rPr>
              <a:t>П1. Решение математических проблем, возникающих в естествознании</a:t>
            </a:r>
          </a:p>
        </p:txBody>
      </p:sp>
      <p:sp>
        <p:nvSpPr>
          <p:cNvPr id="15" name="TextBox 14">
            <a:extLst>
              <a:ext uri="{FF2B5EF4-FFF2-40B4-BE49-F238E27FC236}">
                <a16:creationId xmlns="" xmlns:a16="http://schemas.microsoft.com/office/drawing/2014/main" id="{2F21CD0B-CD59-422B-978A-C4FBD89156AA}"/>
              </a:ext>
            </a:extLst>
          </p:cNvPr>
          <p:cNvSpPr txBox="1"/>
          <p:nvPr/>
        </p:nvSpPr>
        <p:spPr>
          <a:xfrm>
            <a:off x="234700" y="908720"/>
            <a:ext cx="4248472" cy="646331"/>
          </a:xfrm>
          <a:prstGeom prst="rect">
            <a:avLst/>
          </a:prstGeom>
          <a:noFill/>
        </p:spPr>
        <p:txBody>
          <a:bodyPr wrap="square" rtlCol="0">
            <a:spAutoFit/>
          </a:bodyPr>
          <a:lstStyle/>
          <a:p>
            <a:pPr>
              <a:lnSpc>
                <a:spcPct val="90000"/>
              </a:lnSpc>
            </a:pPr>
            <a:r>
              <a:rPr lang="ru-RU" sz="2000" dirty="0">
                <a:solidFill>
                  <a:srgbClr val="24455C"/>
                </a:solidFill>
                <a:latin typeface="Bahnschrift Light Condensed" panose="020B0502040204020203" pitchFamily="34" charset="0"/>
              </a:rPr>
              <a:t>Геометрические аспекты </a:t>
            </a:r>
          </a:p>
          <a:p>
            <a:pPr>
              <a:lnSpc>
                <a:spcPct val="90000"/>
              </a:lnSpc>
            </a:pPr>
            <a:r>
              <a:rPr lang="ru-RU" sz="2000" dirty="0">
                <a:solidFill>
                  <a:srgbClr val="24455C"/>
                </a:solidFill>
                <a:latin typeface="Bahnschrift Light Condensed" panose="020B0502040204020203" pitchFamily="34" charset="0"/>
              </a:rPr>
              <a:t>математической физики</a:t>
            </a:r>
          </a:p>
        </p:txBody>
      </p:sp>
      <p:sp>
        <p:nvSpPr>
          <p:cNvPr id="21" name="TextBox 20">
            <a:extLst>
              <a:ext uri="{FF2B5EF4-FFF2-40B4-BE49-F238E27FC236}">
                <a16:creationId xmlns="" xmlns:a16="http://schemas.microsoft.com/office/drawing/2014/main" id="{157D6820-4737-4E69-97B6-BC611E384FBE}"/>
              </a:ext>
            </a:extLst>
          </p:cNvPr>
          <p:cNvSpPr txBox="1"/>
          <p:nvPr/>
        </p:nvSpPr>
        <p:spPr>
          <a:xfrm>
            <a:off x="4719573" y="3881381"/>
            <a:ext cx="4118551" cy="369332"/>
          </a:xfrm>
          <a:prstGeom prst="rect">
            <a:avLst/>
          </a:prstGeom>
          <a:noFill/>
        </p:spPr>
        <p:txBody>
          <a:bodyPr wrap="square" rtlCol="0">
            <a:spAutoFit/>
          </a:bodyPr>
          <a:lstStyle/>
          <a:p>
            <a:pPr>
              <a:lnSpc>
                <a:spcPct val="90000"/>
              </a:lnSpc>
            </a:pPr>
            <a:r>
              <a:rPr lang="ru-RU" sz="2000" dirty="0">
                <a:solidFill>
                  <a:srgbClr val="24455C"/>
                </a:solidFill>
                <a:latin typeface="Bahnschrift Light Condensed" panose="020B0502040204020203" pitchFamily="34" charset="0"/>
              </a:rPr>
              <a:t>Теория оптимального управления</a:t>
            </a:r>
          </a:p>
        </p:txBody>
      </p:sp>
      <p:sp>
        <p:nvSpPr>
          <p:cNvPr id="40" name="TextBox 39">
            <a:extLst>
              <a:ext uri="{FF2B5EF4-FFF2-40B4-BE49-F238E27FC236}">
                <a16:creationId xmlns="" xmlns:a16="http://schemas.microsoft.com/office/drawing/2014/main" id="{5E1BEE30-0F20-4F4C-BFCB-CF4C9714E70E}"/>
              </a:ext>
            </a:extLst>
          </p:cNvPr>
          <p:cNvSpPr txBox="1"/>
          <p:nvPr/>
        </p:nvSpPr>
        <p:spPr>
          <a:xfrm>
            <a:off x="246160" y="3860092"/>
            <a:ext cx="3964421" cy="369332"/>
          </a:xfrm>
          <a:prstGeom prst="rect">
            <a:avLst/>
          </a:prstGeom>
          <a:noFill/>
        </p:spPr>
        <p:txBody>
          <a:bodyPr wrap="square" rtlCol="0">
            <a:spAutoFit/>
          </a:bodyPr>
          <a:lstStyle/>
          <a:p>
            <a:pPr>
              <a:lnSpc>
                <a:spcPct val="90000"/>
              </a:lnSpc>
            </a:pPr>
            <a:r>
              <a:rPr lang="ru-RU" sz="2000" dirty="0">
                <a:solidFill>
                  <a:srgbClr val="24455C"/>
                </a:solidFill>
                <a:latin typeface="Bahnschrift Light Condensed" panose="020B0502040204020203" pitchFamily="34" charset="0"/>
              </a:rPr>
              <a:t>Обратные задачи естествознания</a:t>
            </a:r>
          </a:p>
        </p:txBody>
      </p:sp>
      <p:sp>
        <p:nvSpPr>
          <p:cNvPr id="41" name="TextBox 40">
            <a:extLst>
              <a:ext uri="{FF2B5EF4-FFF2-40B4-BE49-F238E27FC236}">
                <a16:creationId xmlns="" xmlns:a16="http://schemas.microsoft.com/office/drawing/2014/main" id="{E6028D2E-F45F-4E32-8D08-C76948388765}"/>
              </a:ext>
            </a:extLst>
          </p:cNvPr>
          <p:cNvSpPr txBox="1"/>
          <p:nvPr/>
        </p:nvSpPr>
        <p:spPr>
          <a:xfrm>
            <a:off x="4701945" y="908720"/>
            <a:ext cx="4694591" cy="646331"/>
          </a:xfrm>
          <a:prstGeom prst="rect">
            <a:avLst/>
          </a:prstGeom>
          <a:noFill/>
        </p:spPr>
        <p:txBody>
          <a:bodyPr wrap="square" rtlCol="0">
            <a:spAutoFit/>
          </a:bodyPr>
          <a:lstStyle/>
          <a:p>
            <a:pPr>
              <a:lnSpc>
                <a:spcPct val="90000"/>
              </a:lnSpc>
            </a:pPr>
            <a:r>
              <a:rPr lang="ru-RU" sz="2000" spc="-30" dirty="0">
                <a:solidFill>
                  <a:srgbClr val="24455C"/>
                </a:solidFill>
                <a:latin typeface="Bahnschrift Light Condensed" panose="020B0502040204020203" pitchFamily="34" charset="0"/>
              </a:rPr>
              <a:t>Дифференциальные уравнения</a:t>
            </a:r>
          </a:p>
          <a:p>
            <a:pPr>
              <a:lnSpc>
                <a:spcPct val="90000"/>
              </a:lnSpc>
            </a:pPr>
            <a:r>
              <a:rPr lang="ru-RU" sz="2000" spc="-30" dirty="0">
                <a:solidFill>
                  <a:srgbClr val="24455C"/>
                </a:solidFill>
                <a:latin typeface="Bahnschrift Light Condensed" panose="020B0502040204020203" pitchFamily="34" charset="0"/>
              </a:rPr>
              <a:t>и динамические системы</a:t>
            </a:r>
          </a:p>
        </p:txBody>
      </p:sp>
      <p:sp>
        <p:nvSpPr>
          <p:cNvPr id="46" name="Прямоугольник 45">
            <a:extLst>
              <a:ext uri="{FF2B5EF4-FFF2-40B4-BE49-F238E27FC236}">
                <a16:creationId xmlns="" xmlns:a16="http://schemas.microsoft.com/office/drawing/2014/main" id="{402CA208-A7CA-44E9-B3C8-6DA7B770AAB1}"/>
              </a:ext>
            </a:extLst>
          </p:cNvPr>
          <p:cNvSpPr/>
          <p:nvPr/>
        </p:nvSpPr>
        <p:spPr>
          <a:xfrm>
            <a:off x="174594" y="4459034"/>
            <a:ext cx="4325398" cy="2261874"/>
          </a:xfrm>
          <a:prstGeom prst="rect">
            <a:avLst/>
          </a:prstGeom>
          <a:solidFill>
            <a:srgbClr val="EE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Прямоугольник 46">
            <a:extLst>
              <a:ext uri="{FF2B5EF4-FFF2-40B4-BE49-F238E27FC236}">
                <a16:creationId xmlns="" xmlns:a16="http://schemas.microsoft.com/office/drawing/2014/main" id="{E8705F4A-D048-44FB-810C-32A09FC21986}"/>
              </a:ext>
            </a:extLst>
          </p:cNvPr>
          <p:cNvSpPr/>
          <p:nvPr/>
        </p:nvSpPr>
        <p:spPr>
          <a:xfrm>
            <a:off x="4627313" y="1555051"/>
            <a:ext cx="4325398" cy="2161807"/>
          </a:xfrm>
          <a:prstGeom prst="rect">
            <a:avLst/>
          </a:prstGeom>
          <a:solidFill>
            <a:srgbClr val="EE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TextBox 47">
            <a:extLst>
              <a:ext uri="{FF2B5EF4-FFF2-40B4-BE49-F238E27FC236}">
                <a16:creationId xmlns="" xmlns:a16="http://schemas.microsoft.com/office/drawing/2014/main" id="{5BB538D2-3B8C-47D6-B095-7A9AD39467F6}"/>
              </a:ext>
            </a:extLst>
          </p:cNvPr>
          <p:cNvSpPr txBox="1"/>
          <p:nvPr/>
        </p:nvSpPr>
        <p:spPr>
          <a:xfrm>
            <a:off x="4701945" y="1601158"/>
            <a:ext cx="4118528" cy="1837426"/>
          </a:xfrm>
          <a:prstGeom prst="rect">
            <a:avLst/>
          </a:prstGeom>
          <a:noFill/>
        </p:spPr>
        <p:txBody>
          <a:bodyPr wrap="square" rtlCol="0">
            <a:spAutoFit/>
          </a:bodyPr>
          <a:lstStyle/>
          <a:p>
            <a:pPr>
              <a:lnSpc>
                <a:spcPct val="90000"/>
              </a:lnSpc>
            </a:pPr>
            <a:r>
              <a:rPr lang="ru-RU" dirty="0">
                <a:latin typeface="Bahnschrift Light Condensed" panose="020B0502040204020203" pitchFamily="34" charset="0"/>
              </a:rPr>
              <a:t>Доказана разрешимость задачи Коши для обобщенно гиперболических систем. Такие системы возникают при изучении волновой динамики упругих стержней и пластин, поэтому полученный результат может найти применение при конструировании в самолетостроении, ракетно-космической технике и др.</a:t>
            </a:r>
          </a:p>
        </p:txBody>
      </p:sp>
      <p:sp>
        <p:nvSpPr>
          <p:cNvPr id="49" name="TextBox 48">
            <a:extLst>
              <a:ext uri="{FF2B5EF4-FFF2-40B4-BE49-F238E27FC236}">
                <a16:creationId xmlns="" xmlns:a16="http://schemas.microsoft.com/office/drawing/2014/main" id="{4523F9AA-71F6-4B27-8F3B-294DBD31D4DF}"/>
              </a:ext>
            </a:extLst>
          </p:cNvPr>
          <p:cNvSpPr txBox="1"/>
          <p:nvPr/>
        </p:nvSpPr>
        <p:spPr>
          <a:xfrm>
            <a:off x="4719573" y="4546608"/>
            <a:ext cx="4233138" cy="1837426"/>
          </a:xfrm>
          <a:prstGeom prst="rect">
            <a:avLst/>
          </a:prstGeom>
          <a:noFill/>
        </p:spPr>
        <p:txBody>
          <a:bodyPr wrap="square" rtlCol="0">
            <a:spAutoFit/>
          </a:bodyPr>
          <a:lstStyle/>
          <a:p>
            <a:pPr>
              <a:lnSpc>
                <a:spcPct val="90000"/>
              </a:lnSpc>
            </a:pPr>
            <a:r>
              <a:rPr lang="ru-RU" dirty="0">
                <a:latin typeface="Bahnschrift Light Condensed" panose="020B0502040204020203" pitchFamily="34" charset="0"/>
              </a:rPr>
              <a:t>Доказана справедливость модульных неравенств типа </a:t>
            </a:r>
            <a:r>
              <a:rPr lang="ru-RU" dirty="0" err="1">
                <a:latin typeface="Bahnschrift Light Condensed" panose="020B0502040204020203" pitchFamily="34" charset="0"/>
              </a:rPr>
              <a:t>Полецкого</a:t>
            </a:r>
            <a:r>
              <a:rPr lang="ru-RU" dirty="0">
                <a:latin typeface="Bahnschrift Light Condensed" panose="020B0502040204020203" pitchFamily="34" charset="0"/>
              </a:rPr>
              <a:t> в некотором семействе </a:t>
            </a:r>
            <a:r>
              <a:rPr lang="ru-RU" dirty="0" err="1">
                <a:latin typeface="Bahnschrift Light Condensed" panose="020B0502040204020203" pitchFamily="34" charset="0"/>
              </a:rPr>
              <a:t>соболевских</a:t>
            </a:r>
            <a:r>
              <a:rPr lang="ru-RU" dirty="0">
                <a:latin typeface="Bahnschrift Light Condensed" panose="020B0502040204020203" pitchFamily="34" charset="0"/>
              </a:rPr>
              <a:t> отображений с минимально возможным показателем суммируемости. Результат является решением одной проблемы </a:t>
            </a:r>
            <a:r>
              <a:rPr lang="ru-RU" dirty="0" err="1">
                <a:latin typeface="Bahnschrift Light Condensed" panose="020B0502040204020203" pitchFamily="34" charset="0"/>
              </a:rPr>
              <a:t>Тенгвалла</a:t>
            </a:r>
            <a:r>
              <a:rPr lang="ru-RU" dirty="0">
                <a:latin typeface="Bahnschrift Light Condensed" panose="020B0502040204020203" pitchFamily="34" charset="0"/>
              </a:rPr>
              <a:t> и основным геометрическим средством для исследования граничного поведения упругих деформаций.</a:t>
            </a:r>
          </a:p>
        </p:txBody>
      </p:sp>
      <p:sp>
        <p:nvSpPr>
          <p:cNvPr id="50" name="TextBox 49">
            <a:extLst>
              <a:ext uri="{FF2B5EF4-FFF2-40B4-BE49-F238E27FC236}">
                <a16:creationId xmlns="" xmlns:a16="http://schemas.microsoft.com/office/drawing/2014/main" id="{58533195-5196-43B1-BF23-2847743C79CA}"/>
              </a:ext>
            </a:extLst>
          </p:cNvPr>
          <p:cNvSpPr txBox="1"/>
          <p:nvPr/>
        </p:nvSpPr>
        <p:spPr>
          <a:xfrm>
            <a:off x="246160" y="4546608"/>
            <a:ext cx="4118528" cy="2086725"/>
          </a:xfrm>
          <a:prstGeom prst="rect">
            <a:avLst/>
          </a:prstGeom>
          <a:noFill/>
        </p:spPr>
        <p:txBody>
          <a:bodyPr wrap="square" rtlCol="0">
            <a:spAutoFit/>
          </a:bodyPr>
          <a:lstStyle/>
          <a:p>
            <a:pPr>
              <a:lnSpc>
                <a:spcPct val="90000"/>
              </a:lnSpc>
            </a:pPr>
            <a:r>
              <a:rPr lang="ru-RU" dirty="0">
                <a:latin typeface="Bahnschrift Light Condensed" panose="020B0502040204020203" pitchFamily="34" charset="0"/>
              </a:rPr>
              <a:t>Разработаны прогностические математические модели распространения туберкулеза, ВИЧ и Уханьского коронавируса 2019-nCoV, основанные на законе баланса масс и доступных статистических данных. Использованы </a:t>
            </a:r>
            <a:r>
              <a:rPr lang="ru-RU" dirty="0" err="1">
                <a:latin typeface="Bahnschrift Light Condensed" panose="020B0502040204020203" pitchFamily="34" charset="0"/>
              </a:rPr>
              <a:t>природоподобные</a:t>
            </a:r>
            <a:r>
              <a:rPr lang="ru-RU" dirty="0">
                <a:latin typeface="Bahnschrift Light Condensed" panose="020B0502040204020203" pitchFamily="34" charset="0"/>
              </a:rPr>
              <a:t> алгоритмы, методы машинного обучения, тензорного разложения, оптимизации и регуляризации прямых и обратных задач.</a:t>
            </a:r>
          </a:p>
        </p:txBody>
      </p:sp>
      <p:sp>
        <p:nvSpPr>
          <p:cNvPr id="4" name="Прямоугольник 3">
            <a:extLst>
              <a:ext uri="{FF2B5EF4-FFF2-40B4-BE49-F238E27FC236}">
                <a16:creationId xmlns="" xmlns:a16="http://schemas.microsoft.com/office/drawing/2014/main" id="{0C995443-5C80-4909-9B49-68C19467C84C}"/>
              </a:ext>
            </a:extLst>
          </p:cNvPr>
          <p:cNvSpPr/>
          <p:nvPr/>
        </p:nvSpPr>
        <p:spPr>
          <a:xfrm>
            <a:off x="2225168" y="4240957"/>
            <a:ext cx="4572000" cy="369332"/>
          </a:xfrm>
          <a:prstGeom prst="rect">
            <a:avLst/>
          </a:prstGeom>
        </p:spPr>
        <p:txBody>
          <a:bodyPr>
            <a:spAutoFit/>
          </a:bodyPr>
          <a:lstStyle/>
          <a:p>
            <a:endParaRPr lang="ru-RU" dirty="0"/>
          </a:p>
        </p:txBody>
      </p:sp>
      <p:sp>
        <p:nvSpPr>
          <p:cNvPr id="19" name="TextBox 18">
            <a:extLst>
              <a:ext uri="{FF2B5EF4-FFF2-40B4-BE49-F238E27FC236}">
                <a16:creationId xmlns="" xmlns:a16="http://schemas.microsoft.com/office/drawing/2014/main" id="{1552B06D-D22D-4486-A32B-4B415486E9B9}"/>
              </a:ext>
            </a:extLst>
          </p:cNvPr>
          <p:cNvSpPr txBox="1"/>
          <p:nvPr/>
        </p:nvSpPr>
        <p:spPr>
          <a:xfrm>
            <a:off x="234700" y="1601158"/>
            <a:ext cx="4233138" cy="2086725"/>
          </a:xfrm>
          <a:prstGeom prst="rect">
            <a:avLst/>
          </a:prstGeom>
          <a:noFill/>
        </p:spPr>
        <p:txBody>
          <a:bodyPr wrap="square" rtlCol="0">
            <a:spAutoFit/>
          </a:bodyPr>
          <a:lstStyle/>
          <a:p>
            <a:pPr>
              <a:lnSpc>
                <a:spcPct val="90000"/>
              </a:lnSpc>
            </a:pPr>
            <a:r>
              <a:rPr lang="ru-RU" dirty="0">
                <a:latin typeface="Bahnschrift Light Condensed" panose="020B0502040204020203" pitchFamily="34" charset="0"/>
              </a:rPr>
              <a:t>Доказана локальная по времени разрешимость задачи со свободной границей для уравнений магнитной гидродинамики идеальной сжимаемой жидкости с нулевым полным давлением на границе плазма-вакуум при выполнении условия Рэлея-Тейлора. Эта задача возникает, например, при моделировании магнитного удержания плазмы в установках термоядерного синтеза.</a:t>
            </a:r>
          </a:p>
        </p:txBody>
      </p:sp>
    </p:spTree>
    <p:extLst>
      <p:ext uri="{BB962C8B-B14F-4D97-AF65-F5344CB8AC3E}">
        <p14:creationId xmlns:p14="http://schemas.microsoft.com/office/powerpoint/2010/main" val="823882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a:extLst>
              <a:ext uri="{FF2B5EF4-FFF2-40B4-BE49-F238E27FC236}">
                <a16:creationId xmlns="" xmlns:a16="http://schemas.microsoft.com/office/drawing/2014/main" id="{33DAB03C-AC51-445D-A512-5F259617AA51}"/>
              </a:ext>
            </a:extLst>
          </p:cNvPr>
          <p:cNvSpPr/>
          <p:nvPr/>
        </p:nvSpPr>
        <p:spPr>
          <a:xfrm>
            <a:off x="174592" y="5229200"/>
            <a:ext cx="8780239" cy="1254189"/>
          </a:xfrm>
          <a:prstGeom prst="rect">
            <a:avLst/>
          </a:prstGeom>
          <a:solidFill>
            <a:srgbClr val="EE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Прямоугольник 44">
            <a:extLst>
              <a:ext uri="{FF2B5EF4-FFF2-40B4-BE49-F238E27FC236}">
                <a16:creationId xmlns="" xmlns:a16="http://schemas.microsoft.com/office/drawing/2014/main" id="{51DE9D60-8F1D-410A-A9EC-BDBE34DA8925}"/>
              </a:ext>
            </a:extLst>
          </p:cNvPr>
          <p:cNvSpPr/>
          <p:nvPr/>
        </p:nvSpPr>
        <p:spPr>
          <a:xfrm>
            <a:off x="174593" y="1628800"/>
            <a:ext cx="8780239" cy="1080120"/>
          </a:xfrm>
          <a:prstGeom prst="rect">
            <a:avLst/>
          </a:prstGeom>
          <a:solidFill>
            <a:srgbClr val="EE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рямоугольник 43">
            <a:extLst>
              <a:ext uri="{FF2B5EF4-FFF2-40B4-BE49-F238E27FC236}">
                <a16:creationId xmlns="" xmlns:a16="http://schemas.microsoft.com/office/drawing/2014/main" id="{0794647C-E2AB-406A-8C74-447C9A4271F3}"/>
              </a:ext>
            </a:extLst>
          </p:cNvPr>
          <p:cNvSpPr/>
          <p:nvPr/>
        </p:nvSpPr>
        <p:spPr>
          <a:xfrm>
            <a:off x="174592" y="3427423"/>
            <a:ext cx="8780239" cy="1030771"/>
          </a:xfrm>
          <a:prstGeom prst="rect">
            <a:avLst/>
          </a:prstGeom>
          <a:solidFill>
            <a:srgbClr val="EE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82546" y="-27384"/>
            <a:ext cx="6600844" cy="584195"/>
          </a:xfrm>
        </p:spPr>
        <p:txBody>
          <a:bodyPr>
            <a:normAutofit/>
          </a:bodyPr>
          <a:lstStyle/>
          <a:p>
            <a:pPr algn="l"/>
            <a:r>
              <a:rPr lang="ru-RU" sz="2000" b="1" cap="all" dirty="0">
                <a:solidFill>
                  <a:srgbClr val="A02029"/>
                </a:solidFill>
                <a:latin typeface="Bahnschrift SemiBold SemiConden" panose="020B0502040204020203" pitchFamily="34" charset="0"/>
              </a:rPr>
              <a:t>Математический центр в Академгородке</a:t>
            </a:r>
          </a:p>
        </p:txBody>
      </p:sp>
      <p:pic>
        <p:nvPicPr>
          <p:cNvPr id="1026" name="Picture 2" descr="C:\Users\IMC\Desktop\МЦА\През 3\Линия.png"/>
          <p:cNvPicPr>
            <a:picLocks noChangeAspect="1" noChangeArrowheads="1"/>
          </p:cNvPicPr>
          <p:nvPr/>
        </p:nvPicPr>
        <p:blipFill>
          <a:blip r:embed="rId2"/>
          <a:srcRect/>
          <a:stretch>
            <a:fillRect/>
          </a:stretch>
        </p:blipFill>
        <p:spPr bwMode="auto">
          <a:xfrm>
            <a:off x="174594" y="420285"/>
            <a:ext cx="8783637" cy="106362"/>
          </a:xfrm>
          <a:prstGeom prst="rect">
            <a:avLst/>
          </a:prstGeom>
          <a:noFill/>
        </p:spPr>
      </p:pic>
      <p:sp>
        <p:nvSpPr>
          <p:cNvPr id="5" name="Заголовок 1"/>
          <p:cNvSpPr txBox="1">
            <a:spLocks/>
          </p:cNvSpPr>
          <p:nvPr/>
        </p:nvSpPr>
        <p:spPr>
          <a:xfrm>
            <a:off x="86020" y="374611"/>
            <a:ext cx="9670556" cy="584195"/>
          </a:xfrm>
          <a:prstGeom prst="rect">
            <a:avLst/>
          </a:prstGeom>
        </p:spPr>
        <p:txBody>
          <a:bodyPr vert="horz" lIns="91440" tIns="45720" rIns="91440" bIns="45720" rtlCol="0" anchor="ctr">
            <a:normAutofit/>
          </a:bodyPr>
          <a:lstStyle/>
          <a:p>
            <a:pPr>
              <a:spcBef>
                <a:spcPct val="0"/>
              </a:spcBef>
              <a:defRPr/>
            </a:pPr>
            <a:r>
              <a:rPr lang="ru-RU" sz="2000" b="1" cap="all" dirty="0">
                <a:solidFill>
                  <a:srgbClr val="24455C"/>
                </a:solidFill>
                <a:latin typeface="Bahnschrift SemiBold SemiConden" panose="020B0502040204020203" pitchFamily="34" charset="0"/>
                <a:ea typeface="+mj-ea"/>
                <a:cs typeface="+mj-cs"/>
              </a:rPr>
              <a:t>П2. Обработка данных, машинное обучение и криптография</a:t>
            </a:r>
          </a:p>
        </p:txBody>
      </p:sp>
      <p:sp>
        <p:nvSpPr>
          <p:cNvPr id="15" name="TextBox 14">
            <a:extLst>
              <a:ext uri="{FF2B5EF4-FFF2-40B4-BE49-F238E27FC236}">
                <a16:creationId xmlns="" xmlns:a16="http://schemas.microsoft.com/office/drawing/2014/main" id="{2F21CD0B-CD59-422B-978A-C4FBD89156AA}"/>
              </a:ext>
            </a:extLst>
          </p:cNvPr>
          <p:cNvSpPr txBox="1"/>
          <p:nvPr/>
        </p:nvSpPr>
        <p:spPr>
          <a:xfrm>
            <a:off x="265175" y="963820"/>
            <a:ext cx="8297740" cy="369332"/>
          </a:xfrm>
          <a:prstGeom prst="rect">
            <a:avLst/>
          </a:prstGeom>
          <a:noFill/>
        </p:spPr>
        <p:txBody>
          <a:bodyPr wrap="square" rtlCol="0">
            <a:spAutoFit/>
          </a:bodyPr>
          <a:lstStyle/>
          <a:p>
            <a:pPr>
              <a:lnSpc>
                <a:spcPct val="90000"/>
              </a:lnSpc>
            </a:pPr>
            <a:r>
              <a:rPr lang="ru-RU" sz="2000" dirty="0">
                <a:solidFill>
                  <a:srgbClr val="24455C"/>
                </a:solidFill>
                <a:latin typeface="Bahnschrift Light Condensed" panose="020B0502040204020203" pitchFamily="34" charset="0"/>
              </a:rPr>
              <a:t>Цифровизация математических моделей и интеллектуальные системы обработки данных</a:t>
            </a:r>
          </a:p>
        </p:txBody>
      </p:sp>
      <p:sp>
        <p:nvSpPr>
          <p:cNvPr id="21" name="TextBox 20">
            <a:extLst>
              <a:ext uri="{FF2B5EF4-FFF2-40B4-BE49-F238E27FC236}">
                <a16:creationId xmlns="" xmlns:a16="http://schemas.microsoft.com/office/drawing/2014/main" id="{157D6820-4737-4E69-97B6-BC611E384FBE}"/>
              </a:ext>
            </a:extLst>
          </p:cNvPr>
          <p:cNvSpPr txBox="1"/>
          <p:nvPr/>
        </p:nvSpPr>
        <p:spPr>
          <a:xfrm>
            <a:off x="262148" y="2927250"/>
            <a:ext cx="8692683" cy="369332"/>
          </a:xfrm>
          <a:prstGeom prst="rect">
            <a:avLst/>
          </a:prstGeom>
          <a:noFill/>
        </p:spPr>
        <p:txBody>
          <a:bodyPr wrap="square" rtlCol="0">
            <a:spAutoFit/>
          </a:bodyPr>
          <a:lstStyle/>
          <a:p>
            <a:pPr>
              <a:lnSpc>
                <a:spcPct val="90000"/>
              </a:lnSpc>
            </a:pPr>
            <a:r>
              <a:rPr lang="ru-RU" sz="2000" dirty="0">
                <a:solidFill>
                  <a:srgbClr val="24455C"/>
                </a:solidFill>
                <a:latin typeface="Bahnschrift Light Condensed" panose="020B0502040204020203" pitchFamily="34" charset="0"/>
              </a:rPr>
              <a:t>Современные направления теории вероятностей и ее приложений</a:t>
            </a:r>
          </a:p>
        </p:txBody>
      </p:sp>
      <p:sp>
        <p:nvSpPr>
          <p:cNvPr id="41" name="TextBox 40">
            <a:extLst>
              <a:ext uri="{FF2B5EF4-FFF2-40B4-BE49-F238E27FC236}">
                <a16:creationId xmlns="" xmlns:a16="http://schemas.microsoft.com/office/drawing/2014/main" id="{E6028D2E-F45F-4E32-8D08-C76948388765}"/>
              </a:ext>
            </a:extLst>
          </p:cNvPr>
          <p:cNvSpPr txBox="1"/>
          <p:nvPr/>
        </p:nvSpPr>
        <p:spPr>
          <a:xfrm>
            <a:off x="248342" y="4859868"/>
            <a:ext cx="8709889" cy="369332"/>
          </a:xfrm>
          <a:prstGeom prst="rect">
            <a:avLst/>
          </a:prstGeom>
          <a:noFill/>
        </p:spPr>
        <p:txBody>
          <a:bodyPr wrap="square" rtlCol="0">
            <a:spAutoFit/>
          </a:bodyPr>
          <a:lstStyle/>
          <a:p>
            <a:pPr>
              <a:lnSpc>
                <a:spcPct val="90000"/>
              </a:lnSpc>
            </a:pPr>
            <a:r>
              <a:rPr lang="ru-RU" sz="2000" dirty="0">
                <a:solidFill>
                  <a:srgbClr val="24455C"/>
                </a:solidFill>
                <a:latin typeface="Bahnschrift Light Condensed" panose="020B0502040204020203" pitchFamily="34" charset="0"/>
              </a:rPr>
              <a:t>Криптография и информационная безопасность</a:t>
            </a:r>
          </a:p>
        </p:txBody>
      </p:sp>
      <p:sp>
        <p:nvSpPr>
          <p:cNvPr id="16" name="TextBox 15">
            <a:extLst>
              <a:ext uri="{FF2B5EF4-FFF2-40B4-BE49-F238E27FC236}">
                <a16:creationId xmlns="" xmlns:a16="http://schemas.microsoft.com/office/drawing/2014/main" id="{C566EFD0-87A9-4F2A-9F33-5E8E2BE03639}"/>
              </a:ext>
            </a:extLst>
          </p:cNvPr>
          <p:cNvSpPr txBox="1"/>
          <p:nvPr/>
        </p:nvSpPr>
        <p:spPr>
          <a:xfrm>
            <a:off x="237316" y="5291799"/>
            <a:ext cx="8533352" cy="1089529"/>
          </a:xfrm>
          <a:prstGeom prst="rect">
            <a:avLst/>
          </a:prstGeom>
          <a:noFill/>
        </p:spPr>
        <p:txBody>
          <a:bodyPr wrap="square" rtlCol="0">
            <a:spAutoFit/>
          </a:bodyPr>
          <a:lstStyle/>
          <a:p>
            <a:pPr>
              <a:lnSpc>
                <a:spcPct val="90000"/>
              </a:lnSpc>
            </a:pPr>
            <a:r>
              <a:rPr lang="ru-RU" dirty="0">
                <a:latin typeface="Bahnschrift Light Condensed" panose="020B0502040204020203" pitchFamily="34" charset="0"/>
              </a:rPr>
              <a:t>Почти совершенно нелинейные (APN) функции – одни из наиболее сложных и востребованных в криптографии. Они используются в государственных стандартах шифрования (AES) и легковесных шифрах (FIDES). Особый интерес представляют взаимно однозначные APN функции. Предложен новый алгоритм их построения.</a:t>
            </a:r>
          </a:p>
        </p:txBody>
      </p:sp>
      <p:sp>
        <p:nvSpPr>
          <p:cNvPr id="17" name="TextBox 16">
            <a:extLst>
              <a:ext uri="{FF2B5EF4-FFF2-40B4-BE49-F238E27FC236}">
                <a16:creationId xmlns="" xmlns:a16="http://schemas.microsoft.com/office/drawing/2014/main" id="{17E085BB-5B27-4AD2-ADB3-7FAFE73E2F9E}"/>
              </a:ext>
            </a:extLst>
          </p:cNvPr>
          <p:cNvSpPr txBox="1"/>
          <p:nvPr/>
        </p:nvSpPr>
        <p:spPr>
          <a:xfrm>
            <a:off x="248342" y="1743687"/>
            <a:ext cx="8546994" cy="840230"/>
          </a:xfrm>
          <a:prstGeom prst="rect">
            <a:avLst/>
          </a:prstGeom>
          <a:noFill/>
        </p:spPr>
        <p:txBody>
          <a:bodyPr wrap="square" rtlCol="0">
            <a:spAutoFit/>
          </a:bodyPr>
          <a:lstStyle/>
          <a:p>
            <a:pPr>
              <a:lnSpc>
                <a:spcPct val="90000"/>
              </a:lnSpc>
            </a:pPr>
            <a:r>
              <a:rPr lang="ru-RU" dirty="0">
                <a:latin typeface="Bahnschrift Light Condensed" panose="020B0502040204020203" pitchFamily="34" charset="0"/>
              </a:rPr>
              <a:t>Анализировалась интервальная семантика глагольных форм естественных языков, в частности, русского. Для этого установлена эффективная интерпретируемость в наследственно конечных надстройках над плотными линейными порядками интервальных моделей </a:t>
            </a:r>
            <a:r>
              <a:rPr lang="ru-RU" dirty="0" err="1">
                <a:latin typeface="Bahnschrift Light Condensed" panose="020B0502040204020203" pitchFamily="34" charset="0"/>
              </a:rPr>
              <a:t>темпоральных</a:t>
            </a:r>
            <a:r>
              <a:rPr lang="ru-RU" dirty="0">
                <a:latin typeface="Bahnschrift Light Condensed" panose="020B0502040204020203" pitchFamily="34" charset="0"/>
              </a:rPr>
              <a:t> логик</a:t>
            </a:r>
            <a:r>
              <a:rPr lang="en-US" dirty="0">
                <a:latin typeface="Bahnschrift Light Condensed" panose="020B0502040204020203" pitchFamily="34" charset="0"/>
              </a:rPr>
              <a:t>.</a:t>
            </a:r>
            <a:endParaRPr lang="ru-RU" dirty="0">
              <a:latin typeface="Bahnschrift Light Condensed" panose="020B0502040204020203" pitchFamily="34" charset="0"/>
            </a:endParaRPr>
          </a:p>
        </p:txBody>
      </p:sp>
      <p:sp>
        <p:nvSpPr>
          <p:cNvPr id="13" name="TextBox 12">
            <a:extLst>
              <a:ext uri="{FF2B5EF4-FFF2-40B4-BE49-F238E27FC236}">
                <a16:creationId xmlns="" xmlns:a16="http://schemas.microsoft.com/office/drawing/2014/main" id="{3B0D68E8-F8E0-420F-B1F1-CF25A7A71BDB}"/>
              </a:ext>
            </a:extLst>
          </p:cNvPr>
          <p:cNvSpPr txBox="1"/>
          <p:nvPr/>
        </p:nvSpPr>
        <p:spPr>
          <a:xfrm>
            <a:off x="248342" y="3516901"/>
            <a:ext cx="8546994" cy="840230"/>
          </a:xfrm>
          <a:prstGeom prst="rect">
            <a:avLst/>
          </a:prstGeom>
          <a:noFill/>
        </p:spPr>
        <p:txBody>
          <a:bodyPr wrap="square" rtlCol="0">
            <a:spAutoFit/>
          </a:bodyPr>
          <a:lstStyle/>
          <a:p>
            <a:pPr>
              <a:lnSpc>
                <a:spcPct val="90000"/>
              </a:lnSpc>
            </a:pPr>
            <a:r>
              <a:rPr lang="ru-RU" dirty="0">
                <a:latin typeface="Bahnschrift Light Condensed" panose="020B0502040204020203" pitchFamily="34" charset="0"/>
              </a:rPr>
              <a:t>Для систем передачи информации со случайным множественным </a:t>
            </a:r>
            <a:r>
              <a:rPr lang="ru-RU">
                <a:latin typeface="Bahnschrift Light Condensed" panose="020B0502040204020203" pitchFamily="34" charset="0"/>
              </a:rPr>
              <a:t>доступом с </a:t>
            </a:r>
            <a:r>
              <a:rPr lang="ru-RU" dirty="0">
                <a:latin typeface="Bahnschrift Light Condensed" panose="020B0502040204020203" pitchFamily="34" charset="0"/>
              </a:rPr>
              <a:t>управлением типа «успех-неудача» введен новый класс децентрализованных протоколов с тройной рандомизацией и исследованы условия его стабильной работы.</a:t>
            </a:r>
          </a:p>
        </p:txBody>
      </p:sp>
    </p:spTree>
    <p:extLst>
      <p:ext uri="{BB962C8B-B14F-4D97-AF65-F5344CB8AC3E}">
        <p14:creationId xmlns:p14="http://schemas.microsoft.com/office/powerpoint/2010/main" val="418510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Прямоугольник 44">
            <a:extLst>
              <a:ext uri="{FF2B5EF4-FFF2-40B4-BE49-F238E27FC236}">
                <a16:creationId xmlns="" xmlns:a16="http://schemas.microsoft.com/office/drawing/2014/main" id="{51DE9D60-8F1D-410A-A9EC-BDBE34DA8925}"/>
              </a:ext>
            </a:extLst>
          </p:cNvPr>
          <p:cNvSpPr/>
          <p:nvPr/>
        </p:nvSpPr>
        <p:spPr>
          <a:xfrm>
            <a:off x="174594" y="1503036"/>
            <a:ext cx="8780239" cy="1281197"/>
          </a:xfrm>
          <a:prstGeom prst="rect">
            <a:avLst/>
          </a:prstGeom>
          <a:solidFill>
            <a:srgbClr val="EE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рямоугольник 43">
            <a:extLst>
              <a:ext uri="{FF2B5EF4-FFF2-40B4-BE49-F238E27FC236}">
                <a16:creationId xmlns="" xmlns:a16="http://schemas.microsoft.com/office/drawing/2014/main" id="{0794647C-E2AB-406A-8C74-447C9A4271F3}"/>
              </a:ext>
            </a:extLst>
          </p:cNvPr>
          <p:cNvSpPr/>
          <p:nvPr/>
        </p:nvSpPr>
        <p:spPr>
          <a:xfrm>
            <a:off x="183232" y="3717032"/>
            <a:ext cx="8771599" cy="1131667"/>
          </a:xfrm>
          <a:prstGeom prst="rect">
            <a:avLst/>
          </a:prstGeom>
          <a:solidFill>
            <a:srgbClr val="EE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82546" y="-27384"/>
            <a:ext cx="6600844" cy="584195"/>
          </a:xfrm>
        </p:spPr>
        <p:txBody>
          <a:bodyPr>
            <a:normAutofit/>
          </a:bodyPr>
          <a:lstStyle/>
          <a:p>
            <a:pPr algn="l"/>
            <a:r>
              <a:rPr lang="ru-RU" sz="2000" b="1" cap="all" dirty="0">
                <a:solidFill>
                  <a:srgbClr val="A02029"/>
                </a:solidFill>
                <a:latin typeface="Bahnschrift SemiBold SemiConden" panose="020B0502040204020203" pitchFamily="34" charset="0"/>
              </a:rPr>
              <a:t>Математический центр в Академгородке</a:t>
            </a:r>
          </a:p>
        </p:txBody>
      </p:sp>
      <p:pic>
        <p:nvPicPr>
          <p:cNvPr id="1026" name="Picture 2" descr="C:\Users\IMC\Desktop\МЦА\През 3\Линия.png"/>
          <p:cNvPicPr>
            <a:picLocks noChangeAspect="1" noChangeArrowheads="1"/>
          </p:cNvPicPr>
          <p:nvPr/>
        </p:nvPicPr>
        <p:blipFill>
          <a:blip r:embed="rId2"/>
          <a:srcRect/>
          <a:stretch>
            <a:fillRect/>
          </a:stretch>
        </p:blipFill>
        <p:spPr bwMode="auto">
          <a:xfrm>
            <a:off x="174594" y="420285"/>
            <a:ext cx="8783637" cy="106362"/>
          </a:xfrm>
          <a:prstGeom prst="rect">
            <a:avLst/>
          </a:prstGeom>
          <a:noFill/>
        </p:spPr>
      </p:pic>
      <p:sp>
        <p:nvSpPr>
          <p:cNvPr id="5" name="Заголовок 1"/>
          <p:cNvSpPr txBox="1">
            <a:spLocks/>
          </p:cNvSpPr>
          <p:nvPr/>
        </p:nvSpPr>
        <p:spPr>
          <a:xfrm>
            <a:off x="86020" y="468881"/>
            <a:ext cx="9670556" cy="584195"/>
          </a:xfrm>
          <a:prstGeom prst="rect">
            <a:avLst/>
          </a:prstGeom>
        </p:spPr>
        <p:txBody>
          <a:bodyPr vert="horz" lIns="91440" tIns="45720" rIns="91440" bIns="45720" rtlCol="0" anchor="ctr">
            <a:normAutofit/>
          </a:bodyPr>
          <a:lstStyle/>
          <a:p>
            <a:pPr>
              <a:spcBef>
                <a:spcPct val="0"/>
              </a:spcBef>
              <a:defRPr/>
            </a:pPr>
            <a:r>
              <a:rPr lang="ru-RU" sz="1900" b="1" cap="all" dirty="0">
                <a:solidFill>
                  <a:srgbClr val="24455C"/>
                </a:solidFill>
                <a:latin typeface="Bahnschrift SemiBold SemiConden" panose="020B0502040204020203" pitchFamily="34" charset="0"/>
                <a:ea typeface="+mj-ea"/>
                <a:cs typeface="+mj-cs"/>
              </a:rPr>
              <a:t>П3. Эффективные алгоритмы и теоретические вопросы сложности вычислений</a:t>
            </a:r>
          </a:p>
        </p:txBody>
      </p:sp>
      <p:sp>
        <p:nvSpPr>
          <p:cNvPr id="15" name="TextBox 14">
            <a:extLst>
              <a:ext uri="{FF2B5EF4-FFF2-40B4-BE49-F238E27FC236}">
                <a16:creationId xmlns="" xmlns:a16="http://schemas.microsoft.com/office/drawing/2014/main" id="{2F21CD0B-CD59-422B-978A-C4FBD89156AA}"/>
              </a:ext>
            </a:extLst>
          </p:cNvPr>
          <p:cNvSpPr txBox="1"/>
          <p:nvPr/>
        </p:nvSpPr>
        <p:spPr>
          <a:xfrm>
            <a:off x="232470" y="947868"/>
            <a:ext cx="7793684" cy="369332"/>
          </a:xfrm>
          <a:prstGeom prst="rect">
            <a:avLst/>
          </a:prstGeom>
          <a:noFill/>
        </p:spPr>
        <p:txBody>
          <a:bodyPr wrap="square" rtlCol="0">
            <a:spAutoFit/>
          </a:bodyPr>
          <a:lstStyle/>
          <a:p>
            <a:pPr>
              <a:lnSpc>
                <a:spcPct val="90000"/>
              </a:lnSpc>
            </a:pPr>
            <a:r>
              <a:rPr lang="ru-RU" sz="2000" dirty="0">
                <a:solidFill>
                  <a:srgbClr val="24455C"/>
                </a:solidFill>
                <a:latin typeface="Bahnschrift Light Condensed" panose="020B0502040204020203" pitchFamily="34" charset="0"/>
              </a:rPr>
              <a:t>Алгебраическая комбинаторика и комбинаторная алгебра: теория и алгоритмы</a:t>
            </a:r>
          </a:p>
        </p:txBody>
      </p:sp>
      <p:sp>
        <p:nvSpPr>
          <p:cNvPr id="21" name="TextBox 20">
            <a:extLst>
              <a:ext uri="{FF2B5EF4-FFF2-40B4-BE49-F238E27FC236}">
                <a16:creationId xmlns="" xmlns:a16="http://schemas.microsoft.com/office/drawing/2014/main" id="{157D6820-4737-4E69-97B6-BC611E384FBE}"/>
              </a:ext>
            </a:extLst>
          </p:cNvPr>
          <p:cNvSpPr txBox="1"/>
          <p:nvPr/>
        </p:nvSpPr>
        <p:spPr>
          <a:xfrm>
            <a:off x="232470" y="3060451"/>
            <a:ext cx="8661575" cy="646331"/>
          </a:xfrm>
          <a:prstGeom prst="rect">
            <a:avLst/>
          </a:prstGeom>
          <a:noFill/>
        </p:spPr>
        <p:txBody>
          <a:bodyPr wrap="square" rtlCol="0">
            <a:spAutoFit/>
          </a:bodyPr>
          <a:lstStyle/>
          <a:p>
            <a:pPr>
              <a:lnSpc>
                <a:spcPct val="90000"/>
              </a:lnSpc>
            </a:pPr>
            <a:r>
              <a:rPr lang="ru-RU" sz="2000" dirty="0" err="1">
                <a:solidFill>
                  <a:srgbClr val="24455C"/>
                </a:solidFill>
                <a:latin typeface="Bahnschrift Light Condensed" panose="020B0502040204020203" pitchFamily="34" charset="0"/>
              </a:rPr>
              <a:t>Алгебро</a:t>
            </a:r>
            <a:r>
              <a:rPr lang="ru-RU" sz="2000" dirty="0">
                <a:solidFill>
                  <a:srgbClr val="24455C"/>
                </a:solidFill>
                <a:latin typeface="Bahnschrift Light Condensed" panose="020B0502040204020203" pitchFamily="34" charset="0"/>
              </a:rPr>
              <a:t>-логические методы решения задач криптографии, универсальной алгебраической геометрии и машинного обучения</a:t>
            </a:r>
          </a:p>
        </p:txBody>
      </p:sp>
      <p:sp>
        <p:nvSpPr>
          <p:cNvPr id="41" name="TextBox 40">
            <a:extLst>
              <a:ext uri="{FF2B5EF4-FFF2-40B4-BE49-F238E27FC236}">
                <a16:creationId xmlns="" xmlns:a16="http://schemas.microsoft.com/office/drawing/2014/main" id="{E6028D2E-F45F-4E32-8D08-C76948388765}"/>
              </a:ext>
            </a:extLst>
          </p:cNvPr>
          <p:cNvSpPr txBox="1"/>
          <p:nvPr/>
        </p:nvSpPr>
        <p:spPr>
          <a:xfrm>
            <a:off x="232470" y="4906342"/>
            <a:ext cx="8150975" cy="369332"/>
          </a:xfrm>
          <a:prstGeom prst="rect">
            <a:avLst/>
          </a:prstGeom>
          <a:noFill/>
        </p:spPr>
        <p:txBody>
          <a:bodyPr wrap="square" rtlCol="0">
            <a:spAutoFit/>
          </a:bodyPr>
          <a:lstStyle/>
          <a:p>
            <a:pPr>
              <a:lnSpc>
                <a:spcPct val="90000"/>
              </a:lnSpc>
            </a:pPr>
            <a:r>
              <a:rPr lang="ru-RU" sz="2000" dirty="0">
                <a:solidFill>
                  <a:srgbClr val="24455C"/>
                </a:solidFill>
                <a:latin typeface="Bahnschrift Light Condensed" panose="020B0502040204020203" pitchFamily="34" charset="0"/>
              </a:rPr>
              <a:t>Многомерный анализ вычислительной сложности и доказуемо оптимальные алгоритмы </a:t>
            </a:r>
          </a:p>
        </p:txBody>
      </p:sp>
      <p:sp>
        <p:nvSpPr>
          <p:cNvPr id="47" name="Прямоугольник 46">
            <a:extLst>
              <a:ext uri="{FF2B5EF4-FFF2-40B4-BE49-F238E27FC236}">
                <a16:creationId xmlns="" xmlns:a16="http://schemas.microsoft.com/office/drawing/2014/main" id="{E8705F4A-D048-44FB-810C-32A09FC21986}"/>
              </a:ext>
            </a:extLst>
          </p:cNvPr>
          <p:cNvSpPr/>
          <p:nvPr/>
        </p:nvSpPr>
        <p:spPr>
          <a:xfrm>
            <a:off x="183232" y="5537693"/>
            <a:ext cx="8774999" cy="1131667"/>
          </a:xfrm>
          <a:prstGeom prst="rect">
            <a:avLst/>
          </a:prstGeom>
          <a:solidFill>
            <a:srgbClr val="EE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extLst>
              <a:ext uri="{FF2B5EF4-FFF2-40B4-BE49-F238E27FC236}">
                <a16:creationId xmlns="" xmlns:a16="http://schemas.microsoft.com/office/drawing/2014/main" id="{17E085BB-5B27-4AD2-ADB3-7FAFE73E2F9E}"/>
              </a:ext>
            </a:extLst>
          </p:cNvPr>
          <p:cNvSpPr txBox="1"/>
          <p:nvPr/>
        </p:nvSpPr>
        <p:spPr>
          <a:xfrm>
            <a:off x="232470" y="1625494"/>
            <a:ext cx="8496944" cy="1089529"/>
          </a:xfrm>
          <a:prstGeom prst="rect">
            <a:avLst/>
          </a:prstGeom>
          <a:noFill/>
        </p:spPr>
        <p:txBody>
          <a:bodyPr wrap="square" rtlCol="0">
            <a:spAutoFit/>
          </a:bodyPr>
          <a:lstStyle/>
          <a:p>
            <a:pPr>
              <a:lnSpc>
                <a:spcPct val="90000"/>
              </a:lnSpc>
            </a:pPr>
            <a:r>
              <a:rPr lang="ru-RU" dirty="0">
                <a:latin typeface="Bahnschrift Light Condensed" panose="020B0502040204020203" pitchFamily="34" charset="0"/>
              </a:rPr>
              <a:t>Доказано, что если группа подстановок G сверхразрешима, то ее 2-замыкание можно найти за полиномиальное время от степени группы G. Тем самым получен полиномиальный алгоритм для проверки проблемы изоморфизма группы G, что является заметным результатом в исследовании проблемы тысячелетия «P=NP?»</a:t>
            </a:r>
          </a:p>
        </p:txBody>
      </p:sp>
      <p:sp>
        <p:nvSpPr>
          <p:cNvPr id="19" name="TextBox 18">
            <a:extLst>
              <a:ext uri="{FF2B5EF4-FFF2-40B4-BE49-F238E27FC236}">
                <a16:creationId xmlns="" xmlns:a16="http://schemas.microsoft.com/office/drawing/2014/main" id="{34FE086B-FBF5-45A0-8FD2-41D24951EE69}"/>
              </a:ext>
            </a:extLst>
          </p:cNvPr>
          <p:cNvSpPr txBox="1"/>
          <p:nvPr/>
        </p:nvSpPr>
        <p:spPr>
          <a:xfrm>
            <a:off x="232470" y="5683412"/>
            <a:ext cx="8780239" cy="840230"/>
          </a:xfrm>
          <a:prstGeom prst="rect">
            <a:avLst/>
          </a:prstGeom>
          <a:noFill/>
        </p:spPr>
        <p:txBody>
          <a:bodyPr wrap="square" rtlCol="0">
            <a:spAutoFit/>
          </a:bodyPr>
          <a:lstStyle/>
          <a:p>
            <a:pPr>
              <a:lnSpc>
                <a:spcPct val="90000"/>
              </a:lnSpc>
            </a:pPr>
            <a:r>
              <a:rPr lang="ru-RU" dirty="0">
                <a:latin typeface="Bahnschrift Light Condensed" panose="020B0502040204020203" pitchFamily="34" charset="0"/>
              </a:rPr>
              <a:t>Найден первый приближенный алгоритм с полиномиальной трудоемкостью для задачи на построение кратчайшего обхода ребер графа при определенных ограничениях предшествования. Задача возникает в оптимизации логистики (уборка снега и мусора) и производства (проверка конструкций, фрезерование, резка).</a:t>
            </a:r>
          </a:p>
        </p:txBody>
      </p:sp>
      <p:sp>
        <p:nvSpPr>
          <p:cNvPr id="13" name="TextBox 12">
            <a:extLst>
              <a:ext uri="{FF2B5EF4-FFF2-40B4-BE49-F238E27FC236}">
                <a16:creationId xmlns="" xmlns:a16="http://schemas.microsoft.com/office/drawing/2014/main" id="{0766EBBD-8340-4B60-918F-3EDE5686CBA7}"/>
              </a:ext>
            </a:extLst>
          </p:cNvPr>
          <p:cNvSpPr txBox="1"/>
          <p:nvPr/>
        </p:nvSpPr>
        <p:spPr>
          <a:xfrm>
            <a:off x="232470" y="3862750"/>
            <a:ext cx="8780239" cy="840230"/>
          </a:xfrm>
          <a:prstGeom prst="rect">
            <a:avLst/>
          </a:prstGeom>
          <a:noFill/>
        </p:spPr>
        <p:txBody>
          <a:bodyPr wrap="square" rtlCol="0">
            <a:spAutoFit/>
          </a:bodyPr>
          <a:lstStyle/>
          <a:p>
            <a:pPr>
              <a:lnSpc>
                <a:spcPct val="90000"/>
              </a:lnSpc>
            </a:pPr>
            <a:r>
              <a:rPr lang="ru-RU" dirty="0">
                <a:latin typeface="Bahnschrift Light Condensed" panose="020B0502040204020203" pitchFamily="34" charset="0"/>
              </a:rPr>
              <a:t>Разработан метод устойчивой по отношению к атакам с использованием квантовых вычислителей </a:t>
            </a:r>
            <a:r>
              <a:rPr lang="ru-RU" dirty="0" err="1">
                <a:latin typeface="Bahnschrift Light Condensed" panose="020B0502040204020203" pitchFamily="34" charset="0"/>
              </a:rPr>
              <a:t>постквантовой</a:t>
            </a:r>
            <a:r>
              <a:rPr lang="ru-RU" dirty="0">
                <a:latin typeface="Bahnschrift Light Condensed" panose="020B0502040204020203" pitchFamily="34" charset="0"/>
              </a:rPr>
              <a:t> алгебраической криптографии, основанный на использовании маргинальных множителей. Метод позволяет качественно улучшить криптостойкость целого ряда базовых схем.</a:t>
            </a:r>
          </a:p>
        </p:txBody>
      </p:sp>
    </p:spTree>
    <p:extLst>
      <p:ext uri="{BB962C8B-B14F-4D97-AF65-F5344CB8AC3E}">
        <p14:creationId xmlns:p14="http://schemas.microsoft.com/office/powerpoint/2010/main" val="2211677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546" y="-27384"/>
            <a:ext cx="6600844" cy="584195"/>
          </a:xfrm>
        </p:spPr>
        <p:txBody>
          <a:bodyPr>
            <a:normAutofit/>
          </a:bodyPr>
          <a:lstStyle/>
          <a:p>
            <a:pPr algn="l"/>
            <a:r>
              <a:rPr lang="ru-RU" sz="2000" b="1" cap="all" dirty="0">
                <a:solidFill>
                  <a:srgbClr val="A02029"/>
                </a:solidFill>
                <a:latin typeface="Bahnschrift SemiBold SemiConden" panose="020B0502040204020203" pitchFamily="34" charset="0"/>
              </a:rPr>
              <a:t>Математический центр в Академгородке</a:t>
            </a:r>
          </a:p>
        </p:txBody>
      </p:sp>
      <p:pic>
        <p:nvPicPr>
          <p:cNvPr id="1026" name="Picture 2" descr="C:\Users\IMC\Desktop\МЦА\През 3\Линия.png"/>
          <p:cNvPicPr>
            <a:picLocks noChangeAspect="1" noChangeArrowheads="1"/>
          </p:cNvPicPr>
          <p:nvPr/>
        </p:nvPicPr>
        <p:blipFill>
          <a:blip r:embed="rId3"/>
          <a:srcRect/>
          <a:stretch>
            <a:fillRect/>
          </a:stretch>
        </p:blipFill>
        <p:spPr bwMode="auto">
          <a:xfrm>
            <a:off x="174594" y="420285"/>
            <a:ext cx="8783637" cy="106362"/>
          </a:xfrm>
          <a:prstGeom prst="rect">
            <a:avLst/>
          </a:prstGeom>
          <a:noFill/>
        </p:spPr>
      </p:pic>
      <p:sp>
        <p:nvSpPr>
          <p:cNvPr id="5" name="Заголовок 1"/>
          <p:cNvSpPr txBox="1">
            <a:spLocks/>
          </p:cNvSpPr>
          <p:nvPr/>
        </p:nvSpPr>
        <p:spPr>
          <a:xfrm>
            <a:off x="86020" y="374611"/>
            <a:ext cx="9670556" cy="584195"/>
          </a:xfrm>
          <a:prstGeom prst="rect">
            <a:avLst/>
          </a:prstGeom>
        </p:spPr>
        <p:txBody>
          <a:bodyPr vert="horz" lIns="91440" tIns="45720" rIns="91440" bIns="45720" rtlCol="0" anchor="ctr">
            <a:normAutofit/>
          </a:bodyPr>
          <a:lstStyle/>
          <a:p>
            <a:pPr>
              <a:spcBef>
                <a:spcPct val="0"/>
              </a:spcBef>
              <a:defRPr/>
            </a:pPr>
            <a:r>
              <a:rPr lang="ru-RU" sz="1600" b="1" cap="all" dirty="0">
                <a:solidFill>
                  <a:srgbClr val="24455C"/>
                </a:solidFill>
                <a:latin typeface="Bahnschrift SemiBold SemiConden" panose="020B0502040204020203" pitchFamily="34" charset="0"/>
                <a:ea typeface="+mj-ea"/>
                <a:cs typeface="+mj-cs"/>
              </a:rPr>
              <a:t>ПРОВЕДЕНИЕ КОНФЕРЕНЦИЙ ЦЕНТРА 2019</a:t>
            </a:r>
          </a:p>
        </p:txBody>
      </p:sp>
      <p:sp>
        <p:nvSpPr>
          <p:cNvPr id="15" name="TextBox 14">
            <a:extLst>
              <a:ext uri="{FF2B5EF4-FFF2-40B4-BE49-F238E27FC236}">
                <a16:creationId xmlns="" xmlns:a16="http://schemas.microsoft.com/office/drawing/2014/main" id="{2F21CD0B-CD59-422B-978A-C4FBD89156AA}"/>
              </a:ext>
            </a:extLst>
          </p:cNvPr>
          <p:cNvSpPr txBox="1"/>
          <p:nvPr/>
        </p:nvSpPr>
        <p:spPr>
          <a:xfrm>
            <a:off x="82546" y="979931"/>
            <a:ext cx="4320480" cy="646331"/>
          </a:xfrm>
          <a:prstGeom prst="rect">
            <a:avLst/>
          </a:prstGeom>
          <a:noFill/>
        </p:spPr>
        <p:txBody>
          <a:bodyPr wrap="square" rtlCol="0">
            <a:spAutoFit/>
          </a:bodyPr>
          <a:lstStyle/>
          <a:p>
            <a:pPr>
              <a:lnSpc>
                <a:spcPct val="90000"/>
              </a:lnSpc>
            </a:pPr>
            <a:r>
              <a:rPr lang="ru-RU" sz="2000" dirty="0">
                <a:solidFill>
                  <a:srgbClr val="24455C"/>
                </a:solidFill>
                <a:latin typeface="Bahnschrift Light Condensed" panose="020B0502040204020203" pitchFamily="34" charset="0"/>
              </a:rPr>
              <a:t>«</a:t>
            </a:r>
            <a:r>
              <a:rPr lang="en-US" sz="2000" dirty="0">
                <a:solidFill>
                  <a:srgbClr val="24455C"/>
                </a:solidFill>
                <a:latin typeface="Bahnschrift Light Condensed" panose="020B0502040204020203" pitchFamily="34" charset="0"/>
              </a:rPr>
              <a:t>Workshop on Modern Trends in Algebraic Graph Theory</a:t>
            </a:r>
            <a:r>
              <a:rPr lang="ru-RU" sz="2000" dirty="0">
                <a:solidFill>
                  <a:srgbClr val="24455C"/>
                </a:solidFill>
                <a:latin typeface="Bahnschrift Light Condensed" panose="020B0502040204020203" pitchFamily="34" charset="0"/>
              </a:rPr>
              <a:t>»: 5-8 ноября 2019</a:t>
            </a:r>
          </a:p>
        </p:txBody>
      </p:sp>
      <p:sp>
        <p:nvSpPr>
          <p:cNvPr id="17" name="TextBox 16">
            <a:extLst>
              <a:ext uri="{FF2B5EF4-FFF2-40B4-BE49-F238E27FC236}">
                <a16:creationId xmlns="" xmlns:a16="http://schemas.microsoft.com/office/drawing/2014/main" id="{17E085BB-5B27-4AD2-ADB3-7FAFE73E2F9E}"/>
              </a:ext>
            </a:extLst>
          </p:cNvPr>
          <p:cNvSpPr txBox="1"/>
          <p:nvPr/>
        </p:nvSpPr>
        <p:spPr>
          <a:xfrm>
            <a:off x="82546" y="1844824"/>
            <a:ext cx="4422830" cy="535531"/>
          </a:xfrm>
          <a:prstGeom prst="rect">
            <a:avLst/>
          </a:prstGeom>
          <a:noFill/>
        </p:spPr>
        <p:txBody>
          <a:bodyPr wrap="square" rtlCol="0">
            <a:spAutoFit/>
          </a:bodyPr>
          <a:lstStyle/>
          <a:p>
            <a:pPr>
              <a:lnSpc>
                <a:spcPct val="90000"/>
              </a:lnSpc>
            </a:pPr>
            <a:r>
              <a:rPr lang="ru-RU" sz="1600" dirty="0">
                <a:latin typeface="Bahnschrift Light Condensed" panose="020B0502040204020203" pitchFamily="34" charset="0"/>
              </a:rPr>
              <a:t>11 лекций, прочитанных 3 приглашенными ведущими учеными. 32 участника, из которых 22 - молодые.</a:t>
            </a:r>
          </a:p>
        </p:txBody>
      </p:sp>
      <p:sp>
        <p:nvSpPr>
          <p:cNvPr id="41" name="TextBox 40">
            <a:extLst>
              <a:ext uri="{FF2B5EF4-FFF2-40B4-BE49-F238E27FC236}">
                <a16:creationId xmlns="" xmlns:a16="http://schemas.microsoft.com/office/drawing/2014/main" id="{E6028D2E-F45F-4E32-8D08-C76948388765}"/>
              </a:ext>
            </a:extLst>
          </p:cNvPr>
          <p:cNvSpPr txBox="1"/>
          <p:nvPr/>
        </p:nvSpPr>
        <p:spPr>
          <a:xfrm>
            <a:off x="82546" y="4849662"/>
            <a:ext cx="4496799" cy="646331"/>
          </a:xfrm>
          <a:prstGeom prst="rect">
            <a:avLst/>
          </a:prstGeom>
          <a:noFill/>
        </p:spPr>
        <p:txBody>
          <a:bodyPr wrap="square" rtlCol="0">
            <a:spAutoFit/>
          </a:bodyPr>
          <a:lstStyle/>
          <a:p>
            <a:pPr>
              <a:lnSpc>
                <a:spcPct val="90000"/>
              </a:lnSpc>
            </a:pPr>
            <a:r>
              <a:rPr lang="ru-RU" sz="2000" dirty="0">
                <a:solidFill>
                  <a:srgbClr val="24455C"/>
                </a:solidFill>
                <a:latin typeface="Bahnschrift Light Condensed" panose="020B0502040204020203" pitchFamily="34" charset="0"/>
              </a:rPr>
              <a:t>«</a:t>
            </a:r>
            <a:r>
              <a:rPr lang="en-US" sz="2000" dirty="0">
                <a:solidFill>
                  <a:srgbClr val="24455C"/>
                </a:solidFill>
                <a:latin typeface="Bahnschrift Light Condensed" panose="020B0502040204020203" pitchFamily="34" charset="0"/>
              </a:rPr>
              <a:t>First Workshop on Digitalization and Computable Models»: 16-20 </a:t>
            </a:r>
            <a:r>
              <a:rPr lang="ru-RU" sz="2000" dirty="0">
                <a:solidFill>
                  <a:srgbClr val="24455C"/>
                </a:solidFill>
                <a:latin typeface="Bahnschrift Light Condensed" panose="020B0502040204020203" pitchFamily="34" charset="0"/>
              </a:rPr>
              <a:t>декабря 2019</a:t>
            </a:r>
          </a:p>
        </p:txBody>
      </p:sp>
      <p:sp>
        <p:nvSpPr>
          <p:cNvPr id="19" name="TextBox 18">
            <a:extLst>
              <a:ext uri="{FF2B5EF4-FFF2-40B4-BE49-F238E27FC236}">
                <a16:creationId xmlns="" xmlns:a16="http://schemas.microsoft.com/office/drawing/2014/main" id="{34FE086B-FBF5-45A0-8FD2-41D24951EE69}"/>
              </a:ext>
            </a:extLst>
          </p:cNvPr>
          <p:cNvSpPr txBox="1"/>
          <p:nvPr/>
        </p:nvSpPr>
        <p:spPr>
          <a:xfrm>
            <a:off x="82546" y="5661248"/>
            <a:ext cx="4182525" cy="535531"/>
          </a:xfrm>
          <a:prstGeom prst="rect">
            <a:avLst/>
          </a:prstGeom>
          <a:noFill/>
        </p:spPr>
        <p:txBody>
          <a:bodyPr wrap="square" rtlCol="0">
            <a:spAutoFit/>
          </a:bodyPr>
          <a:lstStyle/>
          <a:p>
            <a:pPr>
              <a:lnSpc>
                <a:spcPct val="90000"/>
              </a:lnSpc>
            </a:pPr>
            <a:r>
              <a:rPr lang="ru-RU" sz="1600" dirty="0">
                <a:latin typeface="Bahnschrift Light Condensed" panose="020B0502040204020203" pitchFamily="34" charset="0"/>
              </a:rPr>
              <a:t>13 приглашенных докладчиков. 26 участников, в т.ч. из других организаций – 10, иностранных граждан – 5.</a:t>
            </a:r>
          </a:p>
        </p:txBody>
      </p:sp>
      <p:sp>
        <p:nvSpPr>
          <p:cNvPr id="21" name="TextBox 20">
            <a:extLst>
              <a:ext uri="{FF2B5EF4-FFF2-40B4-BE49-F238E27FC236}">
                <a16:creationId xmlns="" xmlns:a16="http://schemas.microsoft.com/office/drawing/2014/main" id="{157D6820-4737-4E69-97B6-BC611E384FBE}"/>
              </a:ext>
            </a:extLst>
          </p:cNvPr>
          <p:cNvSpPr txBox="1"/>
          <p:nvPr/>
        </p:nvSpPr>
        <p:spPr>
          <a:xfrm>
            <a:off x="82546" y="2827266"/>
            <a:ext cx="4640815" cy="923330"/>
          </a:xfrm>
          <a:prstGeom prst="rect">
            <a:avLst/>
          </a:prstGeom>
          <a:noFill/>
        </p:spPr>
        <p:txBody>
          <a:bodyPr wrap="square" rtlCol="0">
            <a:spAutoFit/>
          </a:bodyPr>
          <a:lstStyle/>
          <a:p>
            <a:pPr>
              <a:lnSpc>
                <a:spcPct val="90000"/>
              </a:lnSpc>
            </a:pPr>
            <a:r>
              <a:rPr lang="en-US" sz="2000" dirty="0">
                <a:solidFill>
                  <a:srgbClr val="24455C"/>
                </a:solidFill>
                <a:latin typeface="Bahnschrift Light Condensed" panose="020B0502040204020203" pitchFamily="34" charset="0"/>
              </a:rPr>
              <a:t>Russia-Japan Workshop «Mathematical analysis of fracture phenomena for elastic structures and its applications»: 11-13 </a:t>
            </a:r>
            <a:r>
              <a:rPr lang="ru-RU" sz="2000" dirty="0">
                <a:solidFill>
                  <a:srgbClr val="24455C"/>
                </a:solidFill>
                <a:latin typeface="Bahnschrift Light Condensed" panose="020B0502040204020203" pitchFamily="34" charset="0"/>
              </a:rPr>
              <a:t>ноября 2019</a:t>
            </a:r>
          </a:p>
        </p:txBody>
      </p:sp>
      <p:sp>
        <p:nvSpPr>
          <p:cNvPr id="13" name="TextBox 12">
            <a:extLst>
              <a:ext uri="{FF2B5EF4-FFF2-40B4-BE49-F238E27FC236}">
                <a16:creationId xmlns="" xmlns:a16="http://schemas.microsoft.com/office/drawing/2014/main" id="{A4B66A6D-3BED-4019-A733-3A13FDA00BAA}"/>
              </a:ext>
            </a:extLst>
          </p:cNvPr>
          <p:cNvSpPr txBox="1"/>
          <p:nvPr/>
        </p:nvSpPr>
        <p:spPr>
          <a:xfrm>
            <a:off x="82546" y="3933056"/>
            <a:ext cx="4424791" cy="535531"/>
          </a:xfrm>
          <a:prstGeom prst="rect">
            <a:avLst/>
          </a:prstGeom>
          <a:noFill/>
        </p:spPr>
        <p:txBody>
          <a:bodyPr wrap="square" rtlCol="0">
            <a:spAutoFit/>
          </a:bodyPr>
          <a:lstStyle/>
          <a:p>
            <a:pPr>
              <a:lnSpc>
                <a:spcPct val="90000"/>
              </a:lnSpc>
            </a:pPr>
            <a:r>
              <a:rPr lang="ru-RU" sz="1600" dirty="0">
                <a:latin typeface="Bahnschrift Light Condensed" panose="020B0502040204020203" pitchFamily="34" charset="0"/>
              </a:rPr>
              <a:t>23 доклада. 30 участников, в т.ч. 14 иногородних, из которых 7 – из Японии. 15 участников - молодые.</a:t>
            </a:r>
          </a:p>
        </p:txBody>
      </p:sp>
      <p:sp>
        <p:nvSpPr>
          <p:cNvPr id="18" name="Заголовок 1">
            <a:extLst>
              <a:ext uri="{FF2B5EF4-FFF2-40B4-BE49-F238E27FC236}">
                <a16:creationId xmlns="" xmlns:a16="http://schemas.microsoft.com/office/drawing/2014/main" id="{95E52FE0-A698-41E1-B236-8655D3AD45AA}"/>
              </a:ext>
            </a:extLst>
          </p:cNvPr>
          <p:cNvSpPr txBox="1">
            <a:spLocks/>
          </p:cNvSpPr>
          <p:nvPr/>
        </p:nvSpPr>
        <p:spPr>
          <a:xfrm>
            <a:off x="4798767" y="374611"/>
            <a:ext cx="4171781" cy="584195"/>
          </a:xfrm>
          <a:prstGeom prst="rect">
            <a:avLst/>
          </a:prstGeom>
        </p:spPr>
        <p:txBody>
          <a:bodyPr vert="horz" lIns="91440" tIns="45720" rIns="91440" bIns="45720" rtlCol="0" anchor="ctr">
            <a:normAutofit/>
          </a:bodyPr>
          <a:lstStyle/>
          <a:p>
            <a:pPr>
              <a:spcBef>
                <a:spcPct val="0"/>
              </a:spcBef>
              <a:defRPr/>
            </a:pPr>
            <a:r>
              <a:rPr lang="ru-RU" sz="1600" b="1" cap="all" dirty="0">
                <a:solidFill>
                  <a:srgbClr val="24455C"/>
                </a:solidFill>
                <a:latin typeface="Bahnschrift SemiBold SemiConden" panose="020B0502040204020203" pitchFamily="34" charset="0"/>
                <a:ea typeface="+mj-ea"/>
                <a:cs typeface="+mj-cs"/>
              </a:rPr>
              <a:t>ОБЕСПЕЧЕНИЕ ПРОВЕДЕНИЯ В 2020</a:t>
            </a:r>
          </a:p>
        </p:txBody>
      </p:sp>
      <p:sp>
        <p:nvSpPr>
          <p:cNvPr id="22" name="TextBox 21">
            <a:extLst>
              <a:ext uri="{FF2B5EF4-FFF2-40B4-BE49-F238E27FC236}">
                <a16:creationId xmlns="" xmlns:a16="http://schemas.microsoft.com/office/drawing/2014/main" id="{D78A6465-9E31-4E9B-99FD-87EEA60EC263}"/>
              </a:ext>
            </a:extLst>
          </p:cNvPr>
          <p:cNvSpPr txBox="1"/>
          <p:nvPr/>
        </p:nvSpPr>
        <p:spPr>
          <a:xfrm>
            <a:off x="4788025" y="951650"/>
            <a:ext cx="4036933" cy="923330"/>
          </a:xfrm>
          <a:prstGeom prst="rect">
            <a:avLst/>
          </a:prstGeom>
          <a:noFill/>
        </p:spPr>
        <p:txBody>
          <a:bodyPr wrap="square" rtlCol="0">
            <a:spAutoFit/>
          </a:bodyPr>
          <a:lstStyle/>
          <a:p>
            <a:pPr>
              <a:lnSpc>
                <a:spcPct val="90000"/>
              </a:lnSpc>
            </a:pPr>
            <a:r>
              <a:rPr lang="ru-RU" sz="2000" dirty="0">
                <a:solidFill>
                  <a:srgbClr val="24455C"/>
                </a:solidFill>
                <a:latin typeface="Bahnschrift Light Condensed" panose="020B0502040204020203" pitchFamily="34" charset="0"/>
              </a:rPr>
              <a:t>Международная школа-конференция «</a:t>
            </a:r>
            <a:r>
              <a:rPr lang="en-US" sz="2000" dirty="0">
                <a:solidFill>
                  <a:srgbClr val="24455C"/>
                </a:solidFill>
                <a:latin typeface="Bahnschrift Light Condensed" panose="020B0502040204020203" pitchFamily="34" charset="0"/>
              </a:rPr>
              <a:t>Winter school on topological data analysis»: 3-8 </a:t>
            </a:r>
            <a:r>
              <a:rPr lang="ru-RU" sz="2000" dirty="0">
                <a:solidFill>
                  <a:srgbClr val="24455C"/>
                </a:solidFill>
                <a:latin typeface="Bahnschrift Light Condensed" panose="020B0502040204020203" pitchFamily="34" charset="0"/>
              </a:rPr>
              <a:t>февраля 2020 г.</a:t>
            </a:r>
          </a:p>
        </p:txBody>
      </p:sp>
      <p:sp>
        <p:nvSpPr>
          <p:cNvPr id="23" name="TextBox 22">
            <a:extLst>
              <a:ext uri="{FF2B5EF4-FFF2-40B4-BE49-F238E27FC236}">
                <a16:creationId xmlns="" xmlns:a16="http://schemas.microsoft.com/office/drawing/2014/main" id="{7BCD9400-2C07-4508-881F-65A4E2E36922}"/>
              </a:ext>
            </a:extLst>
          </p:cNvPr>
          <p:cNvSpPr txBox="1"/>
          <p:nvPr/>
        </p:nvSpPr>
        <p:spPr>
          <a:xfrm>
            <a:off x="4789857" y="2060848"/>
            <a:ext cx="4168374" cy="1200329"/>
          </a:xfrm>
          <a:prstGeom prst="rect">
            <a:avLst/>
          </a:prstGeom>
          <a:noFill/>
        </p:spPr>
        <p:txBody>
          <a:bodyPr wrap="square" rtlCol="0">
            <a:spAutoFit/>
          </a:bodyPr>
          <a:lstStyle/>
          <a:p>
            <a:pPr>
              <a:lnSpc>
                <a:spcPct val="90000"/>
              </a:lnSpc>
            </a:pPr>
            <a:r>
              <a:rPr lang="ru-RU" sz="1600" dirty="0">
                <a:latin typeface="Bahnschrift Light Condensed" panose="020B0502040204020203" pitchFamily="34" charset="0"/>
              </a:rPr>
              <a:t>Тематики: топологический анализ данных, геометрия, топология и их приложения в робототехнике, а также разработке медицинских препаратов.</a:t>
            </a:r>
          </a:p>
          <a:p>
            <a:pPr>
              <a:lnSpc>
                <a:spcPct val="90000"/>
              </a:lnSpc>
            </a:pPr>
            <a:r>
              <a:rPr lang="ru-RU" sz="1600" dirty="0">
                <a:latin typeface="Bahnschrift Light Condensed" panose="020B0502040204020203" pitchFamily="34" charset="0"/>
              </a:rPr>
              <a:t>30+ участников, из которых 5+ из других организаций, в т.ч. 2 иностранца</a:t>
            </a:r>
          </a:p>
        </p:txBody>
      </p:sp>
      <p:sp>
        <p:nvSpPr>
          <p:cNvPr id="25" name="TextBox 24">
            <a:extLst>
              <a:ext uri="{FF2B5EF4-FFF2-40B4-BE49-F238E27FC236}">
                <a16:creationId xmlns="" xmlns:a16="http://schemas.microsoft.com/office/drawing/2014/main" id="{676E5E1D-9E43-478B-998E-6137B935F1EB}"/>
              </a:ext>
            </a:extLst>
          </p:cNvPr>
          <p:cNvSpPr txBox="1"/>
          <p:nvPr/>
        </p:nvSpPr>
        <p:spPr>
          <a:xfrm>
            <a:off x="4788024" y="3350176"/>
            <a:ext cx="4036933" cy="646331"/>
          </a:xfrm>
          <a:prstGeom prst="rect">
            <a:avLst/>
          </a:prstGeom>
          <a:noFill/>
        </p:spPr>
        <p:txBody>
          <a:bodyPr wrap="square" rtlCol="0">
            <a:spAutoFit/>
          </a:bodyPr>
          <a:lstStyle/>
          <a:p>
            <a:pPr>
              <a:lnSpc>
                <a:spcPct val="90000"/>
              </a:lnSpc>
            </a:pPr>
            <a:r>
              <a:rPr lang="ru-RU" sz="2000" dirty="0">
                <a:solidFill>
                  <a:srgbClr val="24455C"/>
                </a:solidFill>
                <a:latin typeface="Bahnschrift Light Condensed" panose="020B0502040204020203" pitchFamily="34" charset="0"/>
              </a:rPr>
              <a:t>Международная конференция «Динамика в Сибири – 2020»: 24-29 февраля 2020 г.</a:t>
            </a:r>
          </a:p>
        </p:txBody>
      </p:sp>
      <p:sp>
        <p:nvSpPr>
          <p:cNvPr id="27" name="TextBox 26">
            <a:extLst>
              <a:ext uri="{FF2B5EF4-FFF2-40B4-BE49-F238E27FC236}">
                <a16:creationId xmlns="" xmlns:a16="http://schemas.microsoft.com/office/drawing/2014/main" id="{F4C53C4B-6964-4FF8-B8FA-79BB6D8844E9}"/>
              </a:ext>
            </a:extLst>
          </p:cNvPr>
          <p:cNvSpPr txBox="1"/>
          <p:nvPr/>
        </p:nvSpPr>
        <p:spPr>
          <a:xfrm>
            <a:off x="4788024" y="4119874"/>
            <a:ext cx="4182524" cy="1061829"/>
          </a:xfrm>
          <a:prstGeom prst="rect">
            <a:avLst/>
          </a:prstGeom>
          <a:noFill/>
        </p:spPr>
        <p:txBody>
          <a:bodyPr wrap="square" rtlCol="0">
            <a:spAutoFit/>
          </a:bodyPr>
          <a:lstStyle/>
          <a:p>
            <a:pPr>
              <a:lnSpc>
                <a:spcPct val="90000"/>
              </a:lnSpc>
            </a:pPr>
            <a:r>
              <a:rPr lang="ru-RU" dirty="0">
                <a:latin typeface="Bahnschrift Light Condensed" panose="020B0502040204020203" pitchFamily="34" charset="0"/>
              </a:rPr>
              <a:t>Посвящена 70-летию В.В. Козлова. 80+ участников, из которых 40+ из других организаций, в т.ч. </a:t>
            </a:r>
          </a:p>
          <a:p>
            <a:pPr>
              <a:lnSpc>
                <a:spcPct val="90000"/>
              </a:lnSpc>
            </a:pPr>
            <a:r>
              <a:rPr lang="ru-RU" dirty="0">
                <a:latin typeface="Bahnschrift Light Condensed" panose="020B0502040204020203" pitchFamily="34" charset="0"/>
              </a:rPr>
              <a:t>30+ иногородних и 10 иностранцев.</a:t>
            </a:r>
          </a:p>
          <a:p>
            <a:pPr>
              <a:lnSpc>
                <a:spcPct val="90000"/>
              </a:lnSpc>
            </a:pPr>
            <a:r>
              <a:rPr lang="ru-RU" dirty="0">
                <a:latin typeface="Bahnschrift Light Condensed" panose="020B0502040204020203" pitchFamily="34" charset="0"/>
              </a:rPr>
              <a:t>Звезды конференции:</a:t>
            </a:r>
          </a:p>
        </p:txBody>
      </p:sp>
      <p:pic>
        <p:nvPicPr>
          <p:cNvPr id="9" name="Рисунок 8">
            <a:extLst>
              <a:ext uri="{FF2B5EF4-FFF2-40B4-BE49-F238E27FC236}">
                <a16:creationId xmlns="" xmlns:a16="http://schemas.microsoft.com/office/drawing/2014/main" id="{ABB244AF-0E46-4F3C-AFDB-0CB4C946FC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010" y="5159969"/>
            <a:ext cx="841446" cy="841446"/>
          </a:xfrm>
          <a:prstGeom prst="rect">
            <a:avLst/>
          </a:prstGeom>
        </p:spPr>
      </p:pic>
      <p:pic>
        <p:nvPicPr>
          <p:cNvPr id="11" name="Рисунок 10">
            <a:extLst>
              <a:ext uri="{FF2B5EF4-FFF2-40B4-BE49-F238E27FC236}">
                <a16:creationId xmlns="" xmlns:a16="http://schemas.microsoft.com/office/drawing/2014/main" id="{7E0F658F-49DB-498B-9E84-1DFBE804ED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2415" y="5159969"/>
            <a:ext cx="841446" cy="841446"/>
          </a:xfrm>
          <a:prstGeom prst="rect">
            <a:avLst/>
          </a:prstGeom>
        </p:spPr>
      </p:pic>
      <p:pic>
        <p:nvPicPr>
          <p:cNvPr id="14" name="Рисунок 13">
            <a:extLst>
              <a:ext uri="{FF2B5EF4-FFF2-40B4-BE49-F238E27FC236}">
                <a16:creationId xmlns="" xmlns:a16="http://schemas.microsoft.com/office/drawing/2014/main" id="{852C7DF8-D547-4967-9DDD-ADCBCE1C18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7488" y="5159969"/>
            <a:ext cx="844894" cy="844894"/>
          </a:xfrm>
          <a:prstGeom prst="rect">
            <a:avLst/>
          </a:prstGeom>
        </p:spPr>
      </p:pic>
      <p:pic>
        <p:nvPicPr>
          <p:cNvPr id="28" name="Рисунок 27">
            <a:extLst>
              <a:ext uri="{FF2B5EF4-FFF2-40B4-BE49-F238E27FC236}">
                <a16:creationId xmlns="" xmlns:a16="http://schemas.microsoft.com/office/drawing/2014/main" id="{324160F9-B90F-4904-ADD7-613708179BB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04538" y="5159969"/>
            <a:ext cx="844250" cy="844894"/>
          </a:xfrm>
          <a:prstGeom prst="rect">
            <a:avLst/>
          </a:prstGeom>
        </p:spPr>
      </p:pic>
      <p:sp>
        <p:nvSpPr>
          <p:cNvPr id="34" name="TextBox 33">
            <a:extLst>
              <a:ext uri="{FF2B5EF4-FFF2-40B4-BE49-F238E27FC236}">
                <a16:creationId xmlns="" xmlns:a16="http://schemas.microsoft.com/office/drawing/2014/main" id="{01F8D9FA-FA3E-4DF0-8A04-E2317D0BF9C3}"/>
              </a:ext>
            </a:extLst>
          </p:cNvPr>
          <p:cNvSpPr txBox="1"/>
          <p:nvPr/>
        </p:nvSpPr>
        <p:spPr>
          <a:xfrm>
            <a:off x="4827731" y="5962054"/>
            <a:ext cx="944973" cy="757130"/>
          </a:xfrm>
          <a:prstGeom prst="rect">
            <a:avLst/>
          </a:prstGeom>
          <a:noFill/>
        </p:spPr>
        <p:txBody>
          <a:bodyPr wrap="square" rtlCol="0">
            <a:spAutoFit/>
          </a:bodyPr>
          <a:lstStyle/>
          <a:p>
            <a:pPr>
              <a:lnSpc>
                <a:spcPct val="90000"/>
              </a:lnSpc>
            </a:pPr>
            <a:r>
              <a:rPr lang="ru-RU" sz="1200" dirty="0">
                <a:latin typeface="Bahnschrift Light Condensed" panose="020B0502040204020203" pitchFamily="34" charset="0"/>
              </a:rPr>
              <a:t>Козлов В.В. – акад. РАН, вице-президент РАН</a:t>
            </a:r>
          </a:p>
        </p:txBody>
      </p:sp>
      <p:sp>
        <p:nvSpPr>
          <p:cNvPr id="35" name="TextBox 34">
            <a:extLst>
              <a:ext uri="{FF2B5EF4-FFF2-40B4-BE49-F238E27FC236}">
                <a16:creationId xmlns="" xmlns:a16="http://schemas.microsoft.com/office/drawing/2014/main" id="{CC47A35C-3AFB-40E9-B716-48091A6D5388}"/>
              </a:ext>
            </a:extLst>
          </p:cNvPr>
          <p:cNvSpPr txBox="1"/>
          <p:nvPr/>
        </p:nvSpPr>
        <p:spPr>
          <a:xfrm>
            <a:off x="5796136" y="5962054"/>
            <a:ext cx="1231938" cy="923330"/>
          </a:xfrm>
          <a:prstGeom prst="rect">
            <a:avLst/>
          </a:prstGeom>
          <a:noFill/>
        </p:spPr>
        <p:txBody>
          <a:bodyPr wrap="square" rtlCol="0">
            <a:spAutoFit/>
          </a:bodyPr>
          <a:lstStyle/>
          <a:p>
            <a:pPr>
              <a:lnSpc>
                <a:spcPct val="90000"/>
              </a:lnSpc>
            </a:pPr>
            <a:r>
              <a:rPr lang="ru-RU" sz="1200" dirty="0">
                <a:latin typeface="Bahnschrift Light Condensed" panose="020B0502040204020203" pitchFamily="34" charset="0"/>
              </a:rPr>
              <a:t>Трещев Д.В. – акад. РАН, директор Математического института </a:t>
            </a:r>
          </a:p>
          <a:p>
            <a:pPr>
              <a:lnSpc>
                <a:spcPct val="90000"/>
              </a:lnSpc>
            </a:pPr>
            <a:r>
              <a:rPr lang="ru-RU" sz="1200" dirty="0">
                <a:latin typeface="Bahnschrift Light Condensed" panose="020B0502040204020203" pitchFamily="34" charset="0"/>
              </a:rPr>
              <a:t>им. В.А. Стеклова</a:t>
            </a:r>
          </a:p>
        </p:txBody>
      </p:sp>
      <p:sp>
        <p:nvSpPr>
          <p:cNvPr id="36" name="TextBox 35">
            <a:extLst>
              <a:ext uri="{FF2B5EF4-FFF2-40B4-BE49-F238E27FC236}">
                <a16:creationId xmlns="" xmlns:a16="http://schemas.microsoft.com/office/drawing/2014/main" id="{A60B765A-B235-42E4-8C8B-5A06FB50C76D}"/>
              </a:ext>
            </a:extLst>
          </p:cNvPr>
          <p:cNvSpPr txBox="1"/>
          <p:nvPr/>
        </p:nvSpPr>
        <p:spPr>
          <a:xfrm>
            <a:off x="7927372" y="5962054"/>
            <a:ext cx="1139923" cy="590931"/>
          </a:xfrm>
          <a:prstGeom prst="rect">
            <a:avLst/>
          </a:prstGeom>
          <a:noFill/>
        </p:spPr>
        <p:txBody>
          <a:bodyPr wrap="square" rtlCol="0">
            <a:spAutoFit/>
          </a:bodyPr>
          <a:lstStyle/>
          <a:p>
            <a:pPr>
              <a:lnSpc>
                <a:spcPct val="90000"/>
              </a:lnSpc>
            </a:pPr>
            <a:r>
              <a:rPr lang="ru-RU" sz="1200" dirty="0" err="1">
                <a:latin typeface="Bahnschrift Light Condensed" panose="020B0502040204020203" pitchFamily="34" charset="0"/>
              </a:rPr>
              <a:t>Тиморин</a:t>
            </a:r>
            <a:r>
              <a:rPr lang="ru-RU" sz="1200" dirty="0">
                <a:latin typeface="Bahnschrift Light Condensed" panose="020B0502040204020203" pitchFamily="34" charset="0"/>
              </a:rPr>
              <a:t> В.А. – декан факультета математики ВШЭ</a:t>
            </a:r>
          </a:p>
        </p:txBody>
      </p:sp>
      <p:sp>
        <p:nvSpPr>
          <p:cNvPr id="37" name="TextBox 36">
            <a:extLst>
              <a:ext uri="{FF2B5EF4-FFF2-40B4-BE49-F238E27FC236}">
                <a16:creationId xmlns="" xmlns:a16="http://schemas.microsoft.com/office/drawing/2014/main" id="{4016D438-A561-4350-975C-1A0B4B667DBB}"/>
              </a:ext>
            </a:extLst>
          </p:cNvPr>
          <p:cNvSpPr txBox="1"/>
          <p:nvPr/>
        </p:nvSpPr>
        <p:spPr>
          <a:xfrm>
            <a:off x="6890140" y="5962054"/>
            <a:ext cx="1083151" cy="590931"/>
          </a:xfrm>
          <a:prstGeom prst="rect">
            <a:avLst/>
          </a:prstGeom>
          <a:noFill/>
        </p:spPr>
        <p:txBody>
          <a:bodyPr wrap="square" rtlCol="0">
            <a:spAutoFit/>
          </a:bodyPr>
          <a:lstStyle/>
          <a:p>
            <a:pPr>
              <a:lnSpc>
                <a:spcPct val="90000"/>
              </a:lnSpc>
            </a:pPr>
            <a:r>
              <a:rPr lang="ru-RU" sz="1200" dirty="0">
                <a:latin typeface="Bahnschrift Light Condensed" panose="020B0502040204020203" pitchFamily="34" charset="0"/>
              </a:rPr>
              <a:t>Шафаревич А.И – член-корр. РАН, декан ММФ МГУ</a:t>
            </a:r>
          </a:p>
        </p:txBody>
      </p:sp>
    </p:spTree>
    <p:extLst>
      <p:ext uri="{BB962C8B-B14F-4D97-AF65-F5344CB8AC3E}">
        <p14:creationId xmlns:p14="http://schemas.microsoft.com/office/powerpoint/2010/main" val="1857303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546" y="-27384"/>
            <a:ext cx="6600844" cy="584195"/>
          </a:xfrm>
        </p:spPr>
        <p:txBody>
          <a:bodyPr>
            <a:normAutofit/>
          </a:bodyPr>
          <a:lstStyle/>
          <a:p>
            <a:pPr algn="l"/>
            <a:r>
              <a:rPr lang="ru-RU" sz="2000" b="1" cap="all" dirty="0">
                <a:solidFill>
                  <a:srgbClr val="A02029"/>
                </a:solidFill>
                <a:latin typeface="Bahnschrift SemiBold SemiConden" panose="020B0502040204020203" pitchFamily="34" charset="0"/>
              </a:rPr>
              <a:t>Математический центр в Академгородке</a:t>
            </a:r>
          </a:p>
        </p:txBody>
      </p:sp>
      <p:pic>
        <p:nvPicPr>
          <p:cNvPr id="1026" name="Picture 2" descr="C:\Users\IMC\Desktop\МЦА\През 3\Линия.png"/>
          <p:cNvPicPr>
            <a:picLocks noChangeAspect="1" noChangeArrowheads="1"/>
          </p:cNvPicPr>
          <p:nvPr/>
        </p:nvPicPr>
        <p:blipFill>
          <a:blip r:embed="rId3"/>
          <a:srcRect/>
          <a:stretch>
            <a:fillRect/>
          </a:stretch>
        </p:blipFill>
        <p:spPr bwMode="auto">
          <a:xfrm>
            <a:off x="174594" y="420285"/>
            <a:ext cx="8783637" cy="106362"/>
          </a:xfrm>
          <a:prstGeom prst="rect">
            <a:avLst/>
          </a:prstGeom>
          <a:noFill/>
        </p:spPr>
      </p:pic>
      <p:sp>
        <p:nvSpPr>
          <p:cNvPr id="5" name="Заголовок 1"/>
          <p:cNvSpPr txBox="1">
            <a:spLocks/>
          </p:cNvSpPr>
          <p:nvPr/>
        </p:nvSpPr>
        <p:spPr>
          <a:xfrm>
            <a:off x="86020" y="346330"/>
            <a:ext cx="9670556" cy="584195"/>
          </a:xfrm>
          <a:prstGeom prst="rect">
            <a:avLst/>
          </a:prstGeom>
        </p:spPr>
        <p:txBody>
          <a:bodyPr vert="horz" lIns="91440" tIns="45720" rIns="91440" bIns="45720" rtlCol="0" anchor="ctr">
            <a:normAutofit/>
          </a:bodyPr>
          <a:lstStyle/>
          <a:p>
            <a:pPr>
              <a:spcBef>
                <a:spcPct val="0"/>
              </a:spcBef>
              <a:defRPr/>
            </a:pPr>
            <a:r>
              <a:rPr lang="ru-RU" sz="1900" b="1" cap="all" dirty="0">
                <a:solidFill>
                  <a:srgbClr val="24455C"/>
                </a:solidFill>
                <a:latin typeface="Bahnschrift SemiBold SemiConden" panose="020B0502040204020203" pitchFamily="34" charset="0"/>
                <a:ea typeface="+mj-ea"/>
                <a:cs typeface="+mj-cs"/>
              </a:rPr>
              <a:t>ОБРАЗОВАТЕЛЬНАЯ ДЕЯТЕЛЬНОСТЬ</a:t>
            </a:r>
          </a:p>
        </p:txBody>
      </p:sp>
      <p:sp>
        <p:nvSpPr>
          <p:cNvPr id="32" name="TextBox 31">
            <a:extLst>
              <a:ext uri="{FF2B5EF4-FFF2-40B4-BE49-F238E27FC236}">
                <a16:creationId xmlns="" xmlns:a16="http://schemas.microsoft.com/office/drawing/2014/main" id="{8BAF5182-9D1F-4C52-BD43-D73F1AFBE3DD}"/>
              </a:ext>
            </a:extLst>
          </p:cNvPr>
          <p:cNvSpPr txBox="1"/>
          <p:nvPr/>
        </p:nvSpPr>
        <p:spPr>
          <a:xfrm>
            <a:off x="4283968" y="580618"/>
            <a:ext cx="2585964" cy="400110"/>
          </a:xfrm>
          <a:prstGeom prst="rect">
            <a:avLst/>
          </a:prstGeom>
          <a:noFill/>
        </p:spPr>
        <p:txBody>
          <a:bodyPr wrap="none" rtlCol="0">
            <a:spAutoFit/>
          </a:bodyPr>
          <a:lstStyle/>
          <a:p>
            <a:r>
              <a:rPr lang="ru-RU" sz="2000" dirty="0">
                <a:latin typeface="Bahnschrift Light Condensed" panose="020B0502040204020203" pitchFamily="34" charset="0"/>
              </a:rPr>
              <a:t>Подготовка научных кадров</a:t>
            </a:r>
          </a:p>
        </p:txBody>
      </p:sp>
      <p:sp>
        <p:nvSpPr>
          <p:cNvPr id="33" name="TextBox 32">
            <a:extLst>
              <a:ext uri="{FF2B5EF4-FFF2-40B4-BE49-F238E27FC236}">
                <a16:creationId xmlns="" xmlns:a16="http://schemas.microsoft.com/office/drawing/2014/main" id="{B5F79D14-D19B-48EC-A81D-2CB1DB0F10A8}"/>
              </a:ext>
            </a:extLst>
          </p:cNvPr>
          <p:cNvSpPr txBox="1"/>
          <p:nvPr/>
        </p:nvSpPr>
        <p:spPr>
          <a:xfrm>
            <a:off x="1835696" y="895847"/>
            <a:ext cx="2951449" cy="400110"/>
          </a:xfrm>
          <a:prstGeom prst="rect">
            <a:avLst/>
          </a:prstGeom>
          <a:noFill/>
        </p:spPr>
        <p:txBody>
          <a:bodyPr wrap="none" rtlCol="0">
            <a:spAutoFit/>
          </a:bodyPr>
          <a:lstStyle/>
          <a:p>
            <a:r>
              <a:rPr lang="ru-RU" sz="2000" dirty="0">
                <a:latin typeface="Bahnschrift Light Condensed" panose="020B0502040204020203" pitchFamily="34" charset="0"/>
              </a:rPr>
              <a:t>Реализация пилотных программ</a:t>
            </a:r>
          </a:p>
        </p:txBody>
      </p:sp>
      <p:sp>
        <p:nvSpPr>
          <p:cNvPr id="38" name="TextBox 37">
            <a:extLst>
              <a:ext uri="{FF2B5EF4-FFF2-40B4-BE49-F238E27FC236}">
                <a16:creationId xmlns="" xmlns:a16="http://schemas.microsoft.com/office/drawing/2014/main" id="{F91A2A5F-D507-44A6-9870-ADD76A9686AF}"/>
              </a:ext>
            </a:extLst>
          </p:cNvPr>
          <p:cNvSpPr txBox="1"/>
          <p:nvPr/>
        </p:nvSpPr>
        <p:spPr>
          <a:xfrm>
            <a:off x="98180" y="1280108"/>
            <a:ext cx="2601994" cy="677108"/>
          </a:xfrm>
          <a:prstGeom prst="rect">
            <a:avLst/>
          </a:prstGeom>
          <a:noFill/>
        </p:spPr>
        <p:txBody>
          <a:bodyPr wrap="none" rtlCol="0">
            <a:spAutoFit/>
          </a:bodyPr>
          <a:lstStyle/>
          <a:p>
            <a:r>
              <a:rPr lang="ru-RU" sz="2000" dirty="0">
                <a:latin typeface="Bahnschrift Light Condensed" panose="020B0502040204020203" pitchFamily="34" charset="0"/>
              </a:rPr>
              <a:t>Вовлечение в исследования</a:t>
            </a:r>
          </a:p>
          <a:p>
            <a:endParaRPr lang="ru-RU" dirty="0">
              <a:latin typeface="Bahnschrift Light Condensed" panose="020B0502040204020203" pitchFamily="34" charset="0"/>
            </a:endParaRPr>
          </a:p>
        </p:txBody>
      </p:sp>
      <p:sp>
        <p:nvSpPr>
          <p:cNvPr id="39" name="TextBox 38">
            <a:extLst>
              <a:ext uri="{FF2B5EF4-FFF2-40B4-BE49-F238E27FC236}">
                <a16:creationId xmlns="" xmlns:a16="http://schemas.microsoft.com/office/drawing/2014/main" id="{7B664FDF-66A7-483C-B8C7-1EBDFD578775}"/>
              </a:ext>
            </a:extLst>
          </p:cNvPr>
          <p:cNvSpPr txBox="1"/>
          <p:nvPr/>
        </p:nvSpPr>
        <p:spPr>
          <a:xfrm>
            <a:off x="107504" y="1768044"/>
            <a:ext cx="700833" cy="369332"/>
          </a:xfrm>
          <a:prstGeom prst="rect">
            <a:avLst/>
          </a:prstGeom>
          <a:noFill/>
        </p:spPr>
        <p:txBody>
          <a:bodyPr wrap="none" rtlCol="0">
            <a:spAutoFit/>
          </a:bodyPr>
          <a:lstStyle/>
          <a:p>
            <a:r>
              <a:rPr lang="ru-RU" cap="all" dirty="0">
                <a:solidFill>
                  <a:srgbClr val="A02029"/>
                </a:solidFill>
                <a:latin typeface="Bahnschrift Light Condensed" panose="020B0502040204020203" pitchFamily="34" charset="0"/>
              </a:rPr>
              <a:t>Школа</a:t>
            </a:r>
            <a:endParaRPr lang="ru-RU" dirty="0">
              <a:latin typeface="Bahnschrift Light Condensed" panose="020B0502040204020203" pitchFamily="34" charset="0"/>
            </a:endParaRPr>
          </a:p>
        </p:txBody>
      </p:sp>
      <p:sp>
        <p:nvSpPr>
          <p:cNvPr id="40" name="TextBox 39">
            <a:extLst>
              <a:ext uri="{FF2B5EF4-FFF2-40B4-BE49-F238E27FC236}">
                <a16:creationId xmlns="" xmlns:a16="http://schemas.microsoft.com/office/drawing/2014/main" id="{6255C36B-1D28-46DA-BA3B-C77FA271EE10}"/>
              </a:ext>
            </a:extLst>
          </p:cNvPr>
          <p:cNvSpPr txBox="1"/>
          <p:nvPr/>
        </p:nvSpPr>
        <p:spPr>
          <a:xfrm>
            <a:off x="1846149" y="1768044"/>
            <a:ext cx="1268296" cy="369332"/>
          </a:xfrm>
          <a:prstGeom prst="rect">
            <a:avLst/>
          </a:prstGeom>
          <a:noFill/>
        </p:spPr>
        <p:txBody>
          <a:bodyPr wrap="none" rtlCol="0">
            <a:spAutoFit/>
          </a:bodyPr>
          <a:lstStyle/>
          <a:p>
            <a:r>
              <a:rPr lang="ru-RU" cap="all" dirty="0">
                <a:solidFill>
                  <a:srgbClr val="A02029"/>
                </a:solidFill>
                <a:latin typeface="Bahnschrift Light Condensed" panose="020B0502040204020203" pitchFamily="34" charset="0"/>
              </a:rPr>
              <a:t>Бакалавриат</a:t>
            </a:r>
            <a:endParaRPr lang="ru-RU" dirty="0">
              <a:latin typeface="Bahnschrift Light Condensed" panose="020B0502040204020203" pitchFamily="34" charset="0"/>
            </a:endParaRPr>
          </a:p>
        </p:txBody>
      </p:sp>
      <p:sp>
        <p:nvSpPr>
          <p:cNvPr id="42" name="TextBox 41">
            <a:extLst>
              <a:ext uri="{FF2B5EF4-FFF2-40B4-BE49-F238E27FC236}">
                <a16:creationId xmlns="" xmlns:a16="http://schemas.microsoft.com/office/drawing/2014/main" id="{1218CBBF-931A-43AE-8308-58071479FA3C}"/>
              </a:ext>
            </a:extLst>
          </p:cNvPr>
          <p:cNvSpPr txBox="1"/>
          <p:nvPr/>
        </p:nvSpPr>
        <p:spPr>
          <a:xfrm>
            <a:off x="4283968" y="1768044"/>
            <a:ext cx="1343638" cy="369332"/>
          </a:xfrm>
          <a:prstGeom prst="rect">
            <a:avLst/>
          </a:prstGeom>
          <a:noFill/>
        </p:spPr>
        <p:txBody>
          <a:bodyPr wrap="none" rtlCol="0">
            <a:spAutoFit/>
          </a:bodyPr>
          <a:lstStyle/>
          <a:p>
            <a:r>
              <a:rPr lang="ru-RU" cap="all" dirty="0">
                <a:solidFill>
                  <a:srgbClr val="A02029"/>
                </a:solidFill>
                <a:latin typeface="Bahnschrift Light Condensed" panose="020B0502040204020203" pitchFamily="34" charset="0"/>
              </a:rPr>
              <a:t>Магистратура</a:t>
            </a:r>
            <a:endParaRPr lang="ru-RU" dirty="0">
              <a:latin typeface="Bahnschrift Light Condensed" panose="020B0502040204020203" pitchFamily="34" charset="0"/>
            </a:endParaRPr>
          </a:p>
        </p:txBody>
      </p:sp>
      <p:sp>
        <p:nvSpPr>
          <p:cNvPr id="43" name="TextBox 42">
            <a:extLst>
              <a:ext uri="{FF2B5EF4-FFF2-40B4-BE49-F238E27FC236}">
                <a16:creationId xmlns="" xmlns:a16="http://schemas.microsoft.com/office/drawing/2014/main" id="{34B2C27D-E671-4D3D-9726-AFB72C685A7F}"/>
              </a:ext>
            </a:extLst>
          </p:cNvPr>
          <p:cNvSpPr txBox="1"/>
          <p:nvPr/>
        </p:nvSpPr>
        <p:spPr>
          <a:xfrm>
            <a:off x="7563397" y="1796251"/>
            <a:ext cx="1257075" cy="369332"/>
          </a:xfrm>
          <a:prstGeom prst="rect">
            <a:avLst/>
          </a:prstGeom>
          <a:noFill/>
        </p:spPr>
        <p:txBody>
          <a:bodyPr wrap="none" rtlCol="0">
            <a:spAutoFit/>
          </a:bodyPr>
          <a:lstStyle/>
          <a:p>
            <a:r>
              <a:rPr lang="ru-RU" cap="all" dirty="0">
                <a:solidFill>
                  <a:srgbClr val="A02029"/>
                </a:solidFill>
                <a:latin typeface="Bahnschrift Light Condensed" panose="020B0502040204020203" pitchFamily="34" charset="0"/>
              </a:rPr>
              <a:t>Аспирантура</a:t>
            </a:r>
            <a:endParaRPr lang="ru-RU" dirty="0">
              <a:latin typeface="Bahnschrift Light Condensed" panose="020B0502040204020203" pitchFamily="34" charset="0"/>
            </a:endParaRPr>
          </a:p>
        </p:txBody>
      </p:sp>
      <p:sp>
        <p:nvSpPr>
          <p:cNvPr id="44" name="TextBox 43">
            <a:extLst>
              <a:ext uri="{FF2B5EF4-FFF2-40B4-BE49-F238E27FC236}">
                <a16:creationId xmlns="" xmlns:a16="http://schemas.microsoft.com/office/drawing/2014/main" id="{0DF044DE-7EBB-450A-92C8-E7AFFACAFA02}"/>
              </a:ext>
            </a:extLst>
          </p:cNvPr>
          <p:cNvSpPr txBox="1"/>
          <p:nvPr/>
        </p:nvSpPr>
        <p:spPr>
          <a:xfrm>
            <a:off x="4283968" y="2136576"/>
            <a:ext cx="4459875" cy="800219"/>
          </a:xfrm>
          <a:prstGeom prst="rect">
            <a:avLst/>
          </a:prstGeom>
          <a:noFill/>
        </p:spPr>
        <p:txBody>
          <a:bodyPr wrap="none" rtlCol="0">
            <a:spAutoFit/>
          </a:bodyPr>
          <a:lstStyle/>
          <a:p>
            <a:r>
              <a:rPr lang="ru-RU" dirty="0">
                <a:latin typeface="Bahnschrift Light Condensed" panose="020B0502040204020203" pitchFamily="34" charset="0"/>
              </a:rPr>
              <a:t>Качественная </a:t>
            </a:r>
            <a:r>
              <a:rPr lang="ru-RU" dirty="0">
                <a:solidFill>
                  <a:srgbClr val="24455C"/>
                </a:solidFill>
                <a:latin typeface="Bahnschrift Light Condensed" panose="020B0502040204020203" pitchFamily="34" charset="0"/>
              </a:rPr>
              <a:t>трансформация</a:t>
            </a:r>
            <a:r>
              <a:rPr lang="ru-RU" dirty="0">
                <a:latin typeface="Bahnschrift Light Condensed" panose="020B0502040204020203" pitchFamily="34" charset="0"/>
              </a:rPr>
              <a:t> классических программ</a:t>
            </a:r>
          </a:p>
          <a:p>
            <a:r>
              <a:rPr lang="ru-RU" sz="1400" dirty="0">
                <a:latin typeface="Bahnschrift Light Condensed" panose="020B0502040204020203" pitchFamily="34" charset="0"/>
              </a:rPr>
              <a:t>Разработка и модернизация более 20 основных курсов в 2019 г., </a:t>
            </a:r>
          </a:p>
          <a:p>
            <a:r>
              <a:rPr lang="ru-RU" sz="1400" dirty="0">
                <a:latin typeface="Bahnschrift Light Condensed" panose="020B0502040204020203" pitchFamily="34" charset="0"/>
              </a:rPr>
              <a:t>50 студентов набора 2019</a:t>
            </a:r>
          </a:p>
        </p:txBody>
      </p:sp>
      <p:sp>
        <p:nvSpPr>
          <p:cNvPr id="45" name="TextBox 44">
            <a:extLst>
              <a:ext uri="{FF2B5EF4-FFF2-40B4-BE49-F238E27FC236}">
                <a16:creationId xmlns="" xmlns:a16="http://schemas.microsoft.com/office/drawing/2014/main" id="{FF5DC261-FB23-42F5-A5C6-700692D03906}"/>
              </a:ext>
            </a:extLst>
          </p:cNvPr>
          <p:cNvSpPr txBox="1"/>
          <p:nvPr/>
        </p:nvSpPr>
        <p:spPr>
          <a:xfrm>
            <a:off x="107504" y="2164196"/>
            <a:ext cx="1665508" cy="2062103"/>
          </a:xfrm>
          <a:prstGeom prst="rect">
            <a:avLst/>
          </a:prstGeom>
          <a:noFill/>
        </p:spPr>
        <p:txBody>
          <a:bodyPr wrap="square" rtlCol="0">
            <a:spAutoFit/>
          </a:bodyPr>
          <a:lstStyle/>
          <a:p>
            <a:r>
              <a:rPr lang="ru-RU" dirty="0">
                <a:latin typeface="Bahnschrift Light Condensed" panose="020B0502040204020203" pitchFamily="34" charset="0"/>
              </a:rPr>
              <a:t>Зимняя школа юного математика «Лобачевский» </a:t>
            </a:r>
          </a:p>
          <a:p>
            <a:r>
              <a:rPr lang="ru-RU" dirty="0">
                <a:latin typeface="Bahnschrift Light Condensed" panose="020B0502040204020203" pitchFamily="34" charset="0"/>
              </a:rPr>
              <a:t>(СУНЦ НГУ)</a:t>
            </a:r>
          </a:p>
          <a:p>
            <a:r>
              <a:rPr lang="ru-RU" sz="1400" dirty="0">
                <a:latin typeface="Bahnschrift Light Condensed" panose="020B0502040204020203" pitchFamily="34" charset="0"/>
              </a:rPr>
              <a:t>Разработка – декабрь 2019 г., реализация - январь 2020 г.</a:t>
            </a:r>
          </a:p>
          <a:p>
            <a:r>
              <a:rPr lang="ru-RU" sz="1400" dirty="0">
                <a:latin typeface="Bahnschrift Light Condensed" panose="020B0502040204020203" pitchFamily="34" charset="0"/>
              </a:rPr>
              <a:t>(45 участников)</a:t>
            </a:r>
          </a:p>
        </p:txBody>
      </p:sp>
      <p:sp>
        <p:nvSpPr>
          <p:cNvPr id="46" name="TextBox 45">
            <a:extLst>
              <a:ext uri="{FF2B5EF4-FFF2-40B4-BE49-F238E27FC236}">
                <a16:creationId xmlns="" xmlns:a16="http://schemas.microsoft.com/office/drawing/2014/main" id="{1F96C1E4-3845-43A7-8BE6-3D67357A0D44}"/>
              </a:ext>
            </a:extLst>
          </p:cNvPr>
          <p:cNvSpPr txBox="1"/>
          <p:nvPr/>
        </p:nvSpPr>
        <p:spPr>
          <a:xfrm>
            <a:off x="1835696" y="2168616"/>
            <a:ext cx="3217762" cy="2200602"/>
          </a:xfrm>
          <a:prstGeom prst="rect">
            <a:avLst/>
          </a:prstGeom>
          <a:noFill/>
        </p:spPr>
        <p:txBody>
          <a:bodyPr wrap="square" rtlCol="0">
            <a:spAutoFit/>
          </a:bodyPr>
          <a:lstStyle/>
          <a:p>
            <a:r>
              <a:rPr lang="ru-RU" dirty="0">
                <a:latin typeface="Bahnschrift Light Condensed" panose="020B0502040204020203" pitchFamily="34" charset="0"/>
              </a:rPr>
              <a:t>Исследовательская группа</a:t>
            </a:r>
          </a:p>
          <a:p>
            <a:r>
              <a:rPr lang="ru-RU" sz="1400" dirty="0">
                <a:latin typeface="Bahnschrift Light Condensed" panose="020B0502040204020203" pitchFamily="34" charset="0"/>
              </a:rPr>
              <a:t>13 студентов набора 2019 г.</a:t>
            </a:r>
          </a:p>
          <a:p>
            <a:endParaRPr lang="ru-RU" sz="1400" dirty="0">
              <a:latin typeface="Bahnschrift Light Condensed" panose="020B0502040204020203" pitchFamily="34" charset="0"/>
            </a:endParaRPr>
          </a:p>
          <a:p>
            <a:endParaRPr lang="ru-RU" sz="1400" dirty="0">
              <a:latin typeface="Bahnschrift Light Condensed" panose="020B0502040204020203" pitchFamily="34" charset="0"/>
            </a:endParaRPr>
          </a:p>
          <a:p>
            <a:endParaRPr lang="ru-RU" sz="700" dirty="0">
              <a:latin typeface="Bahnschrift Light Condensed" panose="020B0502040204020203" pitchFamily="34" charset="0"/>
            </a:endParaRPr>
          </a:p>
          <a:p>
            <a:r>
              <a:rPr lang="ru-RU" dirty="0">
                <a:latin typeface="Bahnschrift Light Condensed" panose="020B0502040204020203" pitchFamily="34" charset="0"/>
              </a:rPr>
              <a:t>Искусственный интеллект</a:t>
            </a:r>
          </a:p>
          <a:p>
            <a:r>
              <a:rPr lang="ru-RU" sz="1400" dirty="0">
                <a:latin typeface="Bahnschrift Light Condensed" panose="020B0502040204020203" pitchFamily="34" charset="0"/>
              </a:rPr>
              <a:t>17 студентов набора 2019 г.</a:t>
            </a:r>
          </a:p>
          <a:p>
            <a:endParaRPr lang="ru-RU" sz="600" dirty="0">
              <a:latin typeface="Bahnschrift Light Condensed" panose="020B0502040204020203" pitchFamily="34" charset="0"/>
            </a:endParaRPr>
          </a:p>
          <a:p>
            <a:r>
              <a:rPr lang="ru-RU" dirty="0">
                <a:latin typeface="Bahnschrift Light Condensed" panose="020B0502040204020203" pitchFamily="34" charset="0"/>
              </a:rPr>
              <a:t>Прикладной инжиниринг</a:t>
            </a:r>
          </a:p>
          <a:p>
            <a:r>
              <a:rPr lang="ru-RU" sz="1400" dirty="0">
                <a:latin typeface="Bahnschrift Light Condensed" panose="020B0502040204020203" pitchFamily="34" charset="0"/>
              </a:rPr>
              <a:t>13 студентов набора 2019 г.</a:t>
            </a:r>
          </a:p>
        </p:txBody>
      </p:sp>
      <p:sp>
        <p:nvSpPr>
          <p:cNvPr id="47" name="TextBox 46">
            <a:extLst>
              <a:ext uri="{FF2B5EF4-FFF2-40B4-BE49-F238E27FC236}">
                <a16:creationId xmlns="" xmlns:a16="http://schemas.microsoft.com/office/drawing/2014/main" id="{D39F3825-0EAC-406F-9437-A3F864DBDB74}"/>
              </a:ext>
            </a:extLst>
          </p:cNvPr>
          <p:cNvSpPr txBox="1"/>
          <p:nvPr/>
        </p:nvSpPr>
        <p:spPr>
          <a:xfrm>
            <a:off x="4290239" y="3185182"/>
            <a:ext cx="4644008" cy="1169551"/>
          </a:xfrm>
          <a:prstGeom prst="rect">
            <a:avLst/>
          </a:prstGeom>
          <a:noFill/>
        </p:spPr>
        <p:txBody>
          <a:bodyPr wrap="square" rtlCol="0">
            <a:spAutoFit/>
          </a:bodyPr>
          <a:lstStyle/>
          <a:p>
            <a:r>
              <a:rPr lang="ru-RU" dirty="0">
                <a:latin typeface="Bahnschrift Light Condensed" panose="020B0502040204020203" pitchFamily="34" charset="0"/>
              </a:rPr>
              <a:t>Искусственный интеллект и аналитика больших данных</a:t>
            </a:r>
          </a:p>
          <a:p>
            <a:r>
              <a:rPr lang="ru-RU" sz="1400" dirty="0">
                <a:latin typeface="Bahnschrift Light Condensed" panose="020B0502040204020203" pitchFamily="34" charset="0"/>
              </a:rPr>
              <a:t>21 студент набора 2019 г., в том числе 13 иностранных</a:t>
            </a:r>
          </a:p>
          <a:p>
            <a:endParaRPr lang="ru-RU" sz="600" dirty="0">
              <a:latin typeface="Bahnschrift Light Condensed" panose="020B0502040204020203" pitchFamily="34" charset="0"/>
            </a:endParaRPr>
          </a:p>
          <a:p>
            <a:r>
              <a:rPr lang="ru-RU" dirty="0">
                <a:latin typeface="Bahnschrift Light Condensed" panose="020B0502040204020203" pitchFamily="34" charset="0"/>
              </a:rPr>
              <a:t>Нефтяной инжиниринг и математическое моделирование</a:t>
            </a:r>
          </a:p>
          <a:p>
            <a:r>
              <a:rPr lang="ru-RU" sz="1400" dirty="0">
                <a:latin typeface="Bahnschrift Light Condensed" panose="020B0502040204020203" pitchFamily="34" charset="0"/>
              </a:rPr>
              <a:t>6 студентов набора 2019 г.</a:t>
            </a:r>
          </a:p>
        </p:txBody>
      </p:sp>
      <p:sp>
        <p:nvSpPr>
          <p:cNvPr id="49" name="Прямоугольник 48">
            <a:extLst>
              <a:ext uri="{FF2B5EF4-FFF2-40B4-BE49-F238E27FC236}">
                <a16:creationId xmlns="" xmlns:a16="http://schemas.microsoft.com/office/drawing/2014/main" id="{D97E036A-3E64-4E43-89FC-7CEAE77C0BBB}"/>
              </a:ext>
            </a:extLst>
          </p:cNvPr>
          <p:cNvSpPr/>
          <p:nvPr/>
        </p:nvSpPr>
        <p:spPr>
          <a:xfrm>
            <a:off x="127271" y="4437112"/>
            <a:ext cx="2712602" cy="400110"/>
          </a:xfrm>
          <a:prstGeom prst="rect">
            <a:avLst/>
          </a:prstGeom>
        </p:spPr>
        <p:txBody>
          <a:bodyPr wrap="none">
            <a:spAutoFit/>
          </a:bodyPr>
          <a:lstStyle/>
          <a:p>
            <a:r>
              <a:rPr lang="ru-RU" sz="2000" dirty="0">
                <a:latin typeface="Bahnschrift Light Condensed" panose="020B0502040204020203" pitchFamily="34" charset="0"/>
              </a:rPr>
              <a:t>Дополнительное образование</a:t>
            </a:r>
          </a:p>
        </p:txBody>
      </p:sp>
      <p:sp>
        <p:nvSpPr>
          <p:cNvPr id="50" name="TextBox 49">
            <a:extLst>
              <a:ext uri="{FF2B5EF4-FFF2-40B4-BE49-F238E27FC236}">
                <a16:creationId xmlns="" xmlns:a16="http://schemas.microsoft.com/office/drawing/2014/main" id="{44602009-7484-4ECA-A308-7D3A85F1FA55}"/>
              </a:ext>
            </a:extLst>
          </p:cNvPr>
          <p:cNvSpPr txBox="1"/>
          <p:nvPr/>
        </p:nvSpPr>
        <p:spPr>
          <a:xfrm>
            <a:off x="107504" y="4869160"/>
            <a:ext cx="8964837" cy="535531"/>
          </a:xfrm>
          <a:prstGeom prst="rect">
            <a:avLst/>
          </a:prstGeom>
          <a:noFill/>
        </p:spPr>
        <p:txBody>
          <a:bodyPr wrap="square" rtlCol="0">
            <a:spAutoFit/>
          </a:bodyPr>
          <a:lstStyle/>
          <a:p>
            <a:pPr>
              <a:lnSpc>
                <a:spcPct val="90000"/>
              </a:lnSpc>
            </a:pPr>
            <a:r>
              <a:rPr lang="ru-RU" dirty="0">
                <a:latin typeface="Bahnschrift Light Condensed" panose="020B0502040204020203" pitchFamily="34" charset="0"/>
              </a:rPr>
              <a:t>Разработка и внедрение </a:t>
            </a:r>
            <a:r>
              <a:rPr lang="ru-RU" dirty="0">
                <a:solidFill>
                  <a:srgbClr val="24455C"/>
                </a:solidFill>
                <a:latin typeface="Bahnschrift Light Condensed" panose="020B0502040204020203" pitchFamily="34" charset="0"/>
              </a:rPr>
              <a:t>онлайн-курсов</a:t>
            </a:r>
          </a:p>
          <a:p>
            <a:pPr>
              <a:lnSpc>
                <a:spcPct val="90000"/>
              </a:lnSpc>
            </a:pPr>
            <a:r>
              <a:rPr lang="ru-RU" sz="1400" dirty="0">
                <a:latin typeface="Bahnschrift Light Condensed" panose="020B0502040204020203" pitchFamily="34" charset="0"/>
              </a:rPr>
              <a:t>в 2019 г. разработан </a:t>
            </a:r>
            <a:r>
              <a:rPr lang="ru-RU" sz="1400" dirty="0" err="1">
                <a:latin typeface="Bahnschrift Light Condensed" panose="020B0502040204020203" pitchFamily="34" charset="0"/>
              </a:rPr>
              <a:t>онлайн-курс</a:t>
            </a:r>
            <a:r>
              <a:rPr lang="ru-RU" sz="1400" dirty="0">
                <a:latin typeface="Bahnschrift Light Condensed" panose="020B0502040204020203" pitchFamily="34" charset="0"/>
              </a:rPr>
              <a:t> «</a:t>
            </a:r>
            <a:r>
              <a:rPr lang="en-US" sz="1400" dirty="0">
                <a:latin typeface="Bahnschrift Light Condensed" panose="020B0502040204020203" pitchFamily="34" charset="0"/>
              </a:rPr>
              <a:t>Cryptography: Boolean functions and related problems»</a:t>
            </a:r>
            <a:r>
              <a:rPr lang="ru-RU" sz="1400" dirty="0">
                <a:latin typeface="Bahnschrift Light Condensed" panose="020B0502040204020203" pitchFamily="34" charset="0"/>
              </a:rPr>
              <a:t> на </a:t>
            </a:r>
            <a:r>
              <a:rPr lang="en-US" sz="1400" dirty="0">
                <a:latin typeface="Bahnschrift Light Condensed" panose="020B0502040204020203" pitchFamily="34" charset="0"/>
              </a:rPr>
              <a:t>Coursera</a:t>
            </a:r>
            <a:r>
              <a:rPr lang="ru-RU" sz="1400" dirty="0">
                <a:latin typeface="Bahnschrift Light Condensed" panose="020B0502040204020203" pitchFamily="34" charset="0"/>
              </a:rPr>
              <a:t>. Запуск – январь 2020 г.</a:t>
            </a:r>
          </a:p>
        </p:txBody>
      </p:sp>
      <p:sp>
        <p:nvSpPr>
          <p:cNvPr id="51" name="TextBox 50">
            <a:extLst>
              <a:ext uri="{FF2B5EF4-FFF2-40B4-BE49-F238E27FC236}">
                <a16:creationId xmlns="" xmlns:a16="http://schemas.microsoft.com/office/drawing/2014/main" id="{342EAE48-BD0B-40E1-8521-E6345C375921}"/>
              </a:ext>
            </a:extLst>
          </p:cNvPr>
          <p:cNvSpPr txBox="1"/>
          <p:nvPr/>
        </p:nvSpPr>
        <p:spPr>
          <a:xfrm>
            <a:off x="107504" y="6208837"/>
            <a:ext cx="4081567" cy="674031"/>
          </a:xfrm>
          <a:prstGeom prst="rect">
            <a:avLst/>
          </a:prstGeom>
          <a:noFill/>
        </p:spPr>
        <p:txBody>
          <a:bodyPr wrap="none" rtlCol="0">
            <a:spAutoFit/>
          </a:bodyPr>
          <a:lstStyle/>
          <a:p>
            <a:pPr>
              <a:lnSpc>
                <a:spcPct val="90000"/>
              </a:lnSpc>
            </a:pPr>
            <a:r>
              <a:rPr lang="ru-RU" dirty="0">
                <a:latin typeface="Bahnschrift Light Condensed" panose="020B0502040204020203" pitchFamily="34" charset="0"/>
              </a:rPr>
              <a:t>Развитие системы </a:t>
            </a:r>
            <a:r>
              <a:rPr lang="ru-RU" dirty="0">
                <a:solidFill>
                  <a:srgbClr val="24455C"/>
                </a:solidFill>
                <a:latin typeface="Bahnschrift Light Condensed" panose="020B0502040204020203" pitchFamily="34" charset="0"/>
              </a:rPr>
              <a:t>стажировок</a:t>
            </a:r>
          </a:p>
          <a:p>
            <a:pPr>
              <a:lnSpc>
                <a:spcPct val="90000"/>
              </a:lnSpc>
            </a:pPr>
            <a:r>
              <a:rPr lang="ru-RU" sz="1400" dirty="0">
                <a:latin typeface="Bahnschrift Light Condensed" panose="020B0502040204020203" pitchFamily="34" charset="0"/>
              </a:rPr>
              <a:t>5 человек (3 маг., 2 </a:t>
            </a:r>
            <a:r>
              <a:rPr lang="ru-RU" sz="1400" dirty="0" err="1">
                <a:latin typeface="Bahnschrift Light Condensed" panose="020B0502040204020203" pitchFamily="34" charset="0"/>
              </a:rPr>
              <a:t>асп</a:t>
            </a:r>
            <a:r>
              <a:rPr lang="ru-RU" sz="1400" dirty="0">
                <a:latin typeface="Bahnschrift Light Condensed" panose="020B0502040204020203" pitchFamily="34" charset="0"/>
              </a:rPr>
              <a:t>.) – стажировка в ИММ </a:t>
            </a:r>
            <a:endParaRPr lang="en-US" sz="1400" dirty="0" smtClean="0">
              <a:latin typeface="Bahnschrift Light Condensed" panose="020B0502040204020203" pitchFamily="34" charset="0"/>
            </a:endParaRPr>
          </a:p>
          <a:p>
            <a:pPr>
              <a:lnSpc>
                <a:spcPct val="90000"/>
              </a:lnSpc>
            </a:pPr>
            <a:r>
              <a:rPr lang="ru-RU" sz="1400" dirty="0" err="1" smtClean="0">
                <a:latin typeface="Bahnschrift Light Condensed" panose="020B0502040204020203" pitchFamily="34" charset="0"/>
              </a:rPr>
              <a:t>УрО</a:t>
            </a:r>
            <a:r>
              <a:rPr lang="ru-RU" sz="1400" dirty="0" smtClean="0">
                <a:latin typeface="Bahnschrift Light Condensed" panose="020B0502040204020203" pitchFamily="34" charset="0"/>
              </a:rPr>
              <a:t> </a:t>
            </a:r>
            <a:r>
              <a:rPr lang="ru-RU" sz="1400" dirty="0">
                <a:latin typeface="Bahnschrift Light Condensed" panose="020B0502040204020203" pitchFamily="34" charset="0"/>
              </a:rPr>
              <a:t>РАН, февраль 2020 г.</a:t>
            </a:r>
          </a:p>
        </p:txBody>
      </p:sp>
      <p:sp>
        <p:nvSpPr>
          <p:cNvPr id="52" name="TextBox 51">
            <a:extLst>
              <a:ext uri="{FF2B5EF4-FFF2-40B4-BE49-F238E27FC236}">
                <a16:creationId xmlns="" xmlns:a16="http://schemas.microsoft.com/office/drawing/2014/main" id="{7A10411B-9B9A-4195-B9DD-322266A19976}"/>
              </a:ext>
            </a:extLst>
          </p:cNvPr>
          <p:cNvSpPr txBox="1"/>
          <p:nvPr/>
        </p:nvSpPr>
        <p:spPr>
          <a:xfrm>
            <a:off x="107504" y="5490127"/>
            <a:ext cx="8806328" cy="729430"/>
          </a:xfrm>
          <a:prstGeom prst="rect">
            <a:avLst/>
          </a:prstGeom>
          <a:noFill/>
        </p:spPr>
        <p:txBody>
          <a:bodyPr wrap="square" rtlCol="0">
            <a:spAutoFit/>
          </a:bodyPr>
          <a:lstStyle/>
          <a:p>
            <a:pPr>
              <a:lnSpc>
                <a:spcPct val="90000"/>
              </a:lnSpc>
            </a:pPr>
            <a:r>
              <a:rPr lang="ru-RU" dirty="0">
                <a:latin typeface="Bahnschrift Light Condensed" panose="020B0502040204020203" pitchFamily="34" charset="0"/>
              </a:rPr>
              <a:t>Реализация программ </a:t>
            </a:r>
            <a:r>
              <a:rPr lang="ru-RU" dirty="0">
                <a:solidFill>
                  <a:srgbClr val="24455C"/>
                </a:solidFill>
                <a:latin typeface="Bahnschrift Light Condensed" panose="020B0502040204020203" pitchFamily="34" charset="0"/>
              </a:rPr>
              <a:t>ДПО</a:t>
            </a:r>
            <a:r>
              <a:rPr lang="ru-RU" dirty="0">
                <a:latin typeface="Bahnschrift Light Condensed" panose="020B0502040204020203" pitchFamily="34" charset="0"/>
              </a:rPr>
              <a:t> (в том числе ПК учителей и преподавателей)</a:t>
            </a:r>
            <a:endParaRPr lang="ru-RU" sz="1400" dirty="0">
              <a:latin typeface="Bahnschrift Light Condensed" panose="020B0502040204020203" pitchFamily="34" charset="0"/>
            </a:endParaRPr>
          </a:p>
          <a:p>
            <a:pPr>
              <a:lnSpc>
                <a:spcPct val="90000"/>
              </a:lnSpc>
            </a:pPr>
            <a:r>
              <a:rPr lang="ru-RU" sz="1400" dirty="0">
                <a:latin typeface="Bahnschrift Light Condensed" panose="020B0502040204020203" pitchFamily="34" charset="0"/>
              </a:rPr>
              <a:t>Завершено обучение по программам ДПО «Преподавание современной теории графов в высших учебных заведениях» (29 чел.); «Преподавание современной теории вычислимости в высших учебных заведениях» (24 чел.).</a:t>
            </a:r>
          </a:p>
        </p:txBody>
      </p:sp>
      <p:cxnSp>
        <p:nvCxnSpPr>
          <p:cNvPr id="53" name="Прямая со стрелкой 52">
            <a:extLst>
              <a:ext uri="{FF2B5EF4-FFF2-40B4-BE49-F238E27FC236}">
                <a16:creationId xmlns="" xmlns:a16="http://schemas.microsoft.com/office/drawing/2014/main" id="{DF9285E1-68BD-42E3-9B35-4B31F8BFAFD2}"/>
              </a:ext>
            </a:extLst>
          </p:cNvPr>
          <p:cNvCxnSpPr>
            <a:cxnSpLocks/>
          </p:cNvCxnSpPr>
          <p:nvPr/>
        </p:nvCxnSpPr>
        <p:spPr>
          <a:xfrm>
            <a:off x="4382088" y="930624"/>
            <a:ext cx="4352137" cy="0"/>
          </a:xfrm>
          <a:prstGeom prst="straightConnector1">
            <a:avLst/>
          </a:prstGeom>
          <a:ln w="57150">
            <a:solidFill>
              <a:srgbClr val="E87D7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a:extLst>
              <a:ext uri="{FF2B5EF4-FFF2-40B4-BE49-F238E27FC236}">
                <a16:creationId xmlns="" xmlns:a16="http://schemas.microsoft.com/office/drawing/2014/main" id="{813FC93F-4E27-4110-A6D9-60FA60403878}"/>
              </a:ext>
            </a:extLst>
          </p:cNvPr>
          <p:cNvCxnSpPr>
            <a:cxnSpLocks/>
          </p:cNvCxnSpPr>
          <p:nvPr/>
        </p:nvCxnSpPr>
        <p:spPr>
          <a:xfrm>
            <a:off x="1927593" y="1258379"/>
            <a:ext cx="5892045" cy="0"/>
          </a:xfrm>
          <a:prstGeom prst="straightConnector1">
            <a:avLst/>
          </a:prstGeom>
          <a:ln w="57150">
            <a:solidFill>
              <a:srgbClr val="24455C"/>
            </a:solidFill>
            <a:tailEnd type="triangle"/>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a:extLst>
              <a:ext uri="{FF2B5EF4-FFF2-40B4-BE49-F238E27FC236}">
                <a16:creationId xmlns="" xmlns:a16="http://schemas.microsoft.com/office/drawing/2014/main" id="{CECB9A97-6DDD-41D9-ACD6-1318248A0AEF}"/>
              </a:ext>
            </a:extLst>
          </p:cNvPr>
          <p:cNvCxnSpPr>
            <a:cxnSpLocks/>
          </p:cNvCxnSpPr>
          <p:nvPr/>
        </p:nvCxnSpPr>
        <p:spPr>
          <a:xfrm>
            <a:off x="179163" y="1635934"/>
            <a:ext cx="5892045" cy="0"/>
          </a:xfrm>
          <a:prstGeom prst="straightConnector1">
            <a:avLst/>
          </a:prstGeom>
          <a:ln w="57150">
            <a:solidFill>
              <a:srgbClr val="C1D1D5"/>
            </a:solidFill>
            <a:tailEnd type="triangle"/>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a:extLst>
              <a:ext uri="{FF2B5EF4-FFF2-40B4-BE49-F238E27FC236}">
                <a16:creationId xmlns="" xmlns:a16="http://schemas.microsoft.com/office/drawing/2014/main" id="{08CA7BA7-BC6B-456D-84F9-3595DF8B836C}"/>
              </a:ext>
            </a:extLst>
          </p:cNvPr>
          <p:cNvCxnSpPr>
            <a:cxnSpLocks/>
          </p:cNvCxnSpPr>
          <p:nvPr/>
        </p:nvCxnSpPr>
        <p:spPr>
          <a:xfrm>
            <a:off x="207654" y="4806444"/>
            <a:ext cx="8684826" cy="0"/>
          </a:xfrm>
          <a:prstGeom prst="straightConnector1">
            <a:avLst/>
          </a:prstGeom>
          <a:ln w="57150">
            <a:solidFill>
              <a:srgbClr val="848593"/>
            </a:solidFill>
            <a:tailEnd type="triangle"/>
          </a:ln>
        </p:spPr>
        <p:style>
          <a:lnRef idx="1">
            <a:schemeClr val="accent1"/>
          </a:lnRef>
          <a:fillRef idx="0">
            <a:schemeClr val="accent1"/>
          </a:fillRef>
          <a:effectRef idx="0">
            <a:schemeClr val="accent1"/>
          </a:effectRef>
          <a:fontRef idx="minor">
            <a:schemeClr val="tx1"/>
          </a:fontRef>
        </p:style>
      </p:cxnSp>
      <p:sp>
        <p:nvSpPr>
          <p:cNvPr id="12" name="Прямоугольник: скругленные углы 11">
            <a:extLst>
              <a:ext uri="{FF2B5EF4-FFF2-40B4-BE49-F238E27FC236}">
                <a16:creationId xmlns="" xmlns:a16="http://schemas.microsoft.com/office/drawing/2014/main" id="{1B59572E-DE71-4EDD-B480-BB910B72409C}"/>
              </a:ext>
            </a:extLst>
          </p:cNvPr>
          <p:cNvSpPr/>
          <p:nvPr/>
        </p:nvSpPr>
        <p:spPr>
          <a:xfrm>
            <a:off x="1846149" y="2164196"/>
            <a:ext cx="7081827" cy="786026"/>
          </a:xfrm>
          <a:prstGeom prst="roundRect">
            <a:avLst/>
          </a:prstGeom>
          <a:noFill/>
          <a:ln>
            <a:solidFill>
              <a:srgbClr val="C1D1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TextBox 15">
            <a:extLst>
              <a:ext uri="{FF2B5EF4-FFF2-40B4-BE49-F238E27FC236}">
                <a16:creationId xmlns="" xmlns:a16="http://schemas.microsoft.com/office/drawing/2014/main" id="{9C73F0B0-8BC6-48DF-BD28-0997BE47B4CE}"/>
              </a:ext>
            </a:extLst>
          </p:cNvPr>
          <p:cNvSpPr txBox="1"/>
          <p:nvPr/>
        </p:nvSpPr>
        <p:spPr>
          <a:xfrm>
            <a:off x="7380312" y="2708920"/>
            <a:ext cx="1544012" cy="276999"/>
          </a:xfrm>
          <a:prstGeom prst="rect">
            <a:avLst/>
          </a:prstGeom>
          <a:noFill/>
        </p:spPr>
        <p:txBody>
          <a:bodyPr wrap="none" rtlCol="0">
            <a:spAutoFit/>
          </a:bodyPr>
          <a:lstStyle/>
          <a:p>
            <a:r>
              <a:rPr lang="ru-RU" sz="1200" dirty="0">
                <a:solidFill>
                  <a:srgbClr val="778C91"/>
                </a:solidFill>
                <a:latin typeface="Bahnschrift Light Condensed" panose="020B0502040204020203" pitchFamily="34" charset="0"/>
              </a:rPr>
              <a:t>Фундаментальные задачи</a:t>
            </a:r>
          </a:p>
        </p:txBody>
      </p:sp>
      <p:sp>
        <p:nvSpPr>
          <p:cNvPr id="57" name="Прямоугольник: скругленные углы 56">
            <a:extLst>
              <a:ext uri="{FF2B5EF4-FFF2-40B4-BE49-F238E27FC236}">
                <a16:creationId xmlns="" xmlns:a16="http://schemas.microsoft.com/office/drawing/2014/main" id="{44BADDE5-40D1-4966-9231-D229181EB10A}"/>
              </a:ext>
            </a:extLst>
          </p:cNvPr>
          <p:cNvSpPr/>
          <p:nvPr/>
        </p:nvSpPr>
        <p:spPr>
          <a:xfrm>
            <a:off x="1837848" y="3141348"/>
            <a:ext cx="7081827" cy="1222438"/>
          </a:xfrm>
          <a:prstGeom prst="roundRect">
            <a:avLst/>
          </a:prstGeom>
          <a:noFill/>
          <a:ln>
            <a:solidFill>
              <a:srgbClr val="C1D1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8" name="TextBox 57">
            <a:extLst>
              <a:ext uri="{FF2B5EF4-FFF2-40B4-BE49-F238E27FC236}">
                <a16:creationId xmlns="" xmlns:a16="http://schemas.microsoft.com/office/drawing/2014/main" id="{B260E7E0-041A-42D8-BF3D-0426D3D07F9C}"/>
              </a:ext>
            </a:extLst>
          </p:cNvPr>
          <p:cNvSpPr txBox="1"/>
          <p:nvPr/>
        </p:nvSpPr>
        <p:spPr>
          <a:xfrm>
            <a:off x="7656984" y="4122447"/>
            <a:ext cx="1226618" cy="276999"/>
          </a:xfrm>
          <a:prstGeom prst="rect">
            <a:avLst/>
          </a:prstGeom>
          <a:noFill/>
        </p:spPr>
        <p:txBody>
          <a:bodyPr wrap="none" rtlCol="0">
            <a:spAutoFit/>
          </a:bodyPr>
          <a:lstStyle/>
          <a:p>
            <a:r>
              <a:rPr lang="ru-RU" sz="1200" dirty="0">
                <a:solidFill>
                  <a:srgbClr val="778C91"/>
                </a:solidFill>
                <a:latin typeface="Bahnschrift Light Condensed" panose="020B0502040204020203" pitchFamily="34" charset="0"/>
              </a:rPr>
              <a:t>Прикладные задачи</a:t>
            </a:r>
          </a:p>
        </p:txBody>
      </p:sp>
      <p:sp>
        <p:nvSpPr>
          <p:cNvPr id="59" name="TextBox 58">
            <a:extLst>
              <a:ext uri="{FF2B5EF4-FFF2-40B4-BE49-F238E27FC236}">
                <a16:creationId xmlns="" xmlns:a16="http://schemas.microsoft.com/office/drawing/2014/main" id="{FF696D22-1CD4-49CD-83E5-CCAF3647E946}"/>
              </a:ext>
            </a:extLst>
          </p:cNvPr>
          <p:cNvSpPr txBox="1"/>
          <p:nvPr/>
        </p:nvSpPr>
        <p:spPr>
          <a:xfrm>
            <a:off x="4580867" y="6277845"/>
            <a:ext cx="4471393" cy="535531"/>
          </a:xfrm>
          <a:prstGeom prst="rect">
            <a:avLst/>
          </a:prstGeom>
          <a:noFill/>
        </p:spPr>
        <p:txBody>
          <a:bodyPr wrap="square" rtlCol="0">
            <a:spAutoFit/>
          </a:bodyPr>
          <a:lstStyle/>
          <a:p>
            <a:pPr algn="r">
              <a:lnSpc>
                <a:spcPct val="90000"/>
              </a:lnSpc>
            </a:pPr>
            <a:r>
              <a:rPr lang="ru-RU" dirty="0">
                <a:latin typeface="Bahnschrift Light Condensed" panose="020B0502040204020203" pitchFamily="34" charset="0"/>
              </a:rPr>
              <a:t>Создание управленческого </a:t>
            </a:r>
            <a:r>
              <a:rPr lang="ru-RU" dirty="0">
                <a:solidFill>
                  <a:srgbClr val="24455C"/>
                </a:solidFill>
                <a:latin typeface="Bahnschrift Light Condensed" panose="020B0502040204020203" pitchFamily="34" charset="0"/>
              </a:rPr>
              <a:t>кадрового резерва</a:t>
            </a:r>
          </a:p>
          <a:p>
            <a:pPr>
              <a:lnSpc>
                <a:spcPct val="90000"/>
              </a:lnSpc>
            </a:pPr>
            <a:r>
              <a:rPr lang="ru-RU" sz="1400" dirty="0">
                <a:latin typeface="Bahnschrift Light Condensed" panose="020B0502040204020203" pitchFamily="34" charset="0"/>
              </a:rPr>
              <a:t>«Кадровый резерв Математического центра в Академгородке» (6 чел.) </a:t>
            </a:r>
          </a:p>
        </p:txBody>
      </p:sp>
    </p:spTree>
    <p:extLst>
      <p:ext uri="{BB962C8B-B14F-4D97-AF65-F5344CB8AC3E}">
        <p14:creationId xmlns:p14="http://schemas.microsoft.com/office/powerpoint/2010/main" val="3710354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8"/>
          <p:cNvSpPr txBox="1">
            <a:spLocks noGrp="1"/>
          </p:cNvSpPr>
          <p:nvPr>
            <p:ph type="title"/>
          </p:nvPr>
        </p:nvSpPr>
        <p:spPr>
          <a:xfrm>
            <a:off x="1763689" y="304802"/>
            <a:ext cx="6811987"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a:t>Программы и гранты</a:t>
            </a:r>
            <a:endParaRPr/>
          </a:p>
        </p:txBody>
      </p:sp>
      <p:pic>
        <p:nvPicPr>
          <p:cNvPr id="286" name="Google Shape;286;p8"/>
          <p:cNvPicPr preferRelativeResize="0"/>
          <p:nvPr/>
        </p:nvPicPr>
        <p:blipFill rotWithShape="1">
          <a:blip r:embed="rId3">
            <a:alphaModFix/>
          </a:blip>
          <a:srcRect/>
          <a:stretch/>
        </p:blipFill>
        <p:spPr>
          <a:xfrm>
            <a:off x="611188" y="404813"/>
            <a:ext cx="990600" cy="962025"/>
          </a:xfrm>
          <a:prstGeom prst="rect">
            <a:avLst/>
          </a:prstGeom>
          <a:noFill/>
          <a:ln>
            <a:noFill/>
          </a:ln>
        </p:spPr>
      </p:pic>
      <p:graphicFrame>
        <p:nvGraphicFramePr>
          <p:cNvPr id="287" name="Google Shape;287;p8"/>
          <p:cNvGraphicFramePr/>
          <p:nvPr>
            <p:extLst>
              <p:ext uri="{D42A27DB-BD31-4B8C-83A1-F6EECF244321}">
                <p14:modId xmlns:p14="http://schemas.microsoft.com/office/powerpoint/2010/main" val="1413498215"/>
              </p:ext>
            </p:extLst>
          </p:nvPr>
        </p:nvGraphicFramePr>
        <p:xfrm>
          <a:off x="428625" y="1485902"/>
          <a:ext cx="8472525" cy="4936272"/>
        </p:xfrm>
        <a:graphic>
          <a:graphicData uri="http://schemas.openxmlformats.org/drawingml/2006/table">
            <a:tbl>
              <a:tblPr>
                <a:noFill/>
                <a:tableStyleId>{6477B0C2-0DF3-4077-A144-EF0BA455FE28}</a:tableStyleId>
              </a:tblPr>
              <a:tblGrid>
                <a:gridCol w="3057525"/>
                <a:gridCol w="1083000"/>
                <a:gridCol w="1083000"/>
                <a:gridCol w="1083000"/>
                <a:gridCol w="1083000"/>
                <a:gridCol w="1083000"/>
              </a:tblGrid>
              <a:tr h="612400">
                <a:tc>
                  <a:txBody>
                    <a:bodyPr/>
                    <a:lstStyle/>
                    <a:p>
                      <a:pPr marL="0" marR="0" lvl="0" indent="0" algn="l" rtl="0">
                        <a:lnSpc>
                          <a:spcPct val="115000"/>
                        </a:lnSpc>
                        <a:spcBef>
                          <a:spcPts val="0"/>
                        </a:spcBef>
                        <a:spcAft>
                          <a:spcPts val="0"/>
                        </a:spcAft>
                        <a:buClr>
                          <a:srgbClr val="000000"/>
                        </a:buClr>
                        <a:buSzPts val="1400"/>
                        <a:buFont typeface="Arial"/>
                        <a:buNone/>
                      </a:pPr>
                      <a:r>
                        <a:rPr lang="ru-RU" sz="1800" b="1" i="0" u="none" strike="noStrike" cap="none" dirty="0">
                          <a:latin typeface="Calibri"/>
                          <a:ea typeface="Calibri"/>
                          <a:cs typeface="Calibri"/>
                          <a:sym typeface="Calibri"/>
                        </a:rPr>
                        <a:t> </a:t>
                      </a:r>
                      <a:endParaRPr sz="1800" b="1" i="0" u="none" strike="noStrike" cap="none" dirty="0">
                        <a:latin typeface="Calibri"/>
                        <a:ea typeface="Calibri"/>
                        <a:cs typeface="Calibri"/>
                        <a:sym typeface="Calibri"/>
                      </a:endParaRPr>
                    </a:p>
                  </a:txBody>
                  <a:tcPr marL="68575" marR="68575"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latin typeface="Calibri"/>
                          <a:ea typeface="Calibri"/>
                          <a:cs typeface="Calibri"/>
                          <a:sym typeface="Calibri"/>
                        </a:rPr>
                        <a:t>2015</a:t>
                      </a:r>
                      <a:endParaRPr sz="1800" b="1" i="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latin typeface="Calibri"/>
                          <a:ea typeface="Calibri"/>
                          <a:cs typeface="Calibri"/>
                          <a:sym typeface="Calibri"/>
                        </a:rPr>
                        <a:t>2016</a:t>
                      </a:r>
                      <a:endParaRPr sz="1800" b="1" i="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latin typeface="Calibri"/>
                          <a:ea typeface="Calibri"/>
                          <a:cs typeface="Calibri"/>
                          <a:sym typeface="Calibri"/>
                        </a:rPr>
                        <a:t>2017</a:t>
                      </a:r>
                      <a:endParaRPr sz="1800" b="1" i="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latin typeface="Calibri"/>
                          <a:ea typeface="Calibri"/>
                          <a:cs typeface="Calibri"/>
                          <a:sym typeface="Calibri"/>
                        </a:rPr>
                        <a:t>2018</a:t>
                      </a:r>
                      <a:endParaRPr sz="1800" b="1" i="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latin typeface="Calibri"/>
                          <a:ea typeface="Calibri"/>
                          <a:cs typeface="Calibri"/>
                          <a:sym typeface="Calibri"/>
                        </a:rPr>
                        <a:t>2019</a:t>
                      </a:r>
                      <a:endParaRPr sz="1800" b="1" i="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612400">
                <a:tc>
                  <a:txBody>
                    <a:bodyPr/>
                    <a:lstStyle/>
                    <a:p>
                      <a:pPr marL="0" marR="0" lvl="0" indent="0" algn="l" rtl="0">
                        <a:lnSpc>
                          <a:spcPct val="115000"/>
                        </a:lnSpc>
                        <a:spcBef>
                          <a:spcPts val="0"/>
                        </a:spcBef>
                        <a:spcAft>
                          <a:spcPts val="0"/>
                        </a:spcAft>
                        <a:buClr>
                          <a:srgbClr val="000000"/>
                        </a:buClr>
                        <a:buSzPts val="1400"/>
                        <a:buFont typeface="Arial"/>
                        <a:buNone/>
                      </a:pPr>
                      <a:r>
                        <a:rPr lang="ru-RU" sz="1800" b="1" i="0" u="none" strike="noStrike" cap="none">
                          <a:latin typeface="Calibri"/>
                          <a:ea typeface="Calibri"/>
                          <a:cs typeface="Calibri"/>
                          <a:sym typeface="Calibri"/>
                        </a:rPr>
                        <a:t>Базовые проекты</a:t>
                      </a:r>
                      <a:endParaRPr sz="1800" b="1" i="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solidFill>
                            <a:schemeClr val="tx1">
                              <a:lumMod val="95000"/>
                              <a:lumOff val="5000"/>
                            </a:schemeClr>
                          </a:solidFill>
                          <a:latin typeface="Calibri"/>
                          <a:ea typeface="Calibri"/>
                          <a:cs typeface="Calibri"/>
                          <a:sym typeface="Calibri"/>
                        </a:rPr>
                        <a:t>21</a:t>
                      </a:r>
                      <a:endParaRPr sz="1800" b="1" i="0" u="none" strike="noStrike" cap="none" dirty="0">
                        <a:solidFill>
                          <a:schemeClr val="tx1">
                            <a:lumMod val="95000"/>
                            <a:lumOff val="5000"/>
                          </a:schemeClr>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solidFill>
                            <a:schemeClr val="tx1">
                              <a:lumMod val="95000"/>
                              <a:lumOff val="5000"/>
                            </a:schemeClr>
                          </a:solidFill>
                          <a:latin typeface="Calibri"/>
                          <a:ea typeface="Calibri"/>
                          <a:cs typeface="Calibri"/>
                          <a:sym typeface="Calibri"/>
                        </a:rPr>
                        <a:t>21</a:t>
                      </a:r>
                      <a:endParaRPr sz="1800" b="1" i="0" u="none" strike="noStrike" cap="none" dirty="0">
                        <a:solidFill>
                          <a:schemeClr val="tx1">
                            <a:lumMod val="95000"/>
                            <a:lumOff val="5000"/>
                          </a:schemeClr>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solidFill>
                            <a:schemeClr val="tx1">
                              <a:lumMod val="95000"/>
                              <a:lumOff val="5000"/>
                            </a:schemeClr>
                          </a:solidFill>
                          <a:latin typeface="Calibri"/>
                          <a:ea typeface="Calibri"/>
                          <a:cs typeface="Calibri"/>
                          <a:sym typeface="Calibri"/>
                        </a:rPr>
                        <a:t>21</a:t>
                      </a:r>
                      <a:endParaRPr sz="1800" b="1" i="0" u="none" strike="noStrike" cap="none" dirty="0">
                        <a:solidFill>
                          <a:schemeClr val="tx1">
                            <a:lumMod val="95000"/>
                            <a:lumOff val="5000"/>
                          </a:schemeClr>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solidFill>
                            <a:schemeClr val="tx1">
                              <a:lumMod val="95000"/>
                              <a:lumOff val="5000"/>
                            </a:schemeClr>
                          </a:solidFill>
                          <a:latin typeface="Calibri"/>
                          <a:ea typeface="Calibri"/>
                          <a:cs typeface="Calibri"/>
                          <a:sym typeface="Calibri"/>
                        </a:rPr>
                        <a:t>21</a:t>
                      </a:r>
                      <a:endParaRPr sz="1800" b="1" i="0" u="none" strike="noStrike" cap="none" dirty="0">
                        <a:solidFill>
                          <a:schemeClr val="tx1">
                            <a:lumMod val="95000"/>
                            <a:lumOff val="5000"/>
                          </a:schemeClr>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rgbClr val="FF0000"/>
                          </a:solidFill>
                          <a:latin typeface="Calibri"/>
                          <a:ea typeface="Calibri"/>
                          <a:cs typeface="Calibri"/>
                          <a:sym typeface="Calibri"/>
                        </a:rPr>
                        <a:t>22</a:t>
                      </a:r>
                      <a:endParaRPr sz="1800" b="1" i="0"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612400">
                <a:tc>
                  <a:txBody>
                    <a:bodyPr/>
                    <a:lstStyle/>
                    <a:p>
                      <a:pPr marL="0" marR="0" lvl="0" indent="0" algn="l" rtl="0">
                        <a:lnSpc>
                          <a:spcPct val="115000"/>
                        </a:lnSpc>
                        <a:spcBef>
                          <a:spcPts val="0"/>
                        </a:spcBef>
                        <a:spcAft>
                          <a:spcPts val="0"/>
                        </a:spcAft>
                        <a:buClr>
                          <a:srgbClr val="000000"/>
                        </a:buClr>
                        <a:buSzPts val="1400"/>
                        <a:buFont typeface="Arial"/>
                        <a:buNone/>
                      </a:pPr>
                      <a:r>
                        <a:rPr lang="ru-RU" sz="1800" b="1" i="0" u="none" strike="noStrike" cap="none" dirty="0">
                          <a:latin typeface="Calibri"/>
                          <a:ea typeface="Calibri"/>
                          <a:cs typeface="Calibri"/>
                          <a:sym typeface="Calibri"/>
                        </a:rPr>
                        <a:t>Интеграционные проекты </a:t>
                      </a:r>
                      <a:endParaRPr sz="1800" b="1" i="0" u="none" strike="noStrike" cap="none" dirty="0">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r>
                        <a:rPr lang="ru-RU" sz="1800" b="1" i="0" u="none" strike="noStrike" cap="none" dirty="0">
                          <a:latin typeface="Calibri"/>
                          <a:ea typeface="Calibri"/>
                          <a:cs typeface="Calibri"/>
                          <a:sym typeface="Calibri"/>
                        </a:rPr>
                        <a:t>СО РАН</a:t>
                      </a:r>
                      <a:endParaRPr sz="1800" b="1" i="0" u="none" strike="noStrike" cap="none" dirty="0">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6</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solidFill>
                            <a:schemeClr val="tx1">
                              <a:lumMod val="95000"/>
                              <a:lumOff val="5000"/>
                            </a:schemeClr>
                          </a:solidFill>
                          <a:latin typeface="Calibri"/>
                          <a:ea typeface="Calibri"/>
                          <a:cs typeface="Calibri"/>
                          <a:sym typeface="Calibri"/>
                        </a:rPr>
                        <a:t>6</a:t>
                      </a:r>
                      <a:endParaRPr sz="1800" b="1" i="0" u="none" strike="noStrike" cap="none" dirty="0">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solidFill>
                            <a:srgbClr val="FF0000"/>
                          </a:solidFill>
                          <a:latin typeface="Calibri"/>
                          <a:ea typeface="Calibri"/>
                          <a:cs typeface="Calibri"/>
                          <a:sym typeface="Calibri"/>
                        </a:rPr>
                        <a:t>6</a:t>
                      </a:r>
                      <a:endParaRPr sz="1800" b="1" i="0" u="none" strike="noStrike" cap="none" dirty="0">
                        <a:solidFill>
                          <a:srgbClr val="FF0000"/>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612400">
                <a:tc>
                  <a:txBody>
                    <a:bodyPr/>
                    <a:lstStyle/>
                    <a:p>
                      <a:pPr marL="0" marR="0" lvl="0" indent="0" algn="l" rtl="0">
                        <a:lnSpc>
                          <a:spcPct val="115000"/>
                        </a:lnSpc>
                        <a:spcBef>
                          <a:spcPts val="0"/>
                        </a:spcBef>
                        <a:spcAft>
                          <a:spcPts val="0"/>
                        </a:spcAft>
                        <a:buClr>
                          <a:srgbClr val="000000"/>
                        </a:buClr>
                        <a:buSzPts val="1400"/>
                        <a:buFont typeface="Arial"/>
                        <a:buNone/>
                      </a:pPr>
                      <a:r>
                        <a:rPr lang="ru-RU" sz="1800" b="1" i="0" u="none" strike="noStrike" cap="none" dirty="0">
                          <a:latin typeface="Calibri"/>
                          <a:ea typeface="Calibri"/>
                          <a:cs typeface="Calibri"/>
                          <a:sym typeface="Calibri"/>
                        </a:rPr>
                        <a:t>Программы Президиума РАН и ОМН РАН</a:t>
                      </a:r>
                      <a:endParaRPr sz="1800" b="1" i="0" u="none" strike="noStrike" cap="none" dirty="0">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6</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6</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solidFill>
                            <a:schemeClr val="tx1">
                              <a:lumMod val="95000"/>
                              <a:lumOff val="5000"/>
                            </a:schemeClr>
                          </a:solidFill>
                          <a:latin typeface="Calibri"/>
                          <a:ea typeface="Calibri"/>
                          <a:cs typeface="Calibri"/>
                          <a:sym typeface="Calibri"/>
                        </a:rPr>
                        <a:t>1</a:t>
                      </a:r>
                      <a:endParaRPr sz="1800" b="1" i="0" u="none" strike="noStrike" cap="none" dirty="0">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solidFill>
                            <a:srgbClr val="FF0000"/>
                          </a:solidFill>
                          <a:latin typeface="Calibri"/>
                          <a:ea typeface="Calibri"/>
                          <a:cs typeface="Calibri"/>
                          <a:sym typeface="Calibri"/>
                        </a:rPr>
                        <a:t>1</a:t>
                      </a:r>
                      <a:endParaRPr sz="1800" b="1" i="0" u="none" strike="noStrike" cap="none" dirty="0">
                        <a:solidFill>
                          <a:srgbClr val="FF0000"/>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612400">
                <a:tc>
                  <a:txBody>
                    <a:bodyPr/>
                    <a:lstStyle/>
                    <a:p>
                      <a:pPr marL="0" marR="0" lvl="0" indent="0" algn="l" rtl="0">
                        <a:lnSpc>
                          <a:spcPct val="115000"/>
                        </a:lnSpc>
                        <a:spcBef>
                          <a:spcPts val="0"/>
                        </a:spcBef>
                        <a:spcAft>
                          <a:spcPts val="0"/>
                        </a:spcAft>
                        <a:buClr>
                          <a:srgbClr val="000000"/>
                        </a:buClr>
                        <a:buSzPts val="1400"/>
                        <a:buFont typeface="Arial"/>
                        <a:buNone/>
                      </a:pPr>
                      <a:r>
                        <a:rPr lang="ru-RU" sz="1800" b="1" i="0" u="none" strike="noStrike" cap="none" dirty="0">
                          <a:latin typeface="Calibri"/>
                          <a:ea typeface="Calibri"/>
                          <a:cs typeface="Calibri"/>
                          <a:sym typeface="Calibri"/>
                        </a:rPr>
                        <a:t>РФФИ, РГНФ</a:t>
                      </a:r>
                      <a:endParaRPr sz="1800" b="1" i="0" u="none" strike="noStrike" cap="none" dirty="0">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80</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76</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68</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solidFill>
                            <a:schemeClr val="tx1">
                              <a:lumMod val="95000"/>
                              <a:lumOff val="5000"/>
                            </a:schemeClr>
                          </a:solidFill>
                          <a:latin typeface="Calibri"/>
                          <a:ea typeface="Calibri"/>
                          <a:cs typeface="Calibri"/>
                          <a:sym typeface="Calibri"/>
                        </a:rPr>
                        <a:t>67</a:t>
                      </a:r>
                      <a:endParaRPr sz="1800" b="1" i="0" u="none" strike="noStrike" cap="none" dirty="0">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rgbClr val="FF0000"/>
                          </a:solidFill>
                          <a:latin typeface="Calibri"/>
                          <a:ea typeface="Calibri"/>
                          <a:cs typeface="Calibri"/>
                          <a:sym typeface="Calibri"/>
                        </a:rPr>
                        <a:t>60</a:t>
                      </a:r>
                      <a:endParaRPr sz="1800" b="1" i="0" u="none" strike="noStrike" cap="none">
                        <a:solidFill>
                          <a:srgbClr val="FF0000"/>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612400">
                <a:tc>
                  <a:txBody>
                    <a:bodyPr/>
                    <a:lstStyle/>
                    <a:p>
                      <a:pPr marL="0" marR="0" lvl="0" indent="0" algn="l" rtl="0">
                        <a:lnSpc>
                          <a:spcPct val="115000"/>
                        </a:lnSpc>
                        <a:spcBef>
                          <a:spcPts val="0"/>
                        </a:spcBef>
                        <a:spcAft>
                          <a:spcPts val="0"/>
                        </a:spcAft>
                        <a:buClr>
                          <a:srgbClr val="000000"/>
                        </a:buClr>
                        <a:buSzPts val="1400"/>
                        <a:buFont typeface="Arial"/>
                        <a:buNone/>
                      </a:pPr>
                      <a:r>
                        <a:rPr lang="ru-RU" sz="1800" b="1" i="0" u="none" strike="noStrike" cap="none">
                          <a:latin typeface="Calibri"/>
                          <a:ea typeface="Calibri"/>
                          <a:cs typeface="Calibri"/>
                          <a:sym typeface="Calibri"/>
                        </a:rPr>
                        <a:t>РНФ</a:t>
                      </a:r>
                      <a:endParaRPr sz="1800" b="1" i="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4</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7</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8</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solidFill>
                            <a:schemeClr val="tx1">
                              <a:lumMod val="95000"/>
                              <a:lumOff val="5000"/>
                            </a:schemeClr>
                          </a:solidFill>
                          <a:latin typeface="Calibri"/>
                          <a:ea typeface="Calibri"/>
                          <a:cs typeface="Calibri"/>
                          <a:sym typeface="Calibri"/>
                        </a:rPr>
                        <a:t>11</a:t>
                      </a:r>
                      <a:endParaRPr sz="1800" b="1" i="0" u="none" strike="noStrike" cap="none" dirty="0">
                        <a:solidFill>
                          <a:schemeClr val="tx1">
                            <a:lumMod val="95000"/>
                            <a:lumOff val="5000"/>
                          </a:schemeClr>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rgbClr val="FF0000"/>
                          </a:solidFill>
                          <a:latin typeface="Calibri"/>
                          <a:ea typeface="Calibri"/>
                          <a:cs typeface="Calibri"/>
                          <a:sym typeface="Calibri"/>
                        </a:rPr>
                        <a:t>10</a:t>
                      </a:r>
                      <a:endParaRPr sz="1800" b="1" i="0"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612400">
                <a:tc>
                  <a:txBody>
                    <a:bodyPr/>
                    <a:lstStyle/>
                    <a:p>
                      <a:pPr marL="0" marR="0" lvl="0" indent="0" algn="l" rtl="0">
                        <a:lnSpc>
                          <a:spcPct val="115000"/>
                        </a:lnSpc>
                        <a:spcBef>
                          <a:spcPts val="0"/>
                        </a:spcBef>
                        <a:spcAft>
                          <a:spcPts val="0"/>
                        </a:spcAft>
                        <a:buClr>
                          <a:srgbClr val="000000"/>
                        </a:buClr>
                        <a:buSzPts val="1400"/>
                        <a:buFont typeface="Arial"/>
                        <a:buNone/>
                      </a:pPr>
                      <a:r>
                        <a:rPr lang="ru-RU" sz="1800" b="1" i="0" u="none" strike="noStrike" cap="none" dirty="0">
                          <a:latin typeface="Calibri"/>
                          <a:ea typeface="Calibri"/>
                          <a:cs typeface="Calibri"/>
                          <a:sym typeface="Calibri"/>
                        </a:rPr>
                        <a:t>Гранты Президента РФ</a:t>
                      </a:r>
                      <a:endParaRPr sz="1800" b="1" i="0" u="none" strike="noStrike" cap="none" dirty="0">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1</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1</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solidFill>
                            <a:schemeClr val="tx1">
                              <a:lumMod val="95000"/>
                              <a:lumOff val="5000"/>
                            </a:schemeClr>
                          </a:solidFill>
                          <a:latin typeface="Calibri"/>
                          <a:ea typeface="Calibri"/>
                          <a:cs typeface="Calibri"/>
                          <a:sym typeface="Calibri"/>
                        </a:rPr>
                        <a:t>1</a:t>
                      </a:r>
                      <a:endParaRPr sz="1800" b="1" i="0" u="none" strike="noStrike" cap="none" dirty="0">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solidFill>
                            <a:srgbClr val="FF0000"/>
                          </a:solidFill>
                          <a:latin typeface="Calibri"/>
                          <a:ea typeface="Calibri"/>
                          <a:cs typeface="Calibri"/>
                          <a:sym typeface="Calibri"/>
                        </a:rPr>
                        <a:t>2</a:t>
                      </a:r>
                      <a:endParaRPr sz="1800" b="1" i="0" u="none" strike="noStrike" cap="none" dirty="0">
                        <a:solidFill>
                          <a:srgbClr val="FF0000"/>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612400">
                <a:tc>
                  <a:txBody>
                    <a:bodyPr/>
                    <a:lstStyle/>
                    <a:p>
                      <a:pPr marL="0" marR="0" lvl="0" indent="0" algn="l" rtl="0">
                        <a:lnSpc>
                          <a:spcPct val="115000"/>
                        </a:lnSpc>
                        <a:spcBef>
                          <a:spcPts val="0"/>
                        </a:spcBef>
                        <a:spcAft>
                          <a:spcPts val="0"/>
                        </a:spcAft>
                        <a:buClr>
                          <a:srgbClr val="000000"/>
                        </a:buClr>
                        <a:buSzPts val="1400"/>
                        <a:buFont typeface="Arial"/>
                        <a:buNone/>
                      </a:pPr>
                      <a:r>
                        <a:rPr lang="ru-RU" sz="1800" b="1" i="0" u="none" strike="noStrike" cap="none" dirty="0">
                          <a:latin typeface="Calibri"/>
                          <a:ea typeface="Calibri"/>
                          <a:cs typeface="Calibri"/>
                          <a:sym typeface="Calibri"/>
                        </a:rPr>
                        <a:t>Научные школы</a:t>
                      </a:r>
                      <a:endParaRPr sz="1800" b="1" i="0" u="none" strike="noStrike" cap="none" dirty="0">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4</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2</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solidFill>
                            <a:schemeClr val="tx1">
                              <a:lumMod val="95000"/>
                              <a:lumOff val="5000"/>
                            </a:schemeClr>
                          </a:solidFill>
                          <a:latin typeface="Calibri"/>
                          <a:ea typeface="Calibri"/>
                          <a:cs typeface="Calibri"/>
                          <a:sym typeface="Calibri"/>
                        </a:rPr>
                        <a:t>1</a:t>
                      </a:r>
                      <a:endParaRPr sz="1800" b="1" i="0" u="none" strike="noStrike" cap="none" dirty="0">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solidFill>
                            <a:srgbClr val="FF0000"/>
                          </a:solidFill>
                          <a:latin typeface="Calibri"/>
                          <a:ea typeface="Calibri"/>
                          <a:cs typeface="Calibri"/>
                          <a:sym typeface="Calibri"/>
                        </a:rPr>
                        <a:t>1</a:t>
                      </a:r>
                      <a:endParaRPr sz="1800" b="1" i="0" u="none" strike="noStrike" cap="none" dirty="0">
                        <a:solidFill>
                          <a:srgbClr val="FF0000"/>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9"/>
          <p:cNvSpPr txBox="1">
            <a:spLocks noGrp="1"/>
          </p:cNvSpPr>
          <p:nvPr>
            <p:ph type="title"/>
          </p:nvPr>
        </p:nvSpPr>
        <p:spPr>
          <a:xfrm>
            <a:off x="0" y="0"/>
            <a:ext cx="9036495" cy="61436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sz="3600"/>
              <a:t>Научные подразделения ИМ СО РАН</a:t>
            </a:r>
            <a:endParaRPr sz="3600"/>
          </a:p>
        </p:txBody>
      </p:sp>
      <p:graphicFrame>
        <p:nvGraphicFramePr>
          <p:cNvPr id="293" name="Google Shape;293;p9"/>
          <p:cNvGraphicFramePr/>
          <p:nvPr/>
        </p:nvGraphicFramePr>
        <p:xfrm>
          <a:off x="171451" y="757247"/>
          <a:ext cx="8829675" cy="6027795"/>
        </p:xfrm>
        <a:graphic>
          <a:graphicData uri="http://schemas.openxmlformats.org/drawingml/2006/table">
            <a:tbl>
              <a:tblPr>
                <a:noFill/>
                <a:tableStyleId>{6477B0C2-0DF3-4077-A144-EF0BA455FE28}</a:tableStyleId>
              </a:tblPr>
              <a:tblGrid>
                <a:gridCol w="285750"/>
                <a:gridCol w="6858000"/>
                <a:gridCol w="1685925"/>
              </a:tblGrid>
              <a:tr h="241450">
                <a:tc>
                  <a:txBody>
                    <a:bodyPr/>
                    <a:lstStyle/>
                    <a:p>
                      <a:pPr marL="0" marR="0" lvl="0" indent="0" algn="l" rtl="0">
                        <a:lnSpc>
                          <a:spcPct val="100000"/>
                        </a:lnSpc>
                        <a:spcBef>
                          <a:spcPts val="0"/>
                        </a:spcBef>
                        <a:spcAft>
                          <a:spcPts val="0"/>
                        </a:spcAft>
                        <a:buNone/>
                      </a:pPr>
                      <a:r>
                        <a:rPr lang="ru-RU" sz="1400" b="1" u="none" strike="noStrike" cap="none">
                          <a:solidFill>
                            <a:srgbClr val="FF0000"/>
                          </a:solidFill>
                        </a:rPr>
                        <a:t>А1</a:t>
                      </a:r>
                      <a:endParaRPr sz="1400" b="1" i="0" u="none" strike="noStrike" cap="none">
                        <a:solidFill>
                          <a:srgbClr val="FF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solidFill>
                            <a:srgbClr val="FF0000"/>
                          </a:solidFill>
                        </a:rPr>
                        <a:t>Лаборатория алгебры</a:t>
                      </a:r>
                      <a:endParaRPr sz="1400" b="1" i="0" u="none" strike="noStrike" cap="none">
                        <a:solidFill>
                          <a:srgbClr val="FF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solidFill>
                            <a:srgbClr val="FF0000"/>
                          </a:solidFill>
                        </a:rPr>
                        <a:t>Колесников П.С.</a:t>
                      </a:r>
                      <a:endParaRPr sz="1400" b="1" i="0" u="none" strike="noStrike" cap="none">
                        <a:solidFill>
                          <a:srgbClr val="FF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В1</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теории вероятностей и математической статистики</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Лотов В.И.</a:t>
                      </a:r>
                      <a:endParaRPr sz="1400" b="1" i="0" u="none" strike="noStrike" cap="none">
                        <a:solidFill>
                          <a:srgbClr val="000000"/>
                        </a:solidFill>
                        <a:latin typeface="Calibri"/>
                        <a:ea typeface="Calibri"/>
                        <a:cs typeface="Calibri"/>
                        <a:sym typeface="Calibri"/>
                      </a:endParaRPr>
                    </a:p>
                  </a:txBody>
                  <a:tcPr marL="7250" marR="7250" marT="7250" marB="0"/>
                </a:tc>
              </a:tr>
              <a:tr h="418700">
                <a:tc>
                  <a:txBody>
                    <a:bodyPr/>
                    <a:lstStyle/>
                    <a:p>
                      <a:pPr marL="0" marR="0" lvl="0" indent="0" algn="l" rtl="0">
                        <a:lnSpc>
                          <a:spcPct val="100000"/>
                        </a:lnSpc>
                        <a:spcBef>
                          <a:spcPts val="0"/>
                        </a:spcBef>
                        <a:spcAft>
                          <a:spcPts val="0"/>
                        </a:spcAft>
                        <a:buNone/>
                      </a:pPr>
                      <a:r>
                        <a:rPr lang="ru-RU" sz="1400" b="1" u="none" strike="noStrike" cap="none">
                          <a:solidFill>
                            <a:srgbClr val="FF0000"/>
                          </a:solidFill>
                        </a:rPr>
                        <a:t>В2</a:t>
                      </a:r>
                      <a:endParaRPr sz="1400" b="1" i="0" u="none" strike="noStrike" cap="none">
                        <a:solidFill>
                          <a:srgbClr val="FF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solidFill>
                            <a:srgbClr val="FF0000"/>
                          </a:solidFill>
                        </a:rPr>
                        <a:t>Лаборатория фундаментальных проблем математики в цифровых технологиях</a:t>
                      </a:r>
                      <a:endParaRPr sz="1400" b="1" i="0" u="none" strike="noStrike" cap="none">
                        <a:solidFill>
                          <a:srgbClr val="FF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solidFill>
                            <a:srgbClr val="FF0000"/>
                          </a:solidFill>
                        </a:rPr>
                        <a:t>Волков Ю.С.</a:t>
                      </a:r>
                      <a:endParaRPr sz="1400" b="1" i="0" u="none" strike="noStrike" cap="none">
                        <a:solidFill>
                          <a:srgbClr val="FF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В3</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теоретической физики</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Ачасов Н.Н.</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Г1</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геометрической теории управления</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Водопьянов С.К.</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Г2</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функционального анализа</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Гутман А.Е.</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Г3</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римановой геометрии и топологии</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Базайкин Я.В.</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Д3</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вычислительных проблем задач математической физики</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Блохин А.М.</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Д4</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дифференциальных уравнений и смежных вопросов анализа</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Белоносов В.С.</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Д5</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дифференциальных и разностных уравнений</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Демиденко Г.В.</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Д6</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динамических систем</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Тайманов И.А.</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И1</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анализа данных</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solidFill>
                            <a:srgbClr val="FF0000"/>
                          </a:solidFill>
                        </a:rPr>
                        <a:t>Бериков В.Б.</a:t>
                      </a:r>
                      <a:endParaRPr sz="1400" b="1" i="0" u="none" strike="noStrike" cap="none">
                        <a:solidFill>
                          <a:srgbClr val="FF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К3</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дискретного анализа</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Евдокимов А.А.</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К4</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дискретной оптимизации в исследовании операций</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Пяткин А.В.</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К5</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математических моделей принятия решений</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Береснев В.Л.</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К6</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теории графов</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Бородин О.В.</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К7</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алгебраической комбинаторики</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Августинович С.В.</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Л1</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логических систем</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Морозов А.С.</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Л2</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теории вычислимости и прикладной логики</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Гончаров С.С.</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У1</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условно-корректных задач</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Аниконов Д.С.</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У3</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обратных задач математической физики</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Нещадим М.В.</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У6</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теории функций</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Медных А.Д.</a:t>
                      </a:r>
                      <a:endParaRPr sz="1400" b="1" i="0" u="none" strike="noStrike" cap="none">
                        <a:solidFill>
                          <a:srgbClr val="000000"/>
                        </a:solidFill>
                        <a:latin typeface="Calibri"/>
                        <a:ea typeface="Calibri"/>
                        <a:cs typeface="Calibri"/>
                        <a:sym typeface="Calibri"/>
                      </a:endParaRPr>
                    </a:p>
                  </a:txBody>
                  <a:tcPr marL="7250" marR="7250" marT="7250" marB="0"/>
                </a:tc>
              </a:tr>
              <a:tr h="281925">
                <a:tc>
                  <a:txBody>
                    <a:bodyPr/>
                    <a:lstStyle/>
                    <a:p>
                      <a:pPr marL="0" marR="0" lvl="0" indent="0" algn="l" rtl="0">
                        <a:lnSpc>
                          <a:spcPct val="100000"/>
                        </a:lnSpc>
                        <a:spcBef>
                          <a:spcPts val="0"/>
                        </a:spcBef>
                        <a:spcAft>
                          <a:spcPts val="0"/>
                        </a:spcAft>
                        <a:buNone/>
                      </a:pPr>
                      <a:r>
                        <a:rPr lang="ru-RU" sz="1400" b="1" u="none" strike="noStrike" cap="none"/>
                        <a:t>Ч1</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численных методов математического анализа</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Э1</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методов оптимизации</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Быкадоров И.А.</a:t>
                      </a:r>
                      <a:endParaRPr sz="1400" b="1" i="0" u="none" strike="noStrike" cap="none">
                        <a:solidFill>
                          <a:srgbClr val="000000"/>
                        </a:solidFill>
                        <a:latin typeface="Calibri"/>
                        <a:ea typeface="Calibri"/>
                        <a:cs typeface="Calibri"/>
                        <a:sym typeface="Calibri"/>
                      </a:endParaRPr>
                    </a:p>
                  </a:txBody>
                  <a:tcPr marL="7250" marR="7250" marT="7250" marB="0"/>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0"/>
          <p:cNvSpPr txBox="1">
            <a:spLocks noGrp="1"/>
          </p:cNvSpPr>
          <p:nvPr>
            <p:ph type="title"/>
          </p:nvPr>
        </p:nvSpPr>
        <p:spPr>
          <a:xfrm>
            <a:off x="1601788" y="0"/>
            <a:ext cx="7218015" cy="149383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a:t>Публикации сотрудников ИМ СО РАН</a:t>
            </a:r>
            <a:endParaRPr/>
          </a:p>
        </p:txBody>
      </p:sp>
      <p:pic>
        <p:nvPicPr>
          <p:cNvPr id="299" name="Google Shape;299;p10"/>
          <p:cNvPicPr preferRelativeResize="0"/>
          <p:nvPr/>
        </p:nvPicPr>
        <p:blipFill rotWithShape="1">
          <a:blip r:embed="rId3">
            <a:alphaModFix/>
          </a:blip>
          <a:srcRect/>
          <a:stretch/>
        </p:blipFill>
        <p:spPr>
          <a:xfrm>
            <a:off x="611188" y="404813"/>
            <a:ext cx="990600" cy="962025"/>
          </a:xfrm>
          <a:prstGeom prst="rect">
            <a:avLst/>
          </a:prstGeom>
          <a:noFill/>
          <a:ln>
            <a:noFill/>
          </a:ln>
        </p:spPr>
      </p:pic>
      <p:graphicFrame>
        <p:nvGraphicFramePr>
          <p:cNvPr id="300" name="Google Shape;300;p10"/>
          <p:cNvGraphicFramePr/>
          <p:nvPr>
            <p:extLst>
              <p:ext uri="{D42A27DB-BD31-4B8C-83A1-F6EECF244321}">
                <p14:modId xmlns:p14="http://schemas.microsoft.com/office/powerpoint/2010/main" val="3552038577"/>
              </p:ext>
            </p:extLst>
          </p:nvPr>
        </p:nvGraphicFramePr>
        <p:xfrm>
          <a:off x="414339" y="1599653"/>
          <a:ext cx="8586750" cy="5061800"/>
        </p:xfrm>
        <a:graphic>
          <a:graphicData uri="http://schemas.openxmlformats.org/drawingml/2006/table">
            <a:tbl>
              <a:tblPr>
                <a:noFill/>
                <a:tableStyleId>{6477B0C2-0DF3-4077-A144-EF0BA455FE28}</a:tableStyleId>
              </a:tblPr>
              <a:tblGrid>
                <a:gridCol w="2832750"/>
                <a:gridCol w="1150800"/>
                <a:gridCol w="1150800"/>
                <a:gridCol w="1150800"/>
                <a:gridCol w="1150800"/>
                <a:gridCol w="1150800"/>
              </a:tblGrid>
              <a:tr h="429175">
                <a:tc>
                  <a:txBody>
                    <a:bodyPr/>
                    <a:lstStyle/>
                    <a:p>
                      <a:pPr marL="0" marR="0" lvl="0" indent="0" algn="l" rtl="0">
                        <a:lnSpc>
                          <a:spcPct val="100000"/>
                        </a:lnSpc>
                        <a:spcBef>
                          <a:spcPts val="0"/>
                        </a:spcBef>
                        <a:spcAft>
                          <a:spcPts val="0"/>
                        </a:spcAft>
                        <a:buClr>
                          <a:schemeClr val="accent2"/>
                        </a:buClr>
                        <a:buSzPts val="1400"/>
                        <a:buFont typeface="Noto Sans Symbols"/>
                        <a:buNone/>
                      </a:pP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600" b="1" i="0" u="none" strike="noStrike" cap="none">
                          <a:solidFill>
                            <a:schemeClr val="dk1"/>
                          </a:solidFill>
                          <a:latin typeface="Times New Roman"/>
                          <a:ea typeface="Times New Roman"/>
                          <a:cs typeface="Times New Roman"/>
                          <a:sym typeface="Times New Roman"/>
                        </a:rPr>
                        <a:t>2015 </a:t>
                      </a:r>
                      <a:endParaRPr sz="1600" u="none" strike="noStrike" cap="none"/>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600" b="1" i="0" u="none" strike="noStrike" cap="none">
                          <a:solidFill>
                            <a:schemeClr val="dk1"/>
                          </a:solidFill>
                          <a:latin typeface="Times New Roman"/>
                          <a:ea typeface="Times New Roman"/>
                          <a:cs typeface="Times New Roman"/>
                          <a:sym typeface="Times New Roman"/>
                        </a:rPr>
                        <a:t>2016</a:t>
                      </a:r>
                      <a:endParaRPr sz="1600" u="none" strike="noStrike" cap="none"/>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600" b="1" i="0" u="none" strike="noStrike" cap="none">
                          <a:solidFill>
                            <a:schemeClr val="dk1"/>
                          </a:solidFill>
                          <a:latin typeface="Times New Roman"/>
                          <a:ea typeface="Times New Roman"/>
                          <a:cs typeface="Times New Roman"/>
                          <a:sym typeface="Times New Roman"/>
                        </a:rPr>
                        <a:t>2017</a:t>
                      </a:r>
                      <a:endParaRPr sz="1600" u="none" strike="noStrike" cap="none"/>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600" b="1" u="none" strike="noStrike" cap="none">
                          <a:latin typeface="Times New Roman"/>
                          <a:ea typeface="Times New Roman"/>
                          <a:cs typeface="Times New Roman"/>
                          <a:sym typeface="Times New Roman"/>
                        </a:rPr>
                        <a:t>2018</a:t>
                      </a:r>
                      <a:endParaRPr sz="1600" b="1" u="none" strike="noStrike" cap="none">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600" b="1" u="none" strike="noStrike" cap="none">
                          <a:latin typeface="Times New Roman"/>
                          <a:ea typeface="Times New Roman"/>
                          <a:cs typeface="Times New Roman"/>
                          <a:sym typeface="Times New Roman"/>
                        </a:rPr>
                        <a:t>2019</a:t>
                      </a:r>
                      <a:endParaRPr sz="1600" b="1" u="none" strike="noStrike" cap="none">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79075">
                <a:tc>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600" b="1" i="0" u="none" strike="noStrike" cap="none">
                          <a:solidFill>
                            <a:schemeClr val="dk1"/>
                          </a:solidFill>
                          <a:latin typeface="Times New Roman"/>
                          <a:ea typeface="Times New Roman"/>
                          <a:cs typeface="Times New Roman"/>
                          <a:sym typeface="Times New Roman"/>
                        </a:rPr>
                        <a:t>Всего</a:t>
                      </a:r>
                      <a:endParaRPr sz="1600" u="none" strike="noStrike" cap="none"/>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a:solidFill>
                            <a:schemeClr val="dk1"/>
                          </a:solidFill>
                          <a:latin typeface="Times New Roman"/>
                          <a:ea typeface="Times New Roman"/>
                          <a:cs typeface="Times New Roman"/>
                          <a:sym typeface="Times New Roman"/>
                        </a:rPr>
                        <a:t>1113</a:t>
                      </a:r>
                      <a:endParaRPr sz="1600" b="0" i="0" u="none" strike="noStrike" cap="none">
                        <a:solidFill>
                          <a:schemeClr val="dk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a:solidFill>
                            <a:schemeClr val="dk1"/>
                          </a:solidFill>
                          <a:latin typeface="Times New Roman"/>
                          <a:ea typeface="Times New Roman"/>
                          <a:cs typeface="Times New Roman"/>
                          <a:sym typeface="Times New Roman"/>
                        </a:rPr>
                        <a:t>976</a:t>
                      </a:r>
                      <a:endParaRPr sz="1600" b="0" i="0" u="none" strike="noStrike" cap="none">
                        <a:solidFill>
                          <a:schemeClr val="dk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a:solidFill>
                            <a:schemeClr val="dk1"/>
                          </a:solidFill>
                          <a:latin typeface="Times New Roman"/>
                          <a:ea typeface="Times New Roman"/>
                          <a:cs typeface="Times New Roman"/>
                          <a:sym typeface="Times New Roman"/>
                        </a:rPr>
                        <a:t>1244</a:t>
                      </a:r>
                      <a:endParaRPr sz="1600" b="0" u="none" strike="noStrike" cap="none">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a:latin typeface="Times New Roman"/>
                          <a:ea typeface="Times New Roman"/>
                          <a:cs typeface="Times New Roman"/>
                          <a:sym typeface="Times New Roman"/>
                        </a:rPr>
                        <a:t>1145</a:t>
                      </a:r>
                      <a:endParaRPr sz="1600" b="0" u="none" strike="noStrike" cap="none">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1" u="none" strike="noStrike" cap="none">
                          <a:latin typeface="Times New Roman"/>
                          <a:ea typeface="Times New Roman"/>
                          <a:cs typeface="Times New Roman"/>
                          <a:sym typeface="Times New Roman"/>
                        </a:rPr>
                        <a:t>1162</a:t>
                      </a:r>
                      <a:endParaRPr sz="1600" b="1" u="none" strike="noStrike" cap="none">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79075">
                <a:tc>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600" b="1" i="0" u="none" strike="noStrike" cap="none">
                          <a:solidFill>
                            <a:schemeClr val="dk1"/>
                          </a:solidFill>
                          <a:latin typeface="Times New Roman"/>
                          <a:ea typeface="Times New Roman"/>
                          <a:cs typeface="Times New Roman"/>
                          <a:sym typeface="Times New Roman"/>
                        </a:rPr>
                        <a:t>Монографии</a:t>
                      </a:r>
                      <a:endParaRPr sz="1600" u="none" strike="noStrike" cap="none"/>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a:solidFill>
                            <a:schemeClr val="dk1"/>
                          </a:solidFill>
                          <a:latin typeface="Times New Roman"/>
                          <a:ea typeface="Times New Roman"/>
                          <a:cs typeface="Times New Roman"/>
                          <a:sym typeface="Times New Roman"/>
                        </a:rPr>
                        <a:t>9</a:t>
                      </a:r>
                      <a:endParaRPr sz="1600" b="0" i="0" u="none" strike="noStrike" cap="none">
                        <a:solidFill>
                          <a:schemeClr val="dk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a:solidFill>
                            <a:schemeClr val="dk1"/>
                          </a:solidFill>
                          <a:latin typeface="Times New Roman"/>
                          <a:ea typeface="Times New Roman"/>
                          <a:cs typeface="Times New Roman"/>
                          <a:sym typeface="Times New Roman"/>
                        </a:rPr>
                        <a:t>7</a:t>
                      </a:r>
                      <a:endParaRPr sz="1600" b="0" i="0" u="none" strike="noStrike" cap="none">
                        <a:solidFill>
                          <a:schemeClr val="dk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a:solidFill>
                            <a:schemeClr val="dk1"/>
                          </a:solidFill>
                          <a:latin typeface="Times New Roman"/>
                          <a:ea typeface="Times New Roman"/>
                          <a:cs typeface="Times New Roman"/>
                          <a:sym typeface="Times New Roman"/>
                        </a:rPr>
                        <a:t>8</a:t>
                      </a:r>
                      <a:endParaRPr sz="1600" b="0" u="none" strike="noStrike" cap="none">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a:latin typeface="Times New Roman"/>
                          <a:ea typeface="Times New Roman"/>
                          <a:cs typeface="Times New Roman"/>
                          <a:sym typeface="Times New Roman"/>
                        </a:rPr>
                        <a:t>7</a:t>
                      </a:r>
                      <a:endParaRPr sz="1600" b="0" u="none" strike="noStrike" cap="none">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1" u="none" strike="noStrike" cap="none">
                          <a:latin typeface="Times New Roman"/>
                          <a:ea typeface="Times New Roman"/>
                          <a:cs typeface="Times New Roman"/>
                          <a:sym typeface="Times New Roman"/>
                        </a:rPr>
                        <a:t>5</a:t>
                      </a:r>
                      <a:endParaRPr sz="1600" b="1" u="none" strike="noStrike" cap="none">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79075">
                <a:tc>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600" b="1" i="0" u="none" strike="noStrike" cap="none">
                          <a:solidFill>
                            <a:schemeClr val="dk1"/>
                          </a:solidFill>
                          <a:latin typeface="Times New Roman"/>
                          <a:ea typeface="Times New Roman"/>
                          <a:cs typeface="Times New Roman"/>
                          <a:sym typeface="Times New Roman"/>
                        </a:rPr>
                        <a:t>Статьи в журналах</a:t>
                      </a:r>
                      <a:endParaRPr sz="1600" u="none" strike="noStrike" cap="none"/>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a:solidFill>
                            <a:schemeClr val="dk1"/>
                          </a:solidFill>
                          <a:latin typeface="Times New Roman"/>
                          <a:ea typeface="Times New Roman"/>
                          <a:cs typeface="Times New Roman"/>
                          <a:sym typeface="Times New Roman"/>
                        </a:rPr>
                        <a:t>407</a:t>
                      </a:r>
                      <a:endParaRPr sz="1600" b="0" i="0" u="none" strike="noStrike" cap="none">
                        <a:solidFill>
                          <a:schemeClr val="dk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a:solidFill>
                            <a:schemeClr val="dk1"/>
                          </a:solidFill>
                          <a:latin typeface="Times New Roman"/>
                          <a:ea typeface="Times New Roman"/>
                          <a:cs typeface="Times New Roman"/>
                          <a:sym typeface="Times New Roman"/>
                        </a:rPr>
                        <a:t>384+112</a:t>
                      </a:r>
                      <a:endParaRPr sz="1600" b="0" i="0" u="none" strike="noStrike" cap="none">
                        <a:solidFill>
                          <a:schemeClr val="dk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a:solidFill>
                            <a:schemeClr val="dk1"/>
                          </a:solidFill>
                          <a:latin typeface="Times New Roman"/>
                          <a:ea typeface="Times New Roman"/>
                          <a:cs typeface="Times New Roman"/>
                          <a:sym typeface="Times New Roman"/>
                        </a:rPr>
                        <a:t>433+128</a:t>
                      </a:r>
                      <a:endParaRPr sz="1600" b="0" u="none" strike="noStrike" cap="none">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a:latin typeface="Times New Roman"/>
                          <a:ea typeface="Times New Roman"/>
                          <a:cs typeface="Times New Roman"/>
                          <a:sym typeface="Times New Roman"/>
                        </a:rPr>
                        <a:t>450+124</a:t>
                      </a:r>
                      <a:endParaRPr sz="1600" b="0" u="none" strike="noStrike" cap="none">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1" u="none" strike="noStrike" cap="none">
                          <a:latin typeface="Times New Roman"/>
                          <a:ea typeface="Times New Roman"/>
                          <a:cs typeface="Times New Roman"/>
                          <a:sym typeface="Times New Roman"/>
                        </a:rPr>
                        <a:t>432+117</a:t>
                      </a:r>
                      <a:endParaRPr sz="1600" b="1" u="none" strike="noStrike" cap="none">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79075">
                <a:tc>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600" b="1" i="0" u="none" strike="noStrike" cap="none">
                          <a:solidFill>
                            <a:schemeClr val="dk1"/>
                          </a:solidFill>
                          <a:latin typeface="Times New Roman"/>
                          <a:ea typeface="Times New Roman"/>
                          <a:cs typeface="Times New Roman"/>
                          <a:sym typeface="Times New Roman"/>
                        </a:rPr>
                        <a:t>Статьи в трудах междунар. конференций</a:t>
                      </a:r>
                      <a:endParaRPr sz="1600" u="none" strike="noStrike" cap="none"/>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a:solidFill>
                            <a:schemeClr val="dk1"/>
                          </a:solidFill>
                          <a:latin typeface="Times New Roman"/>
                          <a:ea typeface="Times New Roman"/>
                          <a:cs typeface="Times New Roman"/>
                          <a:sym typeface="Times New Roman"/>
                        </a:rPr>
                        <a:t>109</a:t>
                      </a:r>
                      <a:endParaRPr sz="1600" b="0" i="0" u="none" strike="noStrike" cap="none">
                        <a:solidFill>
                          <a:schemeClr val="dk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a:solidFill>
                            <a:schemeClr val="dk1"/>
                          </a:solidFill>
                          <a:latin typeface="Times New Roman"/>
                          <a:ea typeface="Times New Roman"/>
                          <a:cs typeface="Times New Roman"/>
                          <a:sym typeface="Times New Roman"/>
                        </a:rPr>
                        <a:t>114</a:t>
                      </a:r>
                      <a:endParaRPr sz="1600" b="0" i="0" u="none" strike="noStrike" cap="none">
                        <a:solidFill>
                          <a:schemeClr val="dk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a:solidFill>
                            <a:schemeClr val="dk1"/>
                          </a:solidFill>
                          <a:latin typeface="Times New Roman"/>
                          <a:ea typeface="Times New Roman"/>
                          <a:cs typeface="Times New Roman"/>
                          <a:sym typeface="Times New Roman"/>
                        </a:rPr>
                        <a:t>137</a:t>
                      </a:r>
                      <a:endParaRPr sz="1600" b="0" u="none" strike="noStrike" cap="none">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a:latin typeface="Times New Roman"/>
                          <a:ea typeface="Times New Roman"/>
                          <a:cs typeface="Times New Roman"/>
                          <a:sym typeface="Times New Roman"/>
                        </a:rPr>
                        <a:t>158</a:t>
                      </a:r>
                      <a:endParaRPr sz="1600" b="0" u="none" strike="noStrike" cap="none">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1" u="none" strike="noStrike" cap="none">
                          <a:latin typeface="Times New Roman"/>
                          <a:ea typeface="Times New Roman"/>
                          <a:cs typeface="Times New Roman"/>
                          <a:sym typeface="Times New Roman"/>
                        </a:rPr>
                        <a:t>146</a:t>
                      </a:r>
                      <a:endParaRPr sz="1600" b="1" u="none" strike="noStrike" cap="none">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79075">
                <a:tc>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600" b="1" i="0" u="none" strike="noStrike" cap="none" dirty="0">
                          <a:solidFill>
                            <a:schemeClr val="dk1"/>
                          </a:solidFill>
                          <a:latin typeface="Times New Roman"/>
                          <a:ea typeface="Times New Roman"/>
                          <a:cs typeface="Times New Roman"/>
                          <a:sym typeface="Times New Roman"/>
                        </a:rPr>
                        <a:t>Публикации </a:t>
                      </a:r>
                      <a:r>
                        <a:rPr lang="ru-RU" sz="1600" b="1" i="0" u="none" strike="noStrike" cap="none" dirty="0" smtClean="0">
                          <a:solidFill>
                            <a:schemeClr val="dk1"/>
                          </a:solidFill>
                          <a:latin typeface="Times New Roman"/>
                          <a:ea typeface="Times New Roman"/>
                          <a:cs typeface="Times New Roman"/>
                          <a:sym typeface="Times New Roman"/>
                        </a:rPr>
                        <a:t>в</a:t>
                      </a:r>
                      <a:r>
                        <a:rPr lang="en-US" sz="1600" b="1" i="0" u="none" strike="noStrike" cap="none" dirty="0" smtClean="0">
                          <a:solidFill>
                            <a:schemeClr val="dk1"/>
                          </a:solidFill>
                          <a:latin typeface="Times New Roman"/>
                          <a:ea typeface="Times New Roman"/>
                          <a:cs typeface="Times New Roman"/>
                          <a:sym typeface="Times New Roman"/>
                        </a:rPr>
                        <a:t> </a:t>
                      </a:r>
                      <a:r>
                        <a:rPr lang="ru-RU" sz="1600" b="1" i="0" u="none" strike="noStrike" cap="none" dirty="0" err="1" smtClean="0">
                          <a:solidFill>
                            <a:schemeClr val="dk1"/>
                          </a:solidFill>
                          <a:latin typeface="Times New Roman"/>
                          <a:ea typeface="Times New Roman"/>
                          <a:cs typeface="Times New Roman"/>
                          <a:sym typeface="Times New Roman"/>
                        </a:rPr>
                        <a:t>Web</a:t>
                      </a:r>
                      <a:r>
                        <a:rPr lang="ru-RU" sz="1600" b="1" i="0" u="none" strike="noStrike" cap="none" dirty="0" smtClean="0">
                          <a:solidFill>
                            <a:schemeClr val="dk1"/>
                          </a:solidFill>
                          <a:latin typeface="Times New Roman"/>
                          <a:ea typeface="Times New Roman"/>
                          <a:cs typeface="Times New Roman"/>
                          <a:sym typeface="Times New Roman"/>
                        </a:rPr>
                        <a:t> </a:t>
                      </a:r>
                      <a:r>
                        <a:rPr lang="ru-RU" sz="1600" b="1" i="0" u="none" strike="noStrike" cap="none" dirty="0" err="1">
                          <a:solidFill>
                            <a:schemeClr val="dk1"/>
                          </a:solidFill>
                          <a:latin typeface="Times New Roman"/>
                          <a:ea typeface="Times New Roman"/>
                          <a:cs typeface="Times New Roman"/>
                          <a:sym typeface="Times New Roman"/>
                        </a:rPr>
                        <a:t>of</a:t>
                      </a:r>
                      <a:r>
                        <a:rPr lang="ru-RU" sz="1600" b="1" i="0" u="none" strike="noStrike" cap="none" dirty="0">
                          <a:solidFill>
                            <a:schemeClr val="dk1"/>
                          </a:solidFill>
                          <a:latin typeface="Times New Roman"/>
                          <a:ea typeface="Times New Roman"/>
                          <a:cs typeface="Times New Roman"/>
                          <a:sym typeface="Times New Roman"/>
                        </a:rPr>
                        <a:t> </a:t>
                      </a:r>
                      <a:r>
                        <a:rPr lang="ru-RU" sz="1600" b="1" i="0" u="none" strike="noStrike" cap="none" dirty="0" err="1" smtClean="0">
                          <a:solidFill>
                            <a:schemeClr val="dk1"/>
                          </a:solidFill>
                          <a:latin typeface="Times New Roman"/>
                          <a:ea typeface="Times New Roman"/>
                          <a:cs typeface="Times New Roman"/>
                          <a:sym typeface="Times New Roman"/>
                        </a:rPr>
                        <a:t>Science</a:t>
                      </a:r>
                      <a:r>
                        <a:rPr lang="ru-RU" sz="1600" b="1" i="0" u="none" strike="noStrike" cap="none" baseline="0" dirty="0" smtClean="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Core Collection</a:t>
                      </a:r>
                      <a:endParaRPr sz="1600" b="1" i="0" u="none" strike="noStrike" cap="none" dirty="0">
                        <a:solidFill>
                          <a:schemeClr val="dk1"/>
                        </a:solidFill>
                        <a:latin typeface="Times New Roman"/>
                        <a:ea typeface="Times New Roman"/>
                        <a:cs typeface="Times New Roman"/>
                        <a:sym typeface="Times New Roman"/>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a:solidFill>
                            <a:schemeClr val="dk1"/>
                          </a:solidFill>
                          <a:latin typeface="Times New Roman"/>
                          <a:ea typeface="Times New Roman"/>
                          <a:cs typeface="Times New Roman"/>
                          <a:sym typeface="Times New Roman"/>
                        </a:rPr>
                        <a:t>256 </a:t>
                      </a:r>
                      <a:endParaRPr lang="en-US" sz="1600" b="0" i="0"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a:t>
                      </a:r>
                      <a:r>
                        <a:rPr lang="ru-RU" sz="1600" b="0" i="0" u="none" strike="noStrike" cap="none" dirty="0">
                          <a:solidFill>
                            <a:schemeClr val="dk1"/>
                          </a:solidFill>
                          <a:latin typeface="Times New Roman"/>
                          <a:ea typeface="Times New Roman"/>
                          <a:cs typeface="Times New Roman"/>
                          <a:sym typeface="Times New Roman"/>
                        </a:rPr>
                        <a:t>323)</a:t>
                      </a:r>
                      <a:endParaRPr sz="1600" u="none" strike="noStrike" cap="none" dirty="0"/>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a:solidFill>
                            <a:schemeClr val="dk1"/>
                          </a:solidFill>
                          <a:latin typeface="Times New Roman"/>
                          <a:ea typeface="Times New Roman"/>
                          <a:cs typeface="Times New Roman"/>
                          <a:sym typeface="Times New Roman"/>
                        </a:rPr>
                        <a:t>273 </a:t>
                      </a:r>
                      <a:endParaRPr lang="en-US" sz="1600" b="0" i="0"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a:t>
                      </a:r>
                      <a:r>
                        <a:rPr lang="ru-RU" sz="1600" b="0" i="0" u="none" strike="noStrike" cap="none" dirty="0">
                          <a:solidFill>
                            <a:schemeClr val="dk1"/>
                          </a:solidFill>
                          <a:latin typeface="Times New Roman"/>
                          <a:ea typeface="Times New Roman"/>
                          <a:cs typeface="Times New Roman"/>
                          <a:sym typeface="Times New Roman"/>
                        </a:rPr>
                        <a:t>341)</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a:solidFill>
                            <a:schemeClr val="dk1"/>
                          </a:solidFill>
                          <a:latin typeface="Times New Roman"/>
                          <a:ea typeface="Times New Roman"/>
                          <a:cs typeface="Times New Roman"/>
                          <a:sym typeface="Times New Roman"/>
                        </a:rPr>
                        <a:t>344 </a:t>
                      </a:r>
                      <a:endParaRPr lang="en-US" sz="1600" b="0" i="0"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a:t>
                      </a:r>
                      <a:r>
                        <a:rPr lang="ru-RU" sz="1600" b="0" i="0" u="none" strike="noStrike" cap="none" dirty="0">
                          <a:solidFill>
                            <a:schemeClr val="dk1"/>
                          </a:solidFill>
                          <a:latin typeface="Times New Roman"/>
                          <a:ea typeface="Times New Roman"/>
                          <a:cs typeface="Times New Roman"/>
                          <a:sym typeface="Times New Roman"/>
                        </a:rPr>
                        <a:t>401)</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a:latin typeface="Times New Roman"/>
                          <a:ea typeface="Times New Roman"/>
                          <a:cs typeface="Times New Roman"/>
                          <a:sym typeface="Times New Roman"/>
                        </a:rPr>
                        <a:t>352 </a:t>
                      </a:r>
                      <a:endParaRPr lang="en-US" sz="1600" b="0" u="none" strike="noStrike" cap="none" dirty="0" smtClean="0">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a:t>
                      </a:r>
                      <a:r>
                        <a:rPr lang="ru-RU" sz="1600" b="0" u="none" strike="noStrike" cap="none" dirty="0">
                          <a:latin typeface="Times New Roman"/>
                          <a:ea typeface="Times New Roman"/>
                          <a:cs typeface="Times New Roman"/>
                          <a:sym typeface="Times New Roman"/>
                        </a:rPr>
                        <a:t>373)</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1" u="none" strike="noStrike" cap="none" dirty="0" smtClean="0">
                          <a:latin typeface="Times New Roman"/>
                          <a:ea typeface="Times New Roman"/>
                          <a:cs typeface="Times New Roman"/>
                          <a:sym typeface="Times New Roman"/>
                        </a:rPr>
                        <a:t>368</a:t>
                      </a:r>
                      <a:endParaRPr sz="1600" b="1"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79075">
                <a:tc>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600" b="1" i="0" u="none" strike="noStrike" cap="none">
                          <a:solidFill>
                            <a:schemeClr val="dk1"/>
                          </a:solidFill>
                          <a:latin typeface="Times New Roman"/>
                          <a:ea typeface="Times New Roman"/>
                          <a:cs typeface="Times New Roman"/>
                          <a:sym typeface="Times New Roman"/>
                        </a:rPr>
                        <a:t>Публикации в Scopus</a:t>
                      </a:r>
                      <a:endParaRPr sz="1600" b="1" i="0" u="none" strike="noStrike" cap="none">
                        <a:solidFill>
                          <a:schemeClr val="dk1"/>
                        </a:solidFill>
                        <a:latin typeface="Times New Roman"/>
                        <a:ea typeface="Times New Roman"/>
                        <a:cs typeface="Times New Roman"/>
                        <a:sym typeface="Times New Roman"/>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a:solidFill>
                            <a:schemeClr val="dk1"/>
                          </a:solidFill>
                          <a:latin typeface="Times New Roman"/>
                          <a:ea typeface="Times New Roman"/>
                          <a:cs typeface="Times New Roman"/>
                          <a:sym typeface="Times New Roman"/>
                        </a:rPr>
                        <a:t>351 </a:t>
                      </a:r>
                      <a:endParaRPr lang="en-US" sz="1600" b="0" i="0"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a:t>
                      </a:r>
                      <a:r>
                        <a:rPr lang="ru-RU" sz="1600" b="0" i="0" u="none" strike="noStrike" cap="none" dirty="0">
                          <a:solidFill>
                            <a:schemeClr val="dk1"/>
                          </a:solidFill>
                          <a:latin typeface="Times New Roman"/>
                          <a:ea typeface="Times New Roman"/>
                          <a:cs typeface="Times New Roman"/>
                          <a:sym typeface="Times New Roman"/>
                        </a:rPr>
                        <a:t>373)</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a:solidFill>
                            <a:schemeClr val="dk1"/>
                          </a:solidFill>
                          <a:latin typeface="Times New Roman"/>
                          <a:ea typeface="Times New Roman"/>
                          <a:cs typeface="Times New Roman"/>
                          <a:sym typeface="Times New Roman"/>
                        </a:rPr>
                        <a:t>379 </a:t>
                      </a:r>
                      <a:endParaRPr lang="en-US" sz="1600" b="0" i="0"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a:t>
                      </a:r>
                      <a:r>
                        <a:rPr lang="ru-RU" sz="1600" b="0" i="0" u="none" strike="noStrike" cap="none" dirty="0">
                          <a:solidFill>
                            <a:schemeClr val="dk1"/>
                          </a:solidFill>
                          <a:latin typeface="Times New Roman"/>
                          <a:ea typeface="Times New Roman"/>
                          <a:cs typeface="Times New Roman"/>
                          <a:sym typeface="Times New Roman"/>
                        </a:rPr>
                        <a:t>414)</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a:solidFill>
                            <a:schemeClr val="dk1"/>
                          </a:solidFill>
                          <a:latin typeface="Times New Roman"/>
                          <a:ea typeface="Times New Roman"/>
                          <a:cs typeface="Times New Roman"/>
                          <a:sym typeface="Times New Roman"/>
                        </a:rPr>
                        <a:t>416 </a:t>
                      </a:r>
                      <a:endParaRPr lang="en-US" sz="1600" b="0" i="0"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a:t>
                      </a:r>
                      <a:r>
                        <a:rPr lang="ru-RU" sz="1600" b="0" i="0" u="none" strike="noStrike" cap="none" dirty="0">
                          <a:solidFill>
                            <a:schemeClr val="dk1"/>
                          </a:solidFill>
                          <a:latin typeface="Times New Roman"/>
                          <a:ea typeface="Times New Roman"/>
                          <a:cs typeface="Times New Roman"/>
                          <a:sym typeface="Times New Roman"/>
                        </a:rPr>
                        <a:t>469)</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a:latin typeface="Times New Roman"/>
                          <a:ea typeface="Times New Roman"/>
                          <a:cs typeface="Times New Roman"/>
                          <a:sym typeface="Times New Roman"/>
                        </a:rPr>
                        <a:t>440 </a:t>
                      </a:r>
                      <a:endParaRPr lang="en-US" sz="1600" b="0" u="none" strike="noStrike" cap="none" dirty="0" smtClean="0">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a:t>
                      </a:r>
                      <a:r>
                        <a:rPr lang="ru-RU" sz="1600" b="0" u="none" strike="noStrike" cap="none" dirty="0">
                          <a:latin typeface="Times New Roman"/>
                          <a:ea typeface="Times New Roman"/>
                          <a:cs typeface="Times New Roman"/>
                          <a:sym typeface="Times New Roman"/>
                        </a:rPr>
                        <a:t>470)</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1" u="none" strike="noStrike" cap="none" dirty="0" smtClean="0">
                          <a:latin typeface="Times New Roman"/>
                          <a:ea typeface="Times New Roman"/>
                          <a:cs typeface="Times New Roman"/>
                          <a:sym typeface="Times New Roman"/>
                        </a:rPr>
                        <a:t>495</a:t>
                      </a:r>
                      <a:endParaRPr sz="1600" b="1"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79075">
                <a:tc>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600" b="1" i="0" u="none" strike="noStrike" cap="none">
                          <a:solidFill>
                            <a:schemeClr val="dk1"/>
                          </a:solidFill>
                          <a:latin typeface="Times New Roman"/>
                          <a:ea typeface="Times New Roman"/>
                          <a:cs typeface="Times New Roman"/>
                          <a:sym typeface="Times New Roman"/>
                        </a:rPr>
                        <a:t>Публикации в РИНЦ</a:t>
                      </a:r>
                      <a:endParaRPr sz="1600" u="none" strike="noStrike" cap="none"/>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548</a:t>
                      </a:r>
                      <a:endParaRPr lang="en-US" sz="1600" b="0" i="0"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accent2"/>
                        </a:buClr>
                        <a:buSzPts val="1600"/>
                        <a:buFont typeface="Noto Sans Symbols"/>
                        <a:buNone/>
                      </a:pPr>
                      <a:r>
                        <a:rPr lang="en-US" sz="1600" b="0" i="0" u="none" strike="noStrike" cap="none" dirty="0" smtClean="0">
                          <a:solidFill>
                            <a:schemeClr val="dk1"/>
                          </a:solidFill>
                          <a:latin typeface="Times New Roman"/>
                          <a:ea typeface="Times New Roman"/>
                          <a:cs typeface="Times New Roman"/>
                          <a:sym typeface="Times New Roman"/>
                        </a:rPr>
                        <a:t>(</a:t>
                      </a:r>
                      <a:r>
                        <a:rPr lang="ru-RU" sz="1600" b="0" i="0" u="none" strike="noStrike" cap="none" dirty="0" smtClean="0">
                          <a:solidFill>
                            <a:schemeClr val="dk1"/>
                          </a:solidFill>
                          <a:latin typeface="Times New Roman"/>
                          <a:ea typeface="Times New Roman"/>
                          <a:cs typeface="Times New Roman"/>
                          <a:sym typeface="Times New Roman"/>
                        </a:rPr>
                        <a:t>585</a:t>
                      </a:r>
                      <a:r>
                        <a:rPr lang="en-US" sz="1600" b="0" i="0" u="none" strike="noStrike" cap="none" dirty="0" smtClean="0">
                          <a:solidFill>
                            <a:schemeClr val="dk1"/>
                          </a:solidFill>
                          <a:latin typeface="Times New Roman"/>
                          <a:ea typeface="Times New Roman"/>
                          <a:cs typeface="Times New Roman"/>
                          <a:sym typeface="Times New Roman"/>
                        </a:rPr>
                        <a:t>)</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470</a:t>
                      </a:r>
                      <a:endParaRPr lang="en-US" sz="1600" b="0" i="0"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accent2"/>
                        </a:buClr>
                        <a:buSzPts val="1600"/>
                        <a:buFont typeface="Noto Sans Symbols"/>
                        <a:buNone/>
                      </a:pPr>
                      <a:r>
                        <a:rPr lang="en-US" sz="1600" b="0" i="0" u="none" strike="noStrike" cap="none" dirty="0" smtClean="0">
                          <a:solidFill>
                            <a:schemeClr val="dk1"/>
                          </a:solidFill>
                          <a:latin typeface="Times New Roman"/>
                          <a:ea typeface="Times New Roman"/>
                          <a:cs typeface="Times New Roman"/>
                          <a:sym typeface="Times New Roman"/>
                        </a:rPr>
                        <a:t>(</a:t>
                      </a:r>
                      <a:r>
                        <a:rPr lang="ru-RU" sz="1600" b="0" i="0" u="none" strike="noStrike" cap="none" dirty="0" smtClean="0">
                          <a:solidFill>
                            <a:schemeClr val="dk1"/>
                          </a:solidFill>
                          <a:latin typeface="Times New Roman"/>
                          <a:ea typeface="Times New Roman"/>
                          <a:cs typeface="Times New Roman"/>
                          <a:sym typeface="Times New Roman"/>
                        </a:rPr>
                        <a:t>671</a:t>
                      </a:r>
                      <a:r>
                        <a:rPr lang="en-US" sz="1600" b="0" i="0" u="none" strike="noStrike" cap="none" dirty="0" smtClean="0">
                          <a:solidFill>
                            <a:schemeClr val="dk1"/>
                          </a:solidFill>
                          <a:latin typeface="Times New Roman"/>
                          <a:ea typeface="Times New Roman"/>
                          <a:cs typeface="Times New Roman"/>
                          <a:sym typeface="Times New Roman"/>
                        </a:rPr>
                        <a:t>)</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520</a:t>
                      </a:r>
                      <a:endParaRPr lang="en-US" sz="1600" b="0" i="0"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accent2"/>
                        </a:buClr>
                        <a:buSzPts val="1600"/>
                        <a:buFont typeface="Noto Sans Symbols"/>
                        <a:buNone/>
                      </a:pPr>
                      <a:r>
                        <a:rPr lang="en-US" sz="1600" b="0" i="0" u="none" strike="noStrike" cap="none" dirty="0" smtClean="0">
                          <a:solidFill>
                            <a:schemeClr val="dk1"/>
                          </a:solidFill>
                          <a:latin typeface="Times New Roman"/>
                          <a:ea typeface="Times New Roman"/>
                          <a:cs typeface="Times New Roman"/>
                          <a:sym typeface="Times New Roman"/>
                        </a:rPr>
                        <a:t>(</a:t>
                      </a:r>
                      <a:r>
                        <a:rPr lang="ru-RU" sz="1600" b="0" i="0" u="none" strike="noStrike" cap="none" dirty="0" smtClean="0">
                          <a:solidFill>
                            <a:schemeClr val="dk1"/>
                          </a:solidFill>
                          <a:latin typeface="Times New Roman"/>
                          <a:ea typeface="Times New Roman"/>
                          <a:cs typeface="Times New Roman"/>
                          <a:sym typeface="Times New Roman"/>
                        </a:rPr>
                        <a:t>858</a:t>
                      </a:r>
                      <a:r>
                        <a:rPr lang="en-US" sz="1600" b="0" i="0" u="none" strike="noStrike" cap="none" dirty="0" smtClean="0">
                          <a:solidFill>
                            <a:schemeClr val="dk1"/>
                          </a:solidFill>
                          <a:latin typeface="Times New Roman"/>
                          <a:ea typeface="Times New Roman"/>
                          <a:cs typeface="Times New Roman"/>
                          <a:sym typeface="Times New Roman"/>
                        </a:rPr>
                        <a:t>)</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586</a:t>
                      </a:r>
                      <a:endParaRPr lang="en-US" sz="1600" b="0" u="none" strike="noStrike" cap="none" dirty="0" smtClean="0">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latin typeface="Times New Roman"/>
                          <a:ea typeface="Times New Roman"/>
                          <a:cs typeface="Times New Roman"/>
                          <a:sym typeface="Times New Roman"/>
                        </a:rPr>
                        <a:t>(</a:t>
                      </a:r>
                      <a:r>
                        <a:rPr lang="ru-RU" sz="1600" b="0" u="none" strike="noStrike" cap="none" dirty="0" smtClean="0">
                          <a:latin typeface="Times New Roman"/>
                          <a:ea typeface="Times New Roman"/>
                          <a:cs typeface="Times New Roman"/>
                          <a:sym typeface="Times New Roman"/>
                        </a:rPr>
                        <a:t>719</a:t>
                      </a:r>
                      <a:r>
                        <a:rPr lang="en-US" sz="1600" b="0" u="none" strike="noStrike" cap="none" dirty="0" smtClean="0">
                          <a:latin typeface="Times New Roman"/>
                          <a:ea typeface="Times New Roman"/>
                          <a:cs typeface="Times New Roman"/>
                          <a:sym typeface="Times New Roman"/>
                        </a:rPr>
                        <a:t>)</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1" u="none" strike="noStrike" cap="none" dirty="0" smtClean="0">
                          <a:latin typeface="Times New Roman"/>
                          <a:ea typeface="Times New Roman"/>
                          <a:cs typeface="Times New Roman"/>
                          <a:sym typeface="Times New Roman"/>
                        </a:rPr>
                        <a:t>588</a:t>
                      </a:r>
                      <a:endParaRPr sz="1600" b="1"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79075">
                <a:tc>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600" b="1" i="0" u="none" strike="noStrike" cap="none">
                          <a:solidFill>
                            <a:schemeClr val="dk1"/>
                          </a:solidFill>
                          <a:latin typeface="Times New Roman"/>
                          <a:ea typeface="Times New Roman"/>
                          <a:cs typeface="Times New Roman"/>
                          <a:sym typeface="Times New Roman"/>
                        </a:rPr>
                        <a:t>Число научных сотрудников</a:t>
                      </a:r>
                      <a:endParaRPr sz="1600" u="none" strike="noStrike" cap="none"/>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a:solidFill>
                            <a:schemeClr val="dk1"/>
                          </a:solidFill>
                          <a:latin typeface="Times New Roman"/>
                          <a:ea typeface="Times New Roman"/>
                          <a:cs typeface="Times New Roman"/>
                          <a:sym typeface="Times New Roman"/>
                        </a:rPr>
                        <a:t>336</a:t>
                      </a:r>
                      <a:endParaRPr sz="1600" b="0" i="0" u="none" strike="noStrike" cap="none">
                        <a:solidFill>
                          <a:schemeClr val="dk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a:solidFill>
                            <a:schemeClr val="dk1"/>
                          </a:solidFill>
                          <a:latin typeface="Times New Roman"/>
                          <a:ea typeface="Times New Roman"/>
                          <a:cs typeface="Times New Roman"/>
                          <a:sym typeface="Times New Roman"/>
                        </a:rPr>
                        <a:t>300</a:t>
                      </a:r>
                      <a:endParaRPr sz="1600" b="0" i="0" u="none" strike="noStrike" cap="none">
                        <a:solidFill>
                          <a:schemeClr val="dk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a:solidFill>
                            <a:schemeClr val="dk1"/>
                          </a:solidFill>
                          <a:latin typeface="Times New Roman"/>
                          <a:ea typeface="Times New Roman"/>
                          <a:cs typeface="Times New Roman"/>
                          <a:sym typeface="Times New Roman"/>
                        </a:rPr>
                        <a:t>304</a:t>
                      </a:r>
                      <a:endParaRPr sz="1600" b="0" u="none" strike="noStrike" cap="none">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a:latin typeface="Times New Roman"/>
                          <a:ea typeface="Times New Roman"/>
                          <a:cs typeface="Times New Roman"/>
                          <a:sym typeface="Times New Roman"/>
                        </a:rPr>
                        <a:t>303</a:t>
                      </a:r>
                      <a:endParaRPr sz="1600" b="0" u="none" strike="noStrike" cap="none">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1" u="none" strike="noStrike" cap="none" dirty="0">
                          <a:latin typeface="Times New Roman"/>
                          <a:ea typeface="Times New Roman"/>
                          <a:cs typeface="Times New Roman"/>
                          <a:sym typeface="Times New Roman"/>
                        </a:rPr>
                        <a:t>301</a:t>
                      </a:r>
                      <a:endParaRPr sz="1600" b="1"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1"/>
          <p:cNvSpPr txBox="1">
            <a:spLocks noGrp="1"/>
          </p:cNvSpPr>
          <p:nvPr>
            <p:ph type="title"/>
          </p:nvPr>
        </p:nvSpPr>
        <p:spPr>
          <a:xfrm>
            <a:off x="1236401" y="188640"/>
            <a:ext cx="6696075"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120"/>
              <a:buNone/>
            </a:pPr>
            <a:r>
              <a:rPr lang="ru-RU" sz="4000"/>
              <a:t>Публикации в 2019 г. </a:t>
            </a:r>
            <a:r>
              <a:rPr lang="ru-RU" sz="2000"/>
              <a:t>(Импакт-фактор журнала не менее 0.2)</a:t>
            </a:r>
            <a:endParaRPr sz="2000"/>
          </a:p>
        </p:txBody>
      </p:sp>
      <p:pic>
        <p:nvPicPr>
          <p:cNvPr id="306" name="Google Shape;306;p11"/>
          <p:cNvPicPr preferRelativeResize="0"/>
          <p:nvPr/>
        </p:nvPicPr>
        <p:blipFill rotWithShape="1">
          <a:blip r:embed="rId3">
            <a:alphaModFix/>
          </a:blip>
          <a:srcRect/>
          <a:stretch/>
        </p:blipFill>
        <p:spPr>
          <a:xfrm>
            <a:off x="623626" y="406211"/>
            <a:ext cx="864468" cy="839531"/>
          </a:xfrm>
          <a:prstGeom prst="rect">
            <a:avLst/>
          </a:prstGeom>
          <a:noFill/>
          <a:ln>
            <a:noFill/>
          </a:ln>
        </p:spPr>
      </p:pic>
      <p:graphicFrame>
        <p:nvGraphicFramePr>
          <p:cNvPr id="307" name="Google Shape;307;p11"/>
          <p:cNvGraphicFramePr/>
          <p:nvPr>
            <p:extLst>
              <p:ext uri="{D42A27DB-BD31-4B8C-83A1-F6EECF244321}">
                <p14:modId xmlns:p14="http://schemas.microsoft.com/office/powerpoint/2010/main" val="2540420115"/>
              </p:ext>
            </p:extLst>
          </p:nvPr>
        </p:nvGraphicFramePr>
        <p:xfrm>
          <a:off x="304145" y="1412806"/>
          <a:ext cx="8673625" cy="4672530"/>
        </p:xfrm>
        <a:graphic>
          <a:graphicData uri="http://schemas.openxmlformats.org/drawingml/2006/table">
            <a:tbl>
              <a:tblPr firstRow="1" bandRow="1">
                <a:noFill/>
                <a:tableStyleId>{6477B0C2-0DF3-4077-A144-EF0BA455FE28}</a:tableStyleId>
              </a:tblPr>
              <a:tblGrid>
                <a:gridCol w="412075"/>
                <a:gridCol w="1363750"/>
                <a:gridCol w="932050"/>
                <a:gridCol w="726025"/>
                <a:gridCol w="549425"/>
                <a:gridCol w="775050"/>
                <a:gridCol w="657350"/>
                <a:gridCol w="833950"/>
                <a:gridCol w="599200"/>
                <a:gridCol w="755325"/>
                <a:gridCol w="1069425"/>
              </a:tblGrid>
              <a:tr h="152400">
                <a:tc rowSpan="2" gridSpan="2">
                  <a:txBody>
                    <a:bodyPr/>
                    <a:lstStyle/>
                    <a:p>
                      <a:pPr marL="0" marR="0" lvl="0" indent="0" algn="l" rtl="0">
                        <a:lnSpc>
                          <a:spcPct val="100000"/>
                        </a:lnSpc>
                        <a:spcBef>
                          <a:spcPts val="0"/>
                        </a:spcBef>
                        <a:spcAft>
                          <a:spcPts val="0"/>
                        </a:spcAft>
                        <a:buNone/>
                      </a:pPr>
                      <a:r>
                        <a:rPr lang="ru-RU" sz="1200" u="none" strike="noStrike" cap="none" dirty="0">
                          <a:latin typeface="Calibri"/>
                          <a:ea typeface="Calibri"/>
                          <a:cs typeface="Calibri"/>
                          <a:sym typeface="Calibri"/>
                        </a:rPr>
                        <a:t>    Лаборатория </a:t>
                      </a:r>
                      <a:endParaRPr sz="1200" u="none" strike="noStrike" cap="none" dirty="0">
                        <a:solidFill>
                          <a:srgbClr val="365F91"/>
                        </a:solidFill>
                        <a:latin typeface="Calibri"/>
                        <a:ea typeface="Calibri"/>
                        <a:cs typeface="Calibri"/>
                        <a:sym typeface="Calibri"/>
                      </a:endParaRPr>
                    </a:p>
                  </a:txBody>
                  <a:tcPr marL="91450" marR="91450" marT="45725" marB="45725" anchor="ctr"/>
                </a:tc>
                <a:tc rowSpan="2" hMerge="1">
                  <a:txBody>
                    <a:bodyPr/>
                    <a:lstStyle/>
                    <a:p>
                      <a:endParaRPr lang="ru-RU"/>
                    </a:p>
                  </a:txBody>
                  <a:tcPr/>
                </a:tc>
                <a:tc rowSpan="2">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Кол-во ставок научных сотрудников на 31.12.2019 </a:t>
                      </a:r>
                      <a:endParaRPr/>
                    </a:p>
                  </a:txBody>
                  <a:tcPr marL="91450" marR="91450" marT="45725" marB="45725"/>
                </a:tc>
                <a:tc rowSpan="2">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Кол-во грантов </a:t>
                      </a:r>
                      <a:endParaRPr/>
                    </a:p>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РФФИ + РНФ </a:t>
                      </a:r>
                      <a:endParaRPr/>
                    </a:p>
                  </a:txBody>
                  <a:tcPr marL="91450" marR="91450" marT="45725" marB="45725"/>
                </a:tc>
                <a:tc rowSpan="2">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Монографии </a:t>
                      </a:r>
                      <a:endParaRPr/>
                    </a:p>
                  </a:txBody>
                  <a:tcPr marL="91450" marR="91450" marT="45725" marB="45725"/>
                </a:tc>
                <a:tc gridSpan="2">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Отечественные публикации </a:t>
                      </a:r>
                      <a:endParaRPr sz="1400" u="none" strike="noStrike" cap="none">
                        <a:latin typeface="Calibri"/>
                        <a:ea typeface="Calibri"/>
                        <a:cs typeface="Calibri"/>
                        <a:sym typeface="Calibri"/>
                      </a:endParaRPr>
                    </a:p>
                  </a:txBody>
                  <a:tcPr marL="91450" marR="91450" marT="45725" marB="45725"/>
                </a:tc>
                <a:tc hMerge="1">
                  <a:txBody>
                    <a:bodyPr/>
                    <a:lstStyle/>
                    <a:p>
                      <a:endParaRPr lang="ru-RU"/>
                    </a:p>
                  </a:txBody>
                  <a:tcPr/>
                </a:tc>
                <a:tc gridSpan="2">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Иностранные публикации </a:t>
                      </a:r>
                      <a:endParaRPr sz="1400" u="none" strike="noStrike" cap="none">
                        <a:latin typeface="Calibri"/>
                        <a:ea typeface="Calibri"/>
                        <a:cs typeface="Calibri"/>
                        <a:sym typeface="Calibri"/>
                      </a:endParaRPr>
                    </a:p>
                  </a:txBody>
                  <a:tcPr marL="91450" marR="91450" marT="45725" marB="45725"/>
                </a:tc>
                <a:tc hMerge="1">
                  <a:txBody>
                    <a:bodyPr/>
                    <a:lstStyle/>
                    <a:p>
                      <a:endParaRPr lang="ru-RU"/>
                    </a:p>
                  </a:txBody>
                  <a:tcPr/>
                </a:tc>
                <a:tc rowSpan="2">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Учебники и учеб. пособия </a:t>
                      </a:r>
                      <a:endParaRPr/>
                    </a:p>
                  </a:txBody>
                  <a:tcPr marL="91450" marR="91450" marT="45725" marB="45725" anchor="ctr"/>
                </a:tc>
                <a:tc rowSpan="2">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Монографии </a:t>
                      </a:r>
                      <a:endParaRPr/>
                    </a:p>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 + </a:t>
                      </a:r>
                      <a:endParaRPr/>
                    </a:p>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Статьи в журналах </a:t>
                      </a:r>
                      <a:endParaRPr/>
                    </a:p>
                  </a:txBody>
                  <a:tcPr marL="91450" marR="91450" marT="45725" marB="45725"/>
                </a:tc>
              </a:tr>
              <a:tr h="922250">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Центр.</a:t>
                      </a:r>
                      <a:endParaRPr/>
                    </a:p>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журналы </a:t>
                      </a:r>
                      <a:endParaRPr/>
                    </a:p>
                  </a:txBody>
                  <a:tcPr marL="91450" marR="91450" marT="45725" marB="45725" anchor="ctr"/>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Труды межд. конференц. </a:t>
                      </a:r>
                      <a:endParaRPr/>
                    </a:p>
                  </a:txBody>
                  <a:tcPr marL="91450" marR="91450" marT="45725" marB="45725" anchor="ctr"/>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Журналы </a:t>
                      </a:r>
                      <a:endParaRPr/>
                    </a:p>
                  </a:txBody>
                  <a:tcPr marL="91450" marR="91450" marT="45725" marB="45725" anchor="ctr"/>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Труды межд.конференц. </a:t>
                      </a:r>
                      <a:endParaRPr/>
                    </a:p>
                  </a:txBody>
                  <a:tcPr marL="91450" marR="91450" marT="45725" marB="45725" anchor="ctr"/>
                </a:tc>
                <a:tc vMerge="1">
                  <a:txBody>
                    <a:bodyPr/>
                    <a:lstStyle/>
                    <a:p>
                      <a:endParaRPr lang="ru-RU"/>
                    </a:p>
                  </a:txBody>
                  <a:tcPr/>
                </a:tc>
                <a:tc vMerge="1">
                  <a:txBody>
                    <a:bodyPr/>
                    <a:lstStyle/>
                    <a:p>
                      <a:endParaRPr lang="ru-RU"/>
                    </a:p>
                  </a:txBody>
                  <a:tcPr/>
                </a:tc>
              </a:tr>
              <a:tr h="190500">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А1 </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П.С.Колесников </a:t>
                      </a:r>
                      <a:endParaRPr sz="1400" u="none" strike="noStrike" cap="none">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19,25 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3+1</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9 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19 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0+28 </a:t>
                      </a:r>
                      <a:endParaRPr/>
                    </a:p>
                  </a:txBody>
                  <a:tcPr marL="91450" marR="91450" marT="45725" marB="45725"/>
                </a:tc>
              </a:tr>
              <a:tr h="274700">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В1</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В.И. Лотов  </a:t>
                      </a:r>
                      <a:endParaRPr sz="1400" u="none" strike="noStrike" cap="none">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10,125</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2+1</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19 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6 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0+25 </a:t>
                      </a:r>
                      <a:endParaRPr/>
                    </a:p>
                  </a:txBody>
                  <a:tcPr marL="91450" marR="91450" marT="45725" marB="45725"/>
                </a:tc>
              </a:tr>
              <a:tr h="274700">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В2</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Ю.С. Волков </a:t>
                      </a:r>
                      <a:endParaRPr sz="1400" u="none" strike="noStrike" cap="none">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10 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10 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10 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2 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0+20 </a:t>
                      </a:r>
                      <a:endParaRPr/>
                    </a:p>
                  </a:txBody>
                  <a:tcPr marL="91450" marR="91450" marT="45725" marB="45725"/>
                </a:tc>
              </a:tr>
              <a:tr h="190500">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В3 </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Н.Н.Ачасов </a:t>
                      </a:r>
                      <a:endParaRPr sz="1400" u="none" strike="noStrike" cap="none">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6,2 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1 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4 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u="none" strike="noStrike" cap="none" dirty="0">
                          <a:solidFill>
                            <a:srgbClr val="FF0000"/>
                          </a:solidFill>
                          <a:latin typeface="Calibri"/>
                          <a:ea typeface="Calibri"/>
                          <a:cs typeface="Calibri"/>
                          <a:sym typeface="Calibri"/>
                        </a:rPr>
                        <a:t>4</a:t>
                      </a:r>
                      <a:r>
                        <a:rPr lang="ru-RU" sz="1200" b="1" u="none" strike="noStrike" cap="none" dirty="0">
                          <a:latin typeface="Calibri"/>
                          <a:ea typeface="Calibri"/>
                          <a:cs typeface="Calibri"/>
                          <a:sym typeface="Calibri"/>
                        </a:rPr>
                        <a:t> </a:t>
                      </a:r>
                      <a:endParaRPr b="1" dirty="0"/>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0+5 </a:t>
                      </a:r>
                      <a:endParaRPr/>
                    </a:p>
                  </a:txBody>
                  <a:tcPr marL="91450" marR="91450" marT="45725" marB="45725"/>
                </a:tc>
              </a:tr>
              <a:tr h="274700">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Г1 </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С.К.Водопьянов </a:t>
                      </a:r>
                      <a:endParaRPr sz="1400" u="none" strike="noStrike" cap="none">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10,875</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3</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22 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3 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0+25 </a:t>
                      </a:r>
                      <a:endParaRPr/>
                    </a:p>
                  </a:txBody>
                  <a:tcPr marL="91450" marR="91450" marT="45725" marB="45725"/>
                </a:tc>
              </a:tr>
              <a:tr h="190500">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Г2 </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А.Е.Гутман </a:t>
                      </a:r>
                      <a:endParaRPr sz="1400" u="none" strike="noStrike" cap="none">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6,125 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2 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11 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2+11 </a:t>
                      </a:r>
                      <a:endParaRPr/>
                    </a:p>
                  </a:txBody>
                  <a:tcPr marL="91450" marR="91450" marT="45725" marB="45725"/>
                </a:tc>
              </a:tr>
              <a:tr h="190500">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Г3 </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Я.В.Базайкин </a:t>
                      </a:r>
                      <a:endParaRPr sz="1400" u="none" strike="noStrike" cap="none">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4,5 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1</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2 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6 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1 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0+8 </a:t>
                      </a:r>
                      <a:endParaRPr/>
                    </a:p>
                  </a:txBody>
                  <a:tcPr marL="91450" marR="91450" marT="45725" marB="45725"/>
                </a:tc>
              </a:tr>
              <a:tr h="190500">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Д3 </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А.М.Блохин </a:t>
                      </a:r>
                      <a:endParaRPr sz="1400" u="none" strike="noStrike" cap="none">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6,25 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2</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1 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4 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0+6 </a:t>
                      </a:r>
                      <a:endParaRPr/>
                    </a:p>
                  </a:txBody>
                  <a:tcPr marL="91450" marR="91450" marT="45725" marB="45725"/>
                </a:tc>
              </a:tr>
              <a:tr h="190500">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Д4 </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В.С.Белоносов </a:t>
                      </a:r>
                      <a:endParaRPr sz="1400" u="none" strike="noStrike" cap="none">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8 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1+1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4 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5 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2 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0+9 </a:t>
                      </a:r>
                      <a:endParaRPr/>
                    </a:p>
                  </a:txBody>
                  <a:tcPr marL="91450" marR="91450" marT="45725" marB="45725"/>
                </a:tc>
              </a:tr>
              <a:tr h="190500">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Д5 </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Г.В.Демиденко </a:t>
                      </a:r>
                      <a:endParaRPr sz="1400" u="none" strike="noStrike" cap="none">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12,125 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5</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20 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2 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0+22 </a:t>
                      </a:r>
                      <a:endParaRPr/>
                    </a:p>
                  </a:txBody>
                  <a:tcPr marL="91450" marR="91450" marT="45725" marB="45725"/>
                </a:tc>
              </a:tr>
              <a:tr h="190500">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Д6 </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И.А.Тайманов </a:t>
                      </a:r>
                      <a:endParaRPr sz="1400" u="none" strike="noStrike" cap="none">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5,75 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1+0+1</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7 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6 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a:latin typeface="Calibri"/>
                          <a:ea typeface="Calibri"/>
                          <a:cs typeface="Calibri"/>
                          <a:sym typeface="Calibri"/>
                        </a:rPr>
                        <a:t>2 </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0+13 </a:t>
                      </a:r>
                      <a:endParaRPr/>
                    </a:p>
                  </a:txBody>
                  <a:tcPr marL="91450" marR="91450" marT="45725" marB="45725"/>
                </a:tc>
              </a:tr>
              <a:tr h="190500">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К3 </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А.А.Евдокимов </a:t>
                      </a:r>
                      <a:endParaRPr sz="1400" u="none" strike="noStrike" cap="none">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8,75 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4</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1 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1 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8 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0+9 </a:t>
                      </a:r>
                      <a:endParaRPr/>
                    </a:p>
                  </a:txBody>
                  <a:tcPr marL="91450" marR="91450" marT="45725" marB="457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
          <p:cNvSpPr txBox="1">
            <a:spLocks noGrp="1"/>
          </p:cNvSpPr>
          <p:nvPr>
            <p:ph type="title"/>
          </p:nvPr>
        </p:nvSpPr>
        <p:spPr>
          <a:xfrm>
            <a:off x="2339975" y="304802"/>
            <a:ext cx="6235700"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a:t>Состав Института</a:t>
            </a:r>
            <a:endParaRPr/>
          </a:p>
        </p:txBody>
      </p:sp>
      <p:sp>
        <p:nvSpPr>
          <p:cNvPr id="257" name="Google Shape;257;p4"/>
          <p:cNvSpPr txBox="1">
            <a:spLocks noGrp="1"/>
          </p:cNvSpPr>
          <p:nvPr>
            <p:ph type="body" idx="1"/>
          </p:nvPr>
        </p:nvSpPr>
        <p:spPr>
          <a:xfrm>
            <a:off x="566739" y="1752600"/>
            <a:ext cx="8037711" cy="4267200"/>
          </a:xfrm>
          <a:prstGeom prst="rect">
            <a:avLst/>
          </a:prstGeom>
          <a:noFill/>
          <a:ln>
            <a:noFill/>
          </a:ln>
        </p:spPr>
        <p:txBody>
          <a:bodyPr spcFirstLastPara="1" wrap="square" lIns="91425" tIns="45700" rIns="91425" bIns="45700" anchor="t" anchorCtr="0">
            <a:noAutofit/>
          </a:bodyPr>
          <a:lstStyle/>
          <a:p>
            <a:pPr marL="182563" lvl="0" indent="0" algn="just" rtl="0">
              <a:lnSpc>
                <a:spcPct val="150000"/>
              </a:lnSpc>
              <a:spcBef>
                <a:spcPts val="0"/>
              </a:spcBef>
              <a:spcAft>
                <a:spcPts val="0"/>
              </a:spcAft>
              <a:buSzPts val="3120"/>
              <a:buFont typeface="Noto Sans Symbols"/>
              <a:buNone/>
            </a:pPr>
            <a:r>
              <a:rPr lang="ru-RU" sz="2400"/>
              <a:t>На 31 декабря 2019 г. в Институте математики им. С.Л. Соболева работали 372 (в том числе ОФ – 52) человек, </a:t>
            </a:r>
            <a:endParaRPr/>
          </a:p>
          <a:p>
            <a:pPr marL="182563" lvl="0" indent="0" algn="just" rtl="0">
              <a:lnSpc>
                <a:spcPct val="150000"/>
              </a:lnSpc>
              <a:spcBef>
                <a:spcPts val="2100"/>
              </a:spcBef>
              <a:spcAft>
                <a:spcPts val="0"/>
              </a:spcAft>
              <a:buSzPts val="3120"/>
              <a:buFont typeface="Noto Sans Symbols"/>
              <a:buNone/>
            </a:pPr>
            <a:r>
              <a:rPr lang="ru-RU" sz="2400"/>
              <a:t>а среди 301 (в том числе ОФ - 42) научных работников – 6 академиков РАН, 1 академик РАО, 6 членов-корреспондентов РАН, 115 (ОФ - 14) докторов наук  и  165 (ОФ - 20) кандидатов наук. </a:t>
            </a:r>
            <a:endParaRPr/>
          </a:p>
        </p:txBody>
      </p:sp>
      <p:pic>
        <p:nvPicPr>
          <p:cNvPr id="258" name="Google Shape;258;p4"/>
          <p:cNvPicPr preferRelativeResize="0"/>
          <p:nvPr/>
        </p:nvPicPr>
        <p:blipFill rotWithShape="1">
          <a:blip r:embed="rId3">
            <a:alphaModFix/>
          </a:blip>
          <a:srcRect/>
          <a:stretch/>
        </p:blipFill>
        <p:spPr>
          <a:xfrm>
            <a:off x="611188" y="404813"/>
            <a:ext cx="990600" cy="962025"/>
          </a:xfrm>
          <a:prstGeom prst="rect">
            <a:avLst/>
          </a:prstGeom>
          <a:noFill/>
          <a:ln>
            <a:noFill/>
          </a:ln>
        </p:spPr>
      </p:pic>
    </p:spTree>
    <p:extLst>
      <p:ext uri="{BB962C8B-B14F-4D97-AF65-F5344CB8AC3E}">
        <p14:creationId xmlns:p14="http://schemas.microsoft.com/office/powerpoint/2010/main" val="2166774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2"/>
          <p:cNvSpPr txBox="1">
            <a:spLocks noGrp="1"/>
          </p:cNvSpPr>
          <p:nvPr>
            <p:ph type="title"/>
          </p:nvPr>
        </p:nvSpPr>
        <p:spPr>
          <a:xfrm>
            <a:off x="1236401" y="188640"/>
            <a:ext cx="6696075"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120"/>
              <a:buNone/>
            </a:pPr>
            <a:r>
              <a:rPr lang="ru-RU" sz="4000"/>
              <a:t>Публикации в 2019 г. </a:t>
            </a:r>
            <a:r>
              <a:rPr lang="ru-RU" sz="2000"/>
              <a:t>(Импакт-фактор журнала не менее 0.2)</a:t>
            </a:r>
            <a:endParaRPr sz="2000"/>
          </a:p>
        </p:txBody>
      </p:sp>
      <p:pic>
        <p:nvPicPr>
          <p:cNvPr id="313" name="Google Shape;313;p12"/>
          <p:cNvPicPr preferRelativeResize="0"/>
          <p:nvPr/>
        </p:nvPicPr>
        <p:blipFill rotWithShape="1">
          <a:blip r:embed="rId3">
            <a:alphaModFix/>
          </a:blip>
          <a:srcRect/>
          <a:stretch/>
        </p:blipFill>
        <p:spPr>
          <a:xfrm>
            <a:off x="623626" y="406211"/>
            <a:ext cx="864468" cy="839531"/>
          </a:xfrm>
          <a:prstGeom prst="rect">
            <a:avLst/>
          </a:prstGeom>
          <a:noFill/>
          <a:ln>
            <a:noFill/>
          </a:ln>
        </p:spPr>
      </p:pic>
      <p:graphicFrame>
        <p:nvGraphicFramePr>
          <p:cNvPr id="314" name="Google Shape;314;p12"/>
          <p:cNvGraphicFramePr/>
          <p:nvPr>
            <p:extLst>
              <p:ext uri="{D42A27DB-BD31-4B8C-83A1-F6EECF244321}">
                <p14:modId xmlns:p14="http://schemas.microsoft.com/office/powerpoint/2010/main" val="372322421"/>
              </p:ext>
            </p:extLst>
          </p:nvPr>
        </p:nvGraphicFramePr>
        <p:xfrm>
          <a:off x="304108" y="1410526"/>
          <a:ext cx="8673625" cy="4672530"/>
        </p:xfrm>
        <a:graphic>
          <a:graphicData uri="http://schemas.openxmlformats.org/drawingml/2006/table">
            <a:tbl>
              <a:tblPr firstRow="1" bandRow="1">
                <a:noFill/>
                <a:tableStyleId>{6477B0C2-0DF3-4077-A144-EF0BA455FE28}</a:tableStyleId>
              </a:tblPr>
              <a:tblGrid>
                <a:gridCol w="412075"/>
                <a:gridCol w="1527396"/>
                <a:gridCol w="768404"/>
                <a:gridCol w="726025"/>
                <a:gridCol w="549425"/>
                <a:gridCol w="775050"/>
                <a:gridCol w="657350"/>
                <a:gridCol w="833950"/>
                <a:gridCol w="599200"/>
                <a:gridCol w="755325"/>
                <a:gridCol w="1069425"/>
              </a:tblGrid>
              <a:tr h="152400">
                <a:tc rowSpan="2" gridSpan="2">
                  <a:txBody>
                    <a:bodyPr/>
                    <a:lstStyle/>
                    <a:p>
                      <a:pPr marL="0" marR="0" lvl="0" indent="0" algn="l" rtl="0">
                        <a:lnSpc>
                          <a:spcPct val="100000"/>
                        </a:lnSpc>
                        <a:spcBef>
                          <a:spcPts val="0"/>
                        </a:spcBef>
                        <a:spcAft>
                          <a:spcPts val="0"/>
                        </a:spcAft>
                        <a:buNone/>
                      </a:pPr>
                      <a:r>
                        <a:rPr lang="ru-RU" sz="1200" u="none" strike="noStrike" cap="none" dirty="0">
                          <a:latin typeface="Calibri"/>
                          <a:ea typeface="Calibri"/>
                          <a:cs typeface="Calibri"/>
                          <a:sym typeface="Calibri"/>
                        </a:rPr>
                        <a:t>    Лаборатория </a:t>
                      </a:r>
                      <a:endParaRPr sz="1200" u="none" strike="noStrike" cap="none" dirty="0">
                        <a:solidFill>
                          <a:srgbClr val="365F91"/>
                        </a:solidFill>
                        <a:latin typeface="Calibri"/>
                        <a:ea typeface="Calibri"/>
                        <a:cs typeface="Calibri"/>
                        <a:sym typeface="Calibri"/>
                      </a:endParaRPr>
                    </a:p>
                  </a:txBody>
                  <a:tcPr marL="91450" marR="91450" marT="45725" marB="45725" anchor="ctr"/>
                </a:tc>
                <a:tc rowSpan="2" hMerge="1">
                  <a:txBody>
                    <a:bodyPr/>
                    <a:lstStyle/>
                    <a:p>
                      <a:endParaRPr lang="ru-RU"/>
                    </a:p>
                  </a:txBody>
                  <a:tcPr/>
                </a:tc>
                <a:tc rowSpan="2">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Кол-во ставок научных сотрудников на 31.12.2019 </a:t>
                      </a:r>
                      <a:endParaRPr/>
                    </a:p>
                  </a:txBody>
                  <a:tcPr marL="91450" marR="91450" marT="45725" marB="45725"/>
                </a:tc>
                <a:tc rowSpan="2">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Кол-во грантов </a:t>
                      </a:r>
                      <a:endParaRPr/>
                    </a:p>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РФФИ + РНФ </a:t>
                      </a:r>
                      <a:endParaRPr/>
                    </a:p>
                  </a:txBody>
                  <a:tcPr marL="91450" marR="91450" marT="45725" marB="45725"/>
                </a:tc>
                <a:tc rowSpan="2">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Монографии </a:t>
                      </a:r>
                      <a:endParaRPr/>
                    </a:p>
                  </a:txBody>
                  <a:tcPr marL="91450" marR="91450" marT="45725" marB="45725"/>
                </a:tc>
                <a:tc gridSpan="2">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Отечественные публикации </a:t>
                      </a:r>
                      <a:endParaRPr sz="1400" u="none" strike="noStrike" cap="none">
                        <a:latin typeface="Calibri"/>
                        <a:ea typeface="Calibri"/>
                        <a:cs typeface="Calibri"/>
                        <a:sym typeface="Calibri"/>
                      </a:endParaRPr>
                    </a:p>
                  </a:txBody>
                  <a:tcPr marL="91450" marR="91450" marT="45725" marB="45725"/>
                </a:tc>
                <a:tc hMerge="1">
                  <a:txBody>
                    <a:bodyPr/>
                    <a:lstStyle/>
                    <a:p>
                      <a:endParaRPr lang="ru-RU"/>
                    </a:p>
                  </a:txBody>
                  <a:tcPr/>
                </a:tc>
                <a:tc gridSpan="2">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Иностранные публикации </a:t>
                      </a:r>
                      <a:endParaRPr sz="1400" u="none" strike="noStrike" cap="none">
                        <a:latin typeface="Calibri"/>
                        <a:ea typeface="Calibri"/>
                        <a:cs typeface="Calibri"/>
                        <a:sym typeface="Calibri"/>
                      </a:endParaRPr>
                    </a:p>
                  </a:txBody>
                  <a:tcPr marL="91450" marR="91450" marT="45725" marB="45725"/>
                </a:tc>
                <a:tc hMerge="1">
                  <a:txBody>
                    <a:bodyPr/>
                    <a:lstStyle/>
                    <a:p>
                      <a:endParaRPr lang="ru-RU"/>
                    </a:p>
                  </a:txBody>
                  <a:tcPr/>
                </a:tc>
                <a:tc rowSpan="2">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Учебники и учеб. пособия </a:t>
                      </a:r>
                      <a:endParaRPr/>
                    </a:p>
                  </a:txBody>
                  <a:tcPr marL="91450" marR="91450" marT="45725" marB="45725" anchor="ctr"/>
                </a:tc>
                <a:tc rowSpan="2">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Монографии </a:t>
                      </a:r>
                      <a:endParaRPr/>
                    </a:p>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 + </a:t>
                      </a:r>
                      <a:endParaRPr/>
                    </a:p>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Статьи в журналах </a:t>
                      </a:r>
                      <a:endParaRPr/>
                    </a:p>
                  </a:txBody>
                  <a:tcPr marL="91450" marR="91450" marT="45725" marB="45725"/>
                </a:tc>
              </a:tr>
              <a:tr h="922250">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Центр.</a:t>
                      </a:r>
                      <a:endParaRPr/>
                    </a:p>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журналы </a:t>
                      </a:r>
                      <a:endParaRPr/>
                    </a:p>
                  </a:txBody>
                  <a:tcPr marL="91450" marR="91450" marT="45725" marB="45725" anchor="ctr"/>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Труды межд. конференц. </a:t>
                      </a:r>
                      <a:endParaRPr/>
                    </a:p>
                  </a:txBody>
                  <a:tcPr marL="91450" marR="91450" marT="45725" marB="45725" anchor="ctr"/>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Журналы </a:t>
                      </a:r>
                      <a:endParaRPr/>
                    </a:p>
                  </a:txBody>
                  <a:tcPr marL="91450" marR="91450" marT="45725" marB="45725" anchor="ctr"/>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Труды межд.конференц. </a:t>
                      </a:r>
                      <a:endParaRPr/>
                    </a:p>
                  </a:txBody>
                  <a:tcPr marL="91450" marR="91450" marT="45725" marB="45725" anchor="ctr"/>
                </a:tc>
                <a:tc vMerge="1">
                  <a:txBody>
                    <a:bodyPr/>
                    <a:lstStyle/>
                    <a:p>
                      <a:endParaRPr lang="ru-RU"/>
                    </a:p>
                  </a:txBody>
                  <a:tcPr/>
                </a:tc>
                <a:tc vMerge="1">
                  <a:txBody>
                    <a:bodyPr/>
                    <a:lstStyle/>
                    <a:p>
                      <a:endParaRPr lang="ru-RU"/>
                    </a:p>
                  </a:txBody>
                  <a:tcPr/>
                </a:tc>
              </a:tr>
              <a:tr h="190500">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К4 </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А.В.Пяткин </a:t>
                      </a:r>
                      <a:endParaRPr sz="1400" u="none" strike="noStrike" cap="none">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7,5 </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3+1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5 </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4 </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1" u="none" strike="noStrike" cap="none" dirty="0">
                          <a:solidFill>
                            <a:srgbClr val="FF0000"/>
                          </a:solidFill>
                          <a:latin typeface="Calibri"/>
                          <a:ea typeface="Calibri"/>
                          <a:cs typeface="Calibri"/>
                          <a:sym typeface="Calibri"/>
                        </a:rPr>
                        <a:t>12</a:t>
                      </a:r>
                      <a:r>
                        <a:rPr lang="ru-RU" sz="1200" b="1" u="none" strike="noStrike" cap="none" dirty="0">
                          <a:latin typeface="Calibri"/>
                          <a:ea typeface="Calibri"/>
                          <a:cs typeface="Calibri"/>
                          <a:sym typeface="Calibri"/>
                        </a:rPr>
                        <a:t> </a:t>
                      </a:r>
                      <a:endParaRPr sz="1400" b="1"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1 </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0+9 </a:t>
                      </a:r>
                      <a:endParaRPr sz="1400" u="none" strike="noStrike" cap="none"/>
                    </a:p>
                  </a:txBody>
                  <a:tcPr marL="91450" marR="91450" marT="45725" marB="45725"/>
                </a:tc>
              </a:tr>
              <a:tr h="190500">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К5</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В.Л. Береснев</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10,625</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3+1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7</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2</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5</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0+9</a:t>
                      </a:r>
                      <a:endParaRPr sz="1400" u="none" strike="noStrike" cap="none"/>
                    </a:p>
                  </a:txBody>
                  <a:tcPr marL="91450" marR="91450" marT="45725" marB="45725"/>
                </a:tc>
              </a:tr>
              <a:tr h="190500">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К6</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О.В. Бородин</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3,625</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3+1</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6</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16</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0+22</a:t>
                      </a:r>
                      <a:endParaRPr sz="1200" u="none" strike="noStrike" cap="none"/>
                    </a:p>
                  </a:txBody>
                  <a:tcPr marL="91450" marR="91450" marT="45725" marB="45725"/>
                </a:tc>
              </a:tr>
              <a:tr h="274700">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К7</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С.В. Августинович</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10,125</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2+1</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7</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14</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6</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0+21</a:t>
                      </a:r>
                      <a:endParaRPr sz="1200" u="none" strike="noStrike" cap="none"/>
                    </a:p>
                  </a:txBody>
                  <a:tcPr marL="91450" marR="91450" marT="45725" marB="45725"/>
                </a:tc>
              </a:tr>
              <a:tr h="274700">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Л1</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А.С. Морозов</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11</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4</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17</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5</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1</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5</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0+22</a:t>
                      </a:r>
                      <a:endParaRPr sz="1200" u="none" strike="noStrike" cap="none"/>
                    </a:p>
                  </a:txBody>
                  <a:tcPr marL="91450" marR="91450" marT="45725" marB="45725"/>
                </a:tc>
              </a:tr>
              <a:tr h="190500">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Л2</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С.С. Гончаров</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11,5</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3+1+1</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14</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6</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a:latin typeface="Calibri"/>
                          <a:ea typeface="Calibri"/>
                          <a:cs typeface="Calibri"/>
                          <a:sym typeface="Calibri"/>
                        </a:rPr>
                        <a:t>6</a:t>
                      </a:r>
                      <a:endParaRPr sz="12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0+20</a:t>
                      </a:r>
                      <a:endParaRPr sz="1200" u="none" strike="noStrike" cap="none"/>
                    </a:p>
                  </a:txBody>
                  <a:tcPr marL="91450" marR="91450" marT="45725" marB="45725"/>
                </a:tc>
              </a:tr>
              <a:tr h="274700">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У1</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Д.С. Аниконов</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9,25</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2</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7</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0+7</a:t>
                      </a:r>
                      <a:endParaRPr sz="1200" u="none" strike="noStrike" cap="none"/>
                    </a:p>
                  </a:txBody>
                  <a:tcPr marL="91450" marR="91450" marT="45725" marB="45725"/>
                </a:tc>
              </a:tr>
              <a:tr h="190500">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У3</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М.В. Нещадим</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9,225</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3</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10</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11</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0+21</a:t>
                      </a:r>
                      <a:endParaRPr sz="1200" u="none" strike="noStrike" cap="none"/>
                    </a:p>
                  </a:txBody>
                  <a:tcPr marL="91450" marR="91450" marT="45725" marB="45725"/>
                </a:tc>
              </a:tr>
              <a:tr h="190500">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У6</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А.Д. Медных</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7,625</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1</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1</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9</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3</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1</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1+12</a:t>
                      </a:r>
                      <a:endParaRPr sz="1200" u="none" strike="noStrike" cap="none"/>
                    </a:p>
                  </a:txBody>
                  <a:tcPr marL="91450" marR="91450" marT="45725" marB="45725"/>
                </a:tc>
              </a:tr>
              <a:tr h="190500">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И1</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В.Б. Бериков</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11</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6</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11</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3</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0+11</a:t>
                      </a:r>
                      <a:endParaRPr sz="1200" u="none" strike="noStrike" cap="none"/>
                    </a:p>
                  </a:txBody>
                  <a:tcPr marL="91450" marR="91450" marT="45725" marB="45725"/>
                </a:tc>
              </a:tr>
              <a:tr h="190500">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Ч1</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В.Л. Мирошниченко</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5,5</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6</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1</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0+7</a:t>
                      </a:r>
                      <a:endParaRPr/>
                    </a:p>
                  </a:txBody>
                  <a:tcPr marL="91450" marR="91450" marT="45725" marB="45725"/>
                </a:tc>
              </a:tr>
              <a:tr h="190500">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Э1</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И.А. Быкадоров</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5</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2</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1</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5</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u="none" strike="noStrike" cap="none" dirty="0">
                          <a:solidFill>
                            <a:srgbClr val="FF0000"/>
                          </a:solidFill>
                          <a:latin typeface="Calibri"/>
                          <a:ea typeface="Calibri"/>
                          <a:cs typeface="Calibri"/>
                          <a:sym typeface="Calibri"/>
                        </a:rPr>
                        <a:t>5</a:t>
                      </a:r>
                      <a:endParaRPr b="1" dirty="0">
                        <a:solidFill>
                          <a:srgbClr val="FF0000"/>
                        </a:solidFill>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a:latin typeface="Calibri"/>
                          <a:ea typeface="Calibri"/>
                          <a:cs typeface="Calibri"/>
                          <a:sym typeface="Calibri"/>
                        </a:rPr>
                        <a:t>1+5</a:t>
                      </a:r>
                      <a:endParaRPr dirty="0"/>
                    </a:p>
                  </a:txBody>
                  <a:tcPr marL="91450" marR="91450" marT="45725" marB="457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3"/>
          <p:cNvSpPr txBox="1">
            <a:spLocks noGrp="1"/>
          </p:cNvSpPr>
          <p:nvPr>
            <p:ph type="title"/>
          </p:nvPr>
        </p:nvSpPr>
        <p:spPr>
          <a:xfrm>
            <a:off x="1236401" y="188640"/>
            <a:ext cx="6696075"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120"/>
              <a:buNone/>
            </a:pPr>
            <a:r>
              <a:rPr lang="ru-RU" sz="4000"/>
              <a:t>Публикации в 2019 г. </a:t>
            </a:r>
            <a:r>
              <a:rPr lang="ru-RU" sz="2000"/>
              <a:t>(Импакт-фактор журнала не менее 0.2)</a:t>
            </a:r>
            <a:endParaRPr sz="2000"/>
          </a:p>
        </p:txBody>
      </p:sp>
      <p:pic>
        <p:nvPicPr>
          <p:cNvPr id="320" name="Google Shape;320;p13"/>
          <p:cNvPicPr preferRelativeResize="0"/>
          <p:nvPr/>
        </p:nvPicPr>
        <p:blipFill rotWithShape="1">
          <a:blip r:embed="rId3">
            <a:alphaModFix/>
          </a:blip>
          <a:srcRect/>
          <a:stretch/>
        </p:blipFill>
        <p:spPr>
          <a:xfrm>
            <a:off x="623626" y="406211"/>
            <a:ext cx="864468" cy="839531"/>
          </a:xfrm>
          <a:prstGeom prst="rect">
            <a:avLst/>
          </a:prstGeom>
          <a:noFill/>
          <a:ln>
            <a:noFill/>
          </a:ln>
        </p:spPr>
      </p:pic>
      <p:graphicFrame>
        <p:nvGraphicFramePr>
          <p:cNvPr id="321" name="Google Shape;321;p13"/>
          <p:cNvGraphicFramePr/>
          <p:nvPr>
            <p:extLst>
              <p:ext uri="{D42A27DB-BD31-4B8C-83A1-F6EECF244321}">
                <p14:modId xmlns:p14="http://schemas.microsoft.com/office/powerpoint/2010/main" val="2632126582"/>
              </p:ext>
            </p:extLst>
          </p:nvPr>
        </p:nvGraphicFramePr>
        <p:xfrm>
          <a:off x="304108" y="1410526"/>
          <a:ext cx="8673625" cy="3574100"/>
        </p:xfrm>
        <a:graphic>
          <a:graphicData uri="http://schemas.openxmlformats.org/drawingml/2006/table">
            <a:tbl>
              <a:tblPr firstRow="1" bandRow="1">
                <a:noFill/>
                <a:tableStyleId>{6477B0C2-0DF3-4077-A144-EF0BA455FE28}</a:tableStyleId>
              </a:tblPr>
              <a:tblGrid>
                <a:gridCol w="1775825"/>
                <a:gridCol w="932050"/>
                <a:gridCol w="726025"/>
                <a:gridCol w="549425"/>
                <a:gridCol w="775050"/>
                <a:gridCol w="657350"/>
                <a:gridCol w="833950"/>
                <a:gridCol w="599200"/>
                <a:gridCol w="755325"/>
                <a:gridCol w="1069425"/>
              </a:tblGrid>
              <a:tr h="152400">
                <a:tc rowSpan="2">
                  <a:txBody>
                    <a:bodyPr/>
                    <a:lstStyle/>
                    <a:p>
                      <a:pPr marL="0" marR="0" lvl="0" indent="0" algn="l" rtl="0">
                        <a:lnSpc>
                          <a:spcPct val="100000"/>
                        </a:lnSpc>
                        <a:spcBef>
                          <a:spcPts val="0"/>
                        </a:spcBef>
                        <a:spcAft>
                          <a:spcPts val="0"/>
                        </a:spcAft>
                        <a:buNone/>
                      </a:pPr>
                      <a:r>
                        <a:rPr lang="ru-RU" sz="1200" u="none" strike="noStrike" cap="none" dirty="0">
                          <a:latin typeface="Calibri"/>
                          <a:ea typeface="Calibri"/>
                          <a:cs typeface="Calibri"/>
                          <a:sym typeface="Calibri"/>
                        </a:rPr>
                        <a:t>    Лаборатория </a:t>
                      </a:r>
                      <a:endParaRPr sz="1200" u="none" strike="noStrike" cap="none" dirty="0">
                        <a:solidFill>
                          <a:srgbClr val="365F91"/>
                        </a:solidFill>
                        <a:latin typeface="Calibri"/>
                        <a:ea typeface="Calibri"/>
                        <a:cs typeface="Calibri"/>
                        <a:sym typeface="Calibri"/>
                      </a:endParaRPr>
                    </a:p>
                  </a:txBody>
                  <a:tcPr marL="91450" marR="91450" marT="45725" marB="45725" anchor="ctr"/>
                </a:tc>
                <a:tc rowSpan="2">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Кол-во ставок научных сотрудников на 31.12.2019 </a:t>
                      </a:r>
                      <a:endParaRPr/>
                    </a:p>
                  </a:txBody>
                  <a:tcPr marL="91450" marR="91450" marT="45725" marB="45725"/>
                </a:tc>
                <a:tc rowSpan="2">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Кол-во грантов </a:t>
                      </a:r>
                      <a:endParaRPr/>
                    </a:p>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РФФИ + РНФ </a:t>
                      </a:r>
                      <a:endParaRPr/>
                    </a:p>
                  </a:txBody>
                  <a:tcPr marL="91450" marR="91450" marT="45725" marB="45725"/>
                </a:tc>
                <a:tc rowSpan="2">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Монографии </a:t>
                      </a:r>
                      <a:endParaRPr/>
                    </a:p>
                  </a:txBody>
                  <a:tcPr marL="91450" marR="91450" marT="45725" marB="45725"/>
                </a:tc>
                <a:tc gridSpan="2">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Отечественные публикации </a:t>
                      </a:r>
                      <a:endParaRPr sz="1400" u="none" strike="noStrike" cap="none">
                        <a:latin typeface="Calibri"/>
                        <a:ea typeface="Calibri"/>
                        <a:cs typeface="Calibri"/>
                        <a:sym typeface="Calibri"/>
                      </a:endParaRPr>
                    </a:p>
                  </a:txBody>
                  <a:tcPr marL="91450" marR="91450" marT="45725" marB="45725"/>
                </a:tc>
                <a:tc hMerge="1">
                  <a:txBody>
                    <a:bodyPr/>
                    <a:lstStyle/>
                    <a:p>
                      <a:endParaRPr lang="ru-RU"/>
                    </a:p>
                  </a:txBody>
                  <a:tcPr/>
                </a:tc>
                <a:tc gridSpan="2">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Иностранные публикации </a:t>
                      </a:r>
                      <a:endParaRPr sz="1400" u="none" strike="noStrike" cap="none">
                        <a:latin typeface="Calibri"/>
                        <a:ea typeface="Calibri"/>
                        <a:cs typeface="Calibri"/>
                        <a:sym typeface="Calibri"/>
                      </a:endParaRPr>
                    </a:p>
                  </a:txBody>
                  <a:tcPr marL="91450" marR="91450" marT="45725" marB="45725"/>
                </a:tc>
                <a:tc hMerge="1">
                  <a:txBody>
                    <a:bodyPr/>
                    <a:lstStyle/>
                    <a:p>
                      <a:endParaRPr lang="ru-RU"/>
                    </a:p>
                  </a:txBody>
                  <a:tcPr/>
                </a:tc>
                <a:tc rowSpan="2">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Учебники и учеб. пособия </a:t>
                      </a:r>
                      <a:endParaRPr/>
                    </a:p>
                  </a:txBody>
                  <a:tcPr marL="91450" marR="91450" marT="45725" marB="45725" anchor="ctr"/>
                </a:tc>
                <a:tc rowSpan="2">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Монографии </a:t>
                      </a:r>
                      <a:endParaRPr/>
                    </a:p>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 + </a:t>
                      </a:r>
                      <a:endParaRPr/>
                    </a:p>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Статьи в журналах </a:t>
                      </a:r>
                      <a:endParaRPr/>
                    </a:p>
                  </a:txBody>
                  <a:tcPr marL="91450" marR="91450" marT="45725" marB="45725"/>
                </a:tc>
              </a:tr>
              <a:tr h="92225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Центр.</a:t>
                      </a:r>
                      <a:endParaRPr/>
                    </a:p>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журналы </a:t>
                      </a:r>
                      <a:endParaRPr/>
                    </a:p>
                  </a:txBody>
                  <a:tcPr marL="91450" marR="91450" marT="45725" marB="45725" anchor="ctr"/>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Труды межд. конференц. </a:t>
                      </a:r>
                      <a:endParaRPr/>
                    </a:p>
                  </a:txBody>
                  <a:tcPr marL="91450" marR="91450" marT="45725" marB="45725" anchor="ctr"/>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Журналы </a:t>
                      </a:r>
                      <a:endParaRPr/>
                    </a:p>
                  </a:txBody>
                  <a:tcPr marL="91450" marR="91450" marT="45725" marB="45725" anchor="ctr"/>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Труды межд.конференц. </a:t>
                      </a:r>
                      <a:endParaRPr/>
                    </a:p>
                  </a:txBody>
                  <a:tcPr marL="91450" marR="91450" marT="45725" marB="45725" anchor="ctr"/>
                </a:tc>
                <a:tc vMerge="1">
                  <a:txBody>
                    <a:bodyPr/>
                    <a:lstStyle/>
                    <a:p>
                      <a:endParaRPr lang="ru-RU"/>
                    </a:p>
                  </a:txBody>
                  <a:tcPr/>
                </a:tc>
                <a:tc vMerge="1">
                  <a:txBody>
                    <a:bodyPr/>
                    <a:lstStyle/>
                    <a:p>
                      <a:endParaRPr lang="ru-RU"/>
                    </a:p>
                  </a:txBody>
                  <a:tcPr/>
                </a:tc>
              </a:tr>
              <a:tr h="190500">
                <a:tc>
                  <a:txBody>
                    <a:bodyPr/>
                    <a:lstStyle/>
                    <a:p>
                      <a:pPr marL="0" marR="0" lvl="0" indent="0" algn="l" rtl="0">
                        <a:lnSpc>
                          <a:spcPct val="100000"/>
                        </a:lnSpc>
                        <a:spcBef>
                          <a:spcPts val="0"/>
                        </a:spcBef>
                        <a:spcAft>
                          <a:spcPts val="0"/>
                        </a:spcAft>
                        <a:buNone/>
                      </a:pPr>
                      <a:r>
                        <a:rPr lang="ru-RU" sz="1200" b="1" u="none" strike="noStrike" cap="none">
                          <a:latin typeface="Calibri"/>
                          <a:ea typeface="Calibri"/>
                          <a:cs typeface="Calibri"/>
                          <a:sym typeface="Calibri"/>
                        </a:rPr>
                        <a:t>Итого (ИМ)</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u="none" strike="noStrike" cap="none" dirty="0" smtClean="0">
                          <a:latin typeface="Calibri"/>
                          <a:ea typeface="Calibri"/>
                          <a:cs typeface="Calibri"/>
                          <a:sym typeface="Calibri"/>
                        </a:rPr>
                        <a:t>209,</a:t>
                      </a:r>
                      <a:r>
                        <a:rPr lang="en-US" sz="1200" b="1" u="none" strike="noStrike" cap="none" dirty="0" smtClean="0">
                          <a:latin typeface="Calibri"/>
                          <a:ea typeface="Calibri"/>
                          <a:cs typeface="Calibri"/>
                          <a:sym typeface="Calibri"/>
                        </a:rPr>
                        <a:t>9</a:t>
                      </a:r>
                      <a:r>
                        <a:rPr lang="ru-RU" sz="1200" b="1" u="none" strike="noStrike" cap="none" dirty="0" smtClean="0">
                          <a:latin typeface="Calibri"/>
                          <a:ea typeface="Calibri"/>
                          <a:cs typeface="Calibri"/>
                          <a:sym typeface="Calibri"/>
                        </a:rPr>
                        <a:t>25</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b="1" u="none" strike="noStrike" cap="none">
                          <a:latin typeface="Calibri"/>
                          <a:ea typeface="Calibri"/>
                          <a:cs typeface="Calibri"/>
                          <a:sym typeface="Calibri"/>
                        </a:rPr>
                        <a:t>54+8+2</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u="none" strike="noStrike" cap="none">
                          <a:latin typeface="Calibri"/>
                          <a:ea typeface="Calibri"/>
                          <a:cs typeface="Calibri"/>
                          <a:sym typeface="Calibri"/>
                        </a:rPr>
                        <a:t>4</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u="none" strike="noStrike" cap="none">
                          <a:latin typeface="Calibri"/>
                          <a:ea typeface="Calibri"/>
                          <a:cs typeface="Calibri"/>
                          <a:sym typeface="Calibri"/>
                        </a:rPr>
                        <a:t>213</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u="none" strike="noStrike" cap="none">
                          <a:latin typeface="Calibri"/>
                          <a:ea typeface="Calibri"/>
                          <a:cs typeface="Calibri"/>
                          <a:sym typeface="Calibri"/>
                        </a:rPr>
                        <a:t>1</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u="none" strike="noStrike" cap="none">
                          <a:latin typeface="Calibri"/>
                          <a:ea typeface="Calibri"/>
                          <a:cs typeface="Calibri"/>
                          <a:sym typeface="Calibri"/>
                        </a:rPr>
                        <a:t>135</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u="none" strike="noStrike" cap="none">
                          <a:latin typeface="Calibri"/>
                          <a:ea typeface="Calibri"/>
                          <a:cs typeface="Calibri"/>
                          <a:sym typeface="Calibri"/>
                        </a:rPr>
                        <a:t>47</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u="none" strike="noStrike" cap="none">
                          <a:latin typeface="Calibri"/>
                          <a:ea typeface="Calibri"/>
                          <a:cs typeface="Calibri"/>
                          <a:sym typeface="Calibri"/>
                        </a:rPr>
                        <a:t>8</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u="none" strike="noStrike" cap="none">
                          <a:latin typeface="Calibri"/>
                          <a:ea typeface="Calibri"/>
                          <a:cs typeface="Calibri"/>
                          <a:sym typeface="Calibri"/>
                        </a:rPr>
                        <a:t>4+348</a:t>
                      </a:r>
                      <a:endParaRPr/>
                    </a:p>
                  </a:txBody>
                  <a:tcPr marL="91450" marR="91450" marT="45725" marB="45725"/>
                </a:tc>
              </a:tr>
              <a:tr h="190500">
                <a:tc>
                  <a:txBody>
                    <a:bodyPr/>
                    <a:lstStyle/>
                    <a:p>
                      <a:pPr marL="0" marR="0" lvl="0" indent="0" algn="l" rtl="0">
                        <a:lnSpc>
                          <a:spcPct val="100000"/>
                        </a:lnSpc>
                        <a:spcBef>
                          <a:spcPts val="0"/>
                        </a:spcBef>
                        <a:spcAft>
                          <a:spcPts val="0"/>
                        </a:spcAft>
                        <a:buNone/>
                      </a:pPr>
                      <a:r>
                        <a:rPr lang="ru-RU" sz="1200" u="none" strike="noStrike" cap="none" dirty="0" smtClean="0">
                          <a:latin typeface="Calibri"/>
                          <a:ea typeface="Calibri"/>
                          <a:cs typeface="Calibri"/>
                          <a:sym typeface="Calibri"/>
                        </a:rPr>
                        <a:t>ОФИМ</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a:latin typeface="Calibri"/>
                          <a:ea typeface="Calibri"/>
                          <a:cs typeface="Calibri"/>
                          <a:sym typeface="Calibri"/>
                        </a:rPr>
                        <a:t>31,6</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a:latin typeface="Calibri"/>
                          <a:ea typeface="Calibri"/>
                          <a:cs typeface="Calibri"/>
                          <a:sym typeface="Calibri"/>
                        </a:rPr>
                        <a:t>6+2</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a:latin typeface="Calibri"/>
                          <a:ea typeface="Calibri"/>
                          <a:cs typeface="Calibri"/>
                          <a:sym typeface="Calibri"/>
                        </a:rPr>
                        <a:t>1</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a:latin typeface="Calibri"/>
                          <a:ea typeface="Calibri"/>
                          <a:cs typeface="Calibri"/>
                          <a:sym typeface="Calibri"/>
                        </a:rPr>
                        <a:t>25</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5</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u="none" strike="noStrike" cap="none" dirty="0">
                          <a:solidFill>
                            <a:srgbClr val="FF0000"/>
                          </a:solidFill>
                          <a:latin typeface="Calibri"/>
                          <a:ea typeface="Calibri"/>
                          <a:cs typeface="Calibri"/>
                          <a:sym typeface="Calibri"/>
                        </a:rPr>
                        <a:t>21</a:t>
                      </a:r>
                      <a:endParaRPr b="1" dirty="0">
                        <a:solidFill>
                          <a:srgbClr val="FF0000"/>
                        </a:solidFill>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1+30</a:t>
                      </a:r>
                      <a:endParaRPr/>
                    </a:p>
                  </a:txBody>
                  <a:tcPr marL="91450" marR="91450" marT="45725" marB="45725"/>
                </a:tc>
              </a:tr>
              <a:tr h="190500">
                <a:tc>
                  <a:txBody>
                    <a:bodyPr/>
                    <a:lstStyle/>
                    <a:p>
                      <a:pPr marL="0" marR="0" lvl="0" indent="0" algn="l" rtl="0">
                        <a:lnSpc>
                          <a:spcPct val="100000"/>
                        </a:lnSpc>
                        <a:spcBef>
                          <a:spcPts val="0"/>
                        </a:spcBef>
                        <a:spcAft>
                          <a:spcPts val="0"/>
                        </a:spcAft>
                        <a:buNone/>
                      </a:pPr>
                      <a:r>
                        <a:rPr lang="ru-RU" sz="1200" b="1" u="none" strike="noStrike" cap="none">
                          <a:latin typeface="Calibri"/>
                          <a:ea typeface="Calibri"/>
                          <a:cs typeface="Calibri"/>
                          <a:sym typeface="Calibri"/>
                        </a:rPr>
                        <a:t>Итого (ИМ+ОФИМ)</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u="none" strike="noStrike" cap="none">
                          <a:latin typeface="Calibri"/>
                          <a:ea typeface="Calibri"/>
                          <a:cs typeface="Calibri"/>
                          <a:sym typeface="Calibri"/>
                        </a:rPr>
                        <a:t>241,525</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u="none" strike="noStrike" cap="none">
                          <a:latin typeface="Calibri"/>
                          <a:ea typeface="Calibri"/>
                          <a:cs typeface="Calibri"/>
                          <a:sym typeface="Calibri"/>
                        </a:rPr>
                        <a:t>60+10+2</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u="none" strike="noStrike" cap="none">
                          <a:latin typeface="Calibri"/>
                          <a:ea typeface="Calibri"/>
                          <a:cs typeface="Calibri"/>
                          <a:sym typeface="Calibri"/>
                        </a:rPr>
                        <a:t>5</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u="none" strike="noStrike" cap="none">
                          <a:latin typeface="Calibri"/>
                          <a:ea typeface="Calibri"/>
                          <a:cs typeface="Calibri"/>
                          <a:sym typeface="Calibri"/>
                        </a:rPr>
                        <a:t>238</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u="none" strike="noStrike" cap="none">
                          <a:latin typeface="Calibri"/>
                          <a:ea typeface="Calibri"/>
                          <a:cs typeface="Calibri"/>
                          <a:sym typeface="Calibri"/>
                        </a:rPr>
                        <a:t>1</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u="none" strike="noStrike" cap="none">
                          <a:latin typeface="Calibri"/>
                          <a:ea typeface="Calibri"/>
                          <a:cs typeface="Calibri"/>
                          <a:sym typeface="Calibri"/>
                        </a:rPr>
                        <a:t>140</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u="none" strike="noStrike" cap="none">
                          <a:latin typeface="Calibri"/>
                          <a:ea typeface="Calibri"/>
                          <a:cs typeface="Calibri"/>
                          <a:sym typeface="Calibri"/>
                        </a:rPr>
                        <a:t>68</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u="none" strike="noStrike" cap="none">
                          <a:latin typeface="Calibri"/>
                          <a:ea typeface="Calibri"/>
                          <a:cs typeface="Calibri"/>
                          <a:sym typeface="Calibri"/>
                        </a:rPr>
                        <a:t>8</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u="none" strike="noStrike" cap="none">
                          <a:latin typeface="Calibri"/>
                          <a:ea typeface="Calibri"/>
                          <a:cs typeface="Calibri"/>
                          <a:sym typeface="Calibri"/>
                        </a:rPr>
                        <a:t>5+378</a:t>
                      </a:r>
                      <a:endParaRPr/>
                    </a:p>
                  </a:txBody>
                  <a:tcPr marL="91450" marR="91450" marT="45725" marB="45725"/>
                </a:tc>
              </a:tr>
              <a:tr h="190500">
                <a:tc>
                  <a:txBody>
                    <a:bodyPr/>
                    <a:lstStyle/>
                    <a:p>
                      <a:pPr marL="0" marR="0" lvl="0" indent="0" algn="l" rtl="0">
                        <a:lnSpc>
                          <a:spcPct val="100000"/>
                        </a:lnSpc>
                        <a:spcBef>
                          <a:spcPts val="0"/>
                        </a:spcBef>
                        <a:spcAft>
                          <a:spcPts val="0"/>
                        </a:spcAft>
                        <a:buClr>
                          <a:srgbClr val="000000"/>
                        </a:buClr>
                        <a:buSzPts val="1200"/>
                        <a:buFont typeface="Arial"/>
                        <a:buNone/>
                      </a:pPr>
                      <a:r>
                        <a:rPr lang="ru-RU" sz="1200" b="1" u="none" strike="noStrike" cap="none">
                          <a:latin typeface="Calibri"/>
                          <a:ea typeface="Calibri"/>
                          <a:cs typeface="Calibri"/>
                          <a:sym typeface="Calibri"/>
                        </a:rPr>
                        <a:t>2018</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237,375</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67+11+1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11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249</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130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75</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27</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11+379</a:t>
                      </a:r>
                      <a:endParaRPr sz="1400" u="none" strike="noStrike" cap="none"/>
                    </a:p>
                  </a:txBody>
                  <a:tcPr marL="91450" marR="91450" marT="45725" marB="45725"/>
                </a:tc>
              </a:tr>
              <a:tr h="190500">
                <a:tc>
                  <a:txBody>
                    <a:bodyPr/>
                    <a:lstStyle/>
                    <a:p>
                      <a:pPr marL="0" marR="0" lvl="0" indent="0" algn="l" rtl="0">
                        <a:lnSpc>
                          <a:spcPct val="100000"/>
                        </a:lnSpc>
                        <a:spcBef>
                          <a:spcPts val="0"/>
                        </a:spcBef>
                        <a:spcAft>
                          <a:spcPts val="0"/>
                        </a:spcAft>
                        <a:buClr>
                          <a:srgbClr val="000000"/>
                        </a:buClr>
                        <a:buSzPts val="1200"/>
                        <a:buFont typeface="Arial"/>
                        <a:buNone/>
                      </a:pPr>
                      <a:r>
                        <a:rPr lang="ru-RU" sz="1200" b="1" u="none" strike="noStrike" cap="none">
                          <a:latin typeface="Calibri"/>
                          <a:ea typeface="Calibri"/>
                          <a:cs typeface="Calibri"/>
                          <a:sym typeface="Calibri"/>
                        </a:rPr>
                        <a:t>2017</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252,625</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59+8</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8</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270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2</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126</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29</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24</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8+396</a:t>
                      </a:r>
                      <a:endParaRPr sz="1400" u="none" strike="noStrike" cap="none"/>
                    </a:p>
                  </a:txBody>
                  <a:tcPr marL="91450" marR="91450" marT="45725" marB="45725"/>
                </a:tc>
              </a:tr>
              <a:tr h="190500">
                <a:tc>
                  <a:txBody>
                    <a:bodyPr/>
                    <a:lstStyle/>
                    <a:p>
                      <a:pPr marL="0" marR="0" lvl="0" indent="0" algn="l" rtl="0">
                        <a:lnSpc>
                          <a:spcPct val="100000"/>
                        </a:lnSpc>
                        <a:spcBef>
                          <a:spcPts val="0"/>
                        </a:spcBef>
                        <a:spcAft>
                          <a:spcPts val="0"/>
                        </a:spcAft>
                        <a:buClr>
                          <a:srgbClr val="000000"/>
                        </a:buClr>
                        <a:buSzPts val="1200"/>
                        <a:buFont typeface="Arial"/>
                        <a:buNone/>
                      </a:pPr>
                      <a:r>
                        <a:rPr lang="ru-RU" sz="1200" b="1" u="none" strike="noStrike" cap="none">
                          <a:latin typeface="Calibri"/>
                          <a:ea typeface="Calibri"/>
                          <a:cs typeface="Calibri"/>
                          <a:sym typeface="Calibri"/>
                        </a:rPr>
                        <a:t>2016</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298,13</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7</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239</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18</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108</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38</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16</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7+347</a:t>
                      </a:r>
                      <a:endParaRPr sz="1400" u="none" strike="noStrike" cap="none"/>
                    </a:p>
                  </a:txBody>
                  <a:tcPr marL="91450" marR="91450" marT="45725" marB="45725"/>
                </a:tc>
              </a:tr>
              <a:tr h="190500">
                <a:tc>
                  <a:txBody>
                    <a:bodyPr/>
                    <a:lstStyle/>
                    <a:p>
                      <a:pPr marL="0" marR="0" lvl="0" indent="0" algn="l" rtl="0">
                        <a:lnSpc>
                          <a:spcPct val="100000"/>
                        </a:lnSpc>
                        <a:spcBef>
                          <a:spcPts val="0"/>
                        </a:spcBef>
                        <a:spcAft>
                          <a:spcPts val="0"/>
                        </a:spcAft>
                        <a:buClr>
                          <a:srgbClr val="000000"/>
                        </a:buClr>
                        <a:buSzPts val="1200"/>
                        <a:buFont typeface="Arial"/>
                        <a:buNone/>
                      </a:pPr>
                      <a:r>
                        <a:rPr lang="ru-RU" sz="1200" b="1" u="none" strike="noStrike" cap="none">
                          <a:latin typeface="Calibri"/>
                          <a:ea typeface="Calibri"/>
                          <a:cs typeface="Calibri"/>
                          <a:sym typeface="Calibri"/>
                        </a:rPr>
                        <a:t>2015</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294,07</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9</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234</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68</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130</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40</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21</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9+364</a:t>
                      </a:r>
                      <a:endParaRPr/>
                    </a:p>
                  </a:txBody>
                  <a:tcPr marL="91450" marR="91450" marT="45725" marB="45725"/>
                </a:tc>
              </a:tr>
              <a:tr h="190500">
                <a:tc>
                  <a:txBody>
                    <a:bodyPr/>
                    <a:lstStyle/>
                    <a:p>
                      <a:pPr marL="0" marR="0" lvl="0" indent="0" algn="l" rtl="0">
                        <a:lnSpc>
                          <a:spcPct val="100000"/>
                        </a:lnSpc>
                        <a:spcBef>
                          <a:spcPts val="0"/>
                        </a:spcBef>
                        <a:spcAft>
                          <a:spcPts val="0"/>
                        </a:spcAft>
                        <a:buClr>
                          <a:srgbClr val="000000"/>
                        </a:buClr>
                        <a:buSzPts val="1200"/>
                        <a:buFont typeface="Arial"/>
                        <a:buNone/>
                      </a:pPr>
                      <a:r>
                        <a:rPr lang="ru-RU" sz="1200" b="1" u="none" strike="noStrike" cap="none">
                          <a:latin typeface="Calibri"/>
                          <a:ea typeface="Calibri"/>
                          <a:cs typeface="Calibri"/>
                          <a:sym typeface="Calibri"/>
                        </a:rPr>
                        <a:t>2014</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303,925</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8</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239</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37</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125</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29</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35</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dirty="0">
                          <a:latin typeface="Calibri"/>
                          <a:ea typeface="Calibri"/>
                          <a:cs typeface="Calibri"/>
                          <a:sym typeface="Calibri"/>
                        </a:rPr>
                        <a:t>8+364</a:t>
                      </a:r>
                      <a:endParaRPr dirty="0"/>
                    </a:p>
                  </a:txBody>
                  <a:tcPr marL="91450" marR="91450" marT="45725" marB="45725"/>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4"/>
          <p:cNvSpPr txBox="1">
            <a:spLocks noGrp="1"/>
          </p:cNvSpPr>
          <p:nvPr>
            <p:ph type="title"/>
          </p:nvPr>
        </p:nvSpPr>
        <p:spPr>
          <a:xfrm>
            <a:off x="1" y="0"/>
            <a:ext cx="9144000" cy="1143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3571"/>
              <a:buNone/>
            </a:pPr>
            <a:r>
              <a:rPr lang="ru-RU" sz="2790" b="1" dirty="0"/>
              <a:t>Важнейшие научные результаты ИМ СО РАН</a:t>
            </a:r>
            <a:r>
              <a:rPr lang="ru-RU" sz="2790" dirty="0"/>
              <a:t/>
            </a:r>
            <a:br>
              <a:rPr lang="ru-RU" sz="2790" dirty="0"/>
            </a:br>
            <a:r>
              <a:rPr lang="ru-RU" sz="2790" b="1" dirty="0"/>
              <a:t>за 2019 год</a:t>
            </a:r>
            <a:r>
              <a:rPr lang="ru-RU" sz="4140" dirty="0"/>
              <a:t/>
            </a:r>
            <a:br>
              <a:rPr lang="ru-RU" sz="4140" dirty="0"/>
            </a:br>
            <a:endParaRPr sz="4140" dirty="0"/>
          </a:p>
        </p:txBody>
      </p:sp>
      <p:sp>
        <p:nvSpPr>
          <p:cNvPr id="327" name="Google Shape;327;p14"/>
          <p:cNvSpPr txBox="1">
            <a:spLocks noGrp="1"/>
          </p:cNvSpPr>
          <p:nvPr>
            <p:ph type="body" idx="1"/>
          </p:nvPr>
        </p:nvSpPr>
        <p:spPr>
          <a:xfrm>
            <a:off x="0" y="1340768"/>
            <a:ext cx="9144000" cy="5517232"/>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768"/>
              <a:buNone/>
            </a:pPr>
            <a:endParaRPr sz="1400" b="1"/>
          </a:p>
          <a:p>
            <a:pPr marL="0" lvl="0" indent="0" algn="l" rtl="0">
              <a:lnSpc>
                <a:spcPct val="80000"/>
              </a:lnSpc>
              <a:spcBef>
                <a:spcPts val="572"/>
              </a:spcBef>
              <a:spcAft>
                <a:spcPts val="0"/>
              </a:spcAft>
              <a:buSzPts val="1768"/>
              <a:buNone/>
            </a:pPr>
            <a:r>
              <a:rPr lang="ru-RU" sz="1400" b="1">
                <a:solidFill>
                  <a:srgbClr val="0070C0"/>
                </a:solidFill>
                <a:latin typeface="Verdana"/>
                <a:ea typeface="Verdana"/>
                <a:cs typeface="Verdana"/>
                <a:sym typeface="Verdana"/>
              </a:rPr>
              <a:t>1.1.1. Алгебра, теория чисел, математическая логика – 9</a:t>
            </a:r>
            <a:endParaRPr sz="140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a:solidFill>
                  <a:srgbClr val="0070C0"/>
                </a:solidFill>
                <a:latin typeface="Verdana"/>
                <a:ea typeface="Verdana"/>
                <a:cs typeface="Verdana"/>
                <a:sym typeface="Verdana"/>
              </a:rPr>
              <a:t/>
            </a:r>
            <a:br>
              <a:rPr lang="ru-RU" sz="1400">
                <a:solidFill>
                  <a:srgbClr val="0070C0"/>
                </a:solidFill>
                <a:latin typeface="Verdana"/>
                <a:ea typeface="Verdana"/>
                <a:cs typeface="Verdana"/>
                <a:sym typeface="Verdana"/>
              </a:rPr>
            </a:br>
            <a:r>
              <a:rPr lang="ru-RU" sz="1400" b="1">
                <a:solidFill>
                  <a:srgbClr val="0070C0"/>
                </a:solidFill>
                <a:latin typeface="Verdana"/>
                <a:ea typeface="Verdana"/>
                <a:cs typeface="Verdana"/>
                <a:sym typeface="Verdana"/>
              </a:rPr>
              <a:t>1.1.2. Геометрия и топология – 3</a:t>
            </a:r>
            <a:endParaRPr sz="140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a:solidFill>
                  <a:srgbClr val="0070C0"/>
                </a:solidFill>
                <a:latin typeface="Verdana"/>
                <a:ea typeface="Verdana"/>
                <a:cs typeface="Verdana"/>
                <a:sym typeface="Verdana"/>
              </a:rPr>
              <a:t> </a:t>
            </a:r>
            <a:endParaRPr sz="140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a:solidFill>
                  <a:srgbClr val="0070C0"/>
                </a:solidFill>
                <a:latin typeface="Verdana"/>
                <a:ea typeface="Verdana"/>
                <a:cs typeface="Verdana"/>
                <a:sym typeface="Verdana"/>
              </a:rPr>
              <a:t>1.1.3. Математический анализ – 4</a:t>
            </a:r>
            <a:endParaRPr sz="140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a:solidFill>
                  <a:srgbClr val="0070C0"/>
                </a:solidFill>
                <a:latin typeface="Verdana"/>
                <a:ea typeface="Verdana"/>
                <a:cs typeface="Verdana"/>
                <a:sym typeface="Verdana"/>
              </a:rPr>
              <a:t> </a:t>
            </a:r>
            <a:endParaRPr sz="140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a:solidFill>
                  <a:srgbClr val="0070C0"/>
                </a:solidFill>
                <a:latin typeface="Verdana"/>
                <a:ea typeface="Verdana"/>
                <a:cs typeface="Verdana"/>
                <a:sym typeface="Verdana"/>
              </a:rPr>
              <a:t>1.1.4. Дифференциальные уравнения и математическая физика - 3</a:t>
            </a:r>
            <a:endParaRPr sz="140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a:solidFill>
                  <a:srgbClr val="0070C0"/>
                </a:solidFill>
                <a:latin typeface="Verdana"/>
                <a:ea typeface="Verdana"/>
                <a:cs typeface="Verdana"/>
                <a:sym typeface="Verdana"/>
              </a:rPr>
              <a:t> </a:t>
            </a:r>
            <a:endParaRPr sz="140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a:solidFill>
                  <a:srgbClr val="0070C0"/>
                </a:solidFill>
                <a:latin typeface="Verdana"/>
                <a:ea typeface="Verdana"/>
                <a:cs typeface="Verdana"/>
                <a:sym typeface="Verdana"/>
              </a:rPr>
              <a:t>1.1.5. Теория вероятностей и математическая статистика - 1</a:t>
            </a:r>
            <a:endParaRPr sz="140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a:solidFill>
                  <a:srgbClr val="0070C0"/>
                </a:solidFill>
                <a:latin typeface="Verdana"/>
                <a:ea typeface="Verdana"/>
                <a:cs typeface="Verdana"/>
                <a:sym typeface="Verdana"/>
              </a:rPr>
              <a:t> </a:t>
            </a:r>
            <a:endParaRPr sz="140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a:solidFill>
                  <a:srgbClr val="0070C0"/>
                </a:solidFill>
                <a:latin typeface="Verdana"/>
                <a:ea typeface="Verdana"/>
                <a:cs typeface="Verdana"/>
                <a:sym typeface="Verdana"/>
              </a:rPr>
              <a:t>1.1.6. Вычислительная математика - 1</a:t>
            </a:r>
            <a:endParaRPr sz="140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a:solidFill>
                  <a:srgbClr val="0070C0"/>
                </a:solidFill>
                <a:latin typeface="Verdana"/>
                <a:ea typeface="Verdana"/>
                <a:cs typeface="Verdana"/>
                <a:sym typeface="Verdana"/>
              </a:rPr>
              <a:t> </a:t>
            </a:r>
            <a:endParaRPr sz="140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a:solidFill>
                  <a:srgbClr val="0070C0"/>
                </a:solidFill>
                <a:latin typeface="Verdana"/>
                <a:ea typeface="Verdana"/>
                <a:cs typeface="Verdana"/>
                <a:sym typeface="Verdana"/>
              </a:rPr>
              <a:t>1.1.7. Математическое моделирование - 2</a:t>
            </a:r>
            <a:endParaRPr sz="140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a:solidFill>
                  <a:srgbClr val="0070C0"/>
                </a:solidFill>
                <a:latin typeface="Verdana"/>
                <a:ea typeface="Verdana"/>
                <a:cs typeface="Verdana"/>
                <a:sym typeface="Verdana"/>
              </a:rPr>
              <a:t> </a:t>
            </a:r>
            <a:endParaRPr sz="140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a:solidFill>
                  <a:srgbClr val="0070C0"/>
                </a:solidFill>
                <a:latin typeface="Verdana"/>
                <a:ea typeface="Verdana"/>
                <a:cs typeface="Verdana"/>
                <a:sym typeface="Verdana"/>
              </a:rPr>
              <a:t>1.1.10. Дискретная математика, информатика и математическая кибернетика - 7</a:t>
            </a:r>
            <a:endParaRPr sz="140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a:solidFill>
                  <a:srgbClr val="0070C0"/>
                </a:solidFill>
                <a:latin typeface="Verdana"/>
                <a:ea typeface="Verdana"/>
                <a:cs typeface="Verdana"/>
                <a:sym typeface="Verdana"/>
              </a:rPr>
              <a:t> </a:t>
            </a:r>
            <a:endParaRPr sz="140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a:solidFill>
                  <a:srgbClr val="0070C0"/>
                </a:solidFill>
                <a:latin typeface="Verdana"/>
                <a:ea typeface="Verdana"/>
                <a:cs typeface="Verdana"/>
                <a:sym typeface="Verdana"/>
              </a:rPr>
              <a:t>1.7.1. Физика элементарных частиц и фундаментальных взаимодействий – 1</a:t>
            </a:r>
            <a:endParaRPr sz="140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a:solidFill>
                  <a:srgbClr val="0070C0"/>
                </a:solidFill>
                <a:latin typeface="Verdana"/>
                <a:ea typeface="Verdana"/>
                <a:cs typeface="Verdana"/>
                <a:sym typeface="Verdana"/>
              </a:rPr>
              <a:t> </a:t>
            </a:r>
            <a:endParaRPr sz="140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a:solidFill>
                  <a:srgbClr val="0070C0"/>
                </a:solidFill>
                <a:latin typeface="Verdana"/>
                <a:ea typeface="Verdana"/>
                <a:cs typeface="Verdana"/>
                <a:sym typeface="Verdana"/>
              </a:rPr>
              <a:t>Всего – 31.</a:t>
            </a:r>
            <a:endParaRPr sz="1400">
              <a:solidFill>
                <a:srgbClr val="0070C0"/>
              </a:solidFill>
              <a:latin typeface="Verdana"/>
              <a:ea typeface="Verdana"/>
              <a:cs typeface="Verdana"/>
              <a:sym typeface="Verdana"/>
            </a:endParaRPr>
          </a:p>
          <a:p>
            <a:pPr marL="228600" lvl="0" indent="-110236" algn="l" rtl="0">
              <a:lnSpc>
                <a:spcPct val="80000"/>
              </a:lnSpc>
              <a:spcBef>
                <a:spcPts val="476"/>
              </a:spcBef>
              <a:spcAft>
                <a:spcPts val="0"/>
              </a:spcAft>
              <a:buSzPts val="1144"/>
              <a:buNone/>
            </a:pPr>
            <a:endParaRPr sz="88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5"/>
          <p:cNvSpPr txBox="1"/>
          <p:nvPr/>
        </p:nvSpPr>
        <p:spPr>
          <a:xfrm>
            <a:off x="457200" y="260648"/>
            <a:ext cx="8229600" cy="18002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ru-RU" sz="1440" b="0" i="0" u="none" strike="noStrike" cap="none">
                <a:solidFill>
                  <a:srgbClr val="000000"/>
                </a:solidFill>
                <a:latin typeface="Times New Roman"/>
                <a:ea typeface="Times New Roman"/>
                <a:cs typeface="Times New Roman"/>
                <a:sym typeface="Times New Roman"/>
              </a:rPr>
              <a:t/>
            </a:r>
            <a:br>
              <a:rPr lang="ru-RU" sz="1440" b="0" i="0" u="none" strike="noStrike" cap="none">
                <a:solidFill>
                  <a:srgbClr val="000000"/>
                </a:solidFill>
                <a:latin typeface="Times New Roman"/>
                <a:ea typeface="Times New Roman"/>
                <a:cs typeface="Times New Roman"/>
                <a:sym typeface="Times New Roman"/>
              </a:rPr>
            </a:br>
            <a:r>
              <a:rPr lang="ru-RU" sz="1979" b="1" i="0" u="none" strike="noStrike" cap="none">
                <a:solidFill>
                  <a:srgbClr val="000000"/>
                </a:solidFill>
                <a:latin typeface="Times New Roman"/>
                <a:ea typeface="Times New Roman"/>
                <a:cs typeface="Times New Roman"/>
                <a:sym typeface="Times New Roman"/>
              </a:rPr>
              <a:t>Важнейший научный результат ИМ, направленный в ОМН РАН </a:t>
            </a:r>
            <a:br>
              <a:rPr lang="ru-RU" sz="1979" b="1" i="0" u="none" strike="noStrike" cap="none">
                <a:solidFill>
                  <a:srgbClr val="000000"/>
                </a:solidFill>
                <a:latin typeface="Times New Roman"/>
                <a:ea typeface="Times New Roman"/>
                <a:cs typeface="Times New Roman"/>
                <a:sym typeface="Times New Roman"/>
              </a:rPr>
            </a:br>
            <a:r>
              <a:rPr lang="ru-RU" sz="1440" b="0" i="0" u="none" strike="noStrike" cap="none">
                <a:solidFill>
                  <a:srgbClr val="000000"/>
                </a:solidFill>
                <a:latin typeface="Times New Roman"/>
                <a:ea typeface="Times New Roman"/>
                <a:cs typeface="Times New Roman"/>
                <a:sym typeface="Times New Roman"/>
              </a:rPr>
              <a:t/>
            </a:r>
            <a:br>
              <a:rPr lang="ru-RU" sz="1440" b="0" i="0" u="none" strike="noStrike" cap="none">
                <a:solidFill>
                  <a:srgbClr val="000000"/>
                </a:solidFill>
                <a:latin typeface="Times New Roman"/>
                <a:ea typeface="Times New Roman"/>
                <a:cs typeface="Times New Roman"/>
                <a:sym typeface="Times New Roman"/>
              </a:rPr>
            </a:br>
            <a:r>
              <a:rPr lang="ru-RU" sz="1440" b="0" i="0" u="none" strike="noStrike" cap="none">
                <a:solidFill>
                  <a:srgbClr val="000000"/>
                </a:solidFill>
                <a:latin typeface="Times New Roman"/>
                <a:ea typeface="Times New Roman"/>
                <a:cs typeface="Times New Roman"/>
                <a:sym typeface="Times New Roman"/>
              </a:rPr>
              <a:t>Автор: </a:t>
            </a:r>
            <a:r>
              <a:rPr lang="ru-RU" sz="1440" b="1" i="0" u="none" strike="noStrike" cap="none">
                <a:solidFill>
                  <a:srgbClr val="000000"/>
                </a:solidFill>
                <a:latin typeface="Times New Roman"/>
                <a:ea typeface="Times New Roman"/>
                <a:cs typeface="Times New Roman"/>
                <a:sym typeface="Times New Roman"/>
              </a:rPr>
              <a:t>Боровков А.А.</a:t>
            </a:r>
            <a:r>
              <a:rPr lang="ru-RU" sz="1440" b="0" i="0" u="none" strike="noStrike" cap="none">
                <a:solidFill>
                  <a:srgbClr val="000000"/>
                </a:solidFill>
                <a:latin typeface="Times New Roman"/>
                <a:ea typeface="Times New Roman"/>
                <a:cs typeface="Times New Roman"/>
                <a:sym typeface="Times New Roman"/>
              </a:rPr>
              <a:t> (академик РАН, г.н.с.).</a:t>
            </a:r>
            <a:br>
              <a:rPr lang="ru-RU" sz="1440" b="0" i="0" u="none" strike="noStrike" cap="none">
                <a:solidFill>
                  <a:srgbClr val="000000"/>
                </a:solidFill>
                <a:latin typeface="Times New Roman"/>
                <a:ea typeface="Times New Roman"/>
                <a:cs typeface="Times New Roman"/>
                <a:sym typeface="Times New Roman"/>
              </a:rPr>
            </a:br>
            <a:r>
              <a:rPr lang="ru-RU" sz="1440" b="0" i="0" u="none" strike="noStrike" cap="none">
                <a:solidFill>
                  <a:srgbClr val="000000"/>
                </a:solidFill>
                <a:latin typeface="Times New Roman"/>
                <a:ea typeface="Times New Roman"/>
                <a:cs typeface="Times New Roman"/>
                <a:sym typeface="Times New Roman"/>
              </a:rPr>
              <a:t/>
            </a:r>
            <a:br>
              <a:rPr lang="ru-RU" sz="1440" b="0" i="0" u="none" strike="noStrike" cap="none">
                <a:solidFill>
                  <a:srgbClr val="000000"/>
                </a:solidFill>
                <a:latin typeface="Times New Roman"/>
                <a:ea typeface="Times New Roman"/>
                <a:cs typeface="Times New Roman"/>
                <a:sym typeface="Times New Roman"/>
              </a:rPr>
            </a:br>
            <a:r>
              <a:rPr lang="ru-RU" sz="1440" b="0" i="0" u="none" strike="noStrike" cap="none">
                <a:solidFill>
                  <a:srgbClr val="000000"/>
                </a:solidFill>
                <a:latin typeface="Times New Roman"/>
                <a:ea typeface="Times New Roman"/>
                <a:cs typeface="Times New Roman"/>
                <a:sym typeface="Times New Roman"/>
              </a:rPr>
              <a:t>[1] Боровков А.А. Функциональные предельные теоремы для обобщенных процессов восстановления // Сибирский математический журнал, 2019, т. 60, № 1, с. 37-53.</a:t>
            </a:r>
            <a:br>
              <a:rPr lang="ru-RU" sz="1440" b="0" i="0" u="none" strike="noStrike" cap="none">
                <a:solidFill>
                  <a:srgbClr val="000000"/>
                </a:solidFill>
                <a:latin typeface="Times New Roman"/>
                <a:ea typeface="Times New Roman"/>
                <a:cs typeface="Times New Roman"/>
                <a:sym typeface="Times New Roman"/>
              </a:rPr>
            </a:br>
            <a:r>
              <a:rPr lang="ru-RU" sz="1080" b="0" i="0" u="none" strike="noStrike" cap="none">
                <a:solidFill>
                  <a:srgbClr val="000000"/>
                </a:solidFill>
                <a:latin typeface="Arial"/>
                <a:ea typeface="Arial"/>
                <a:cs typeface="Arial"/>
                <a:sym typeface="Arial"/>
              </a:rPr>
              <a:t/>
            </a:r>
            <a:br>
              <a:rPr lang="ru-RU" sz="1080" b="0" i="0" u="none" strike="noStrike" cap="none">
                <a:solidFill>
                  <a:srgbClr val="000000"/>
                </a:solidFill>
                <a:latin typeface="Arial"/>
                <a:ea typeface="Arial"/>
                <a:cs typeface="Arial"/>
                <a:sym typeface="Arial"/>
              </a:rPr>
            </a:br>
            <a:endParaRPr sz="1080" b="0" i="0" u="none" strike="noStrike" cap="none">
              <a:solidFill>
                <a:srgbClr val="000000"/>
              </a:solidFill>
              <a:latin typeface="Times New Roman"/>
              <a:ea typeface="Times New Roman"/>
              <a:cs typeface="Times New Roman"/>
              <a:sym typeface="Times New Roman"/>
            </a:endParaRPr>
          </a:p>
        </p:txBody>
      </p:sp>
      <p:sp>
        <p:nvSpPr>
          <p:cNvPr id="333" name="Google Shape;333;p15"/>
          <p:cNvSpPr txBox="1"/>
          <p:nvPr/>
        </p:nvSpPr>
        <p:spPr>
          <a:xfrm>
            <a:off x="0" y="2204864"/>
            <a:ext cx="5220072" cy="4392488"/>
          </a:xfrm>
          <a:prstGeom prst="rect">
            <a:avLst/>
          </a:prstGeom>
          <a:noFill/>
          <a:ln>
            <a:noFill/>
          </a:ln>
        </p:spPr>
        <p:txBody>
          <a:bodyPr spcFirstLastPara="1" wrap="square" lIns="91425" tIns="45700" rIns="91425" bIns="45700" anchor="t" anchorCtr="0">
            <a:normAutofit/>
          </a:bodyPr>
          <a:lstStyle/>
          <a:p>
            <a:pPr marL="0" marR="0" lvl="0" indent="0" algn="just" rtl="0">
              <a:lnSpc>
                <a:spcPct val="100000"/>
              </a:lnSpc>
              <a:spcBef>
                <a:spcPts val="0"/>
              </a:spcBef>
              <a:spcAft>
                <a:spcPts val="0"/>
              </a:spcAft>
              <a:buNone/>
            </a:pPr>
            <a:r>
              <a:rPr lang="ru-RU" sz="1200" b="0" i="0" u="none" strike="noStrike" cap="none">
                <a:solidFill>
                  <a:srgbClr val="000000"/>
                </a:solidFill>
                <a:latin typeface="Arial"/>
                <a:ea typeface="Arial"/>
                <a:cs typeface="Arial"/>
                <a:sym typeface="Arial"/>
              </a:rPr>
              <a:t>         </a:t>
            </a:r>
            <a:r>
              <a:rPr lang="ru-RU" sz="1400" b="0" i="0" u="none" strike="noStrike" cap="none">
                <a:solidFill>
                  <a:srgbClr val="000000"/>
                </a:solidFill>
                <a:latin typeface="Times New Roman"/>
                <a:ea typeface="Times New Roman"/>
                <a:cs typeface="Times New Roman"/>
                <a:sym typeface="Times New Roman"/>
              </a:rPr>
              <a:t>Получено обобщение известной теоремы Анскомбе о сходимости случайных величин на случай сходимости стохастических процессов. С его помощью для обобщенных процессов восстановления (о.п.в.) в случае конечных дисперсий элементов управляющей последовательности удалось получить так называемый принцип инвариантности, то есть теорему о слабой сходимости распределений траекторий процесса в функциональном пространстве. Установлено, что в случае бесконечных дисперсий слабая сходимость о.п.в. к устойчивым процессам относительно метрики Скорохода в том виде, в каком она имела место для случайных блужданий, отсутствует. В этом случае (а) найдено дополнительное условие (близкое к минимальному), при котором установлена слабая сходимость о.п.в. к устойчивому процессу; (б) найдена естественная метрика в пространстве функций без разрывов второго рода, относительно которой имеет место слабая сходимость о.п.в. к устойчивому процессу при очень широких (так же, по-видимому, минимальных) условиях, однако эти условия все же оказываются более ограничительными по сравнению с условиями сходимости распределений в фазовом пространстве.</a:t>
            </a:r>
            <a:endParaRPr sz="14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sz="1200" b="0" i="0" u="none" strike="noStrike" cap="none">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endParaRPr sz="1200" b="0" i="0" u="none" strike="noStrike" cap="none">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endParaRPr sz="1200" b="0" i="0" u="none" strike="noStrike" cap="none">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endParaRPr sz="1200" b="0" i="0" u="none" strike="noStrike" cap="none">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endParaRPr sz="1200" b="0" i="0" u="none" strike="noStrike" cap="none">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endParaRPr sz="1200" b="0" i="0" u="none" strike="noStrike" cap="none">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endParaRPr sz="1200" b="0" i="0" u="none" strike="noStrike" cap="none">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endParaRPr sz="1200" b="0" i="0" u="none" strike="noStrike" cap="none">
              <a:solidFill>
                <a:srgbClr val="000000"/>
              </a:solidFill>
              <a:latin typeface="Times New Roman"/>
              <a:ea typeface="Times New Roman"/>
              <a:cs typeface="Times New Roman"/>
              <a:sym typeface="Times New Roman"/>
            </a:endParaRPr>
          </a:p>
        </p:txBody>
      </p:sp>
      <p:sp>
        <p:nvSpPr>
          <p:cNvPr id="334" name="Google Shape;334;p15"/>
          <p:cNvSpPr/>
          <p:nvPr/>
        </p:nvSpPr>
        <p:spPr>
          <a:xfrm>
            <a:off x="5220072" y="4191946"/>
            <a:ext cx="3528392" cy="738664"/>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None/>
            </a:pPr>
            <a:r>
              <a:rPr lang="ru-RU" sz="1400" b="1" i="0" u="none" strike="noStrike" cap="none">
                <a:solidFill>
                  <a:schemeClr val="dk1"/>
                </a:solidFill>
                <a:latin typeface="Times New Roman"/>
                <a:ea typeface="Times New Roman"/>
                <a:cs typeface="Times New Roman"/>
                <a:sym typeface="Times New Roman"/>
              </a:rPr>
              <a:t>Рис. </a:t>
            </a:r>
            <a:r>
              <a:rPr lang="ru-RU" sz="1400" b="0" i="0" u="none" strike="noStrike" cap="none">
                <a:solidFill>
                  <a:srgbClr val="000000"/>
                </a:solidFill>
                <a:latin typeface="Times New Roman"/>
                <a:ea typeface="Times New Roman"/>
                <a:cs typeface="Times New Roman"/>
                <a:sym typeface="Times New Roman"/>
              </a:rPr>
              <a:t>Плотность гауссовского распределения при различных значениях параметра.</a:t>
            </a:r>
            <a:endParaRPr sz="1400" b="0" i="0" u="none" strike="noStrike" cap="none">
              <a:solidFill>
                <a:schemeClr val="dk1"/>
              </a:solidFill>
              <a:latin typeface="Arial"/>
              <a:ea typeface="Arial"/>
              <a:cs typeface="Arial"/>
              <a:sym typeface="Arial"/>
            </a:endParaRPr>
          </a:p>
        </p:txBody>
      </p:sp>
      <p:pic>
        <p:nvPicPr>
          <p:cNvPr id="335" name="Google Shape;335;p15"/>
          <p:cNvPicPr preferRelativeResize="0"/>
          <p:nvPr/>
        </p:nvPicPr>
        <p:blipFill rotWithShape="1">
          <a:blip r:embed="rId3">
            <a:alphaModFix/>
          </a:blip>
          <a:srcRect/>
          <a:stretch/>
        </p:blipFill>
        <p:spPr>
          <a:xfrm>
            <a:off x="5199789" y="2348880"/>
            <a:ext cx="3760470" cy="1790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6"/>
          <p:cNvSpPr txBox="1">
            <a:spLocks noGrp="1"/>
          </p:cNvSpPr>
          <p:nvPr>
            <p:ph type="title"/>
          </p:nvPr>
        </p:nvSpPr>
        <p:spPr>
          <a:xfrm>
            <a:off x="574675" y="304803"/>
            <a:ext cx="8001000" cy="73036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304"/>
              <a:buNone/>
            </a:pPr>
            <a:r>
              <a:rPr lang="ru-RU" sz="1600" b="0" dirty="0">
                <a:solidFill>
                  <a:srgbClr val="000000"/>
                </a:solidFill>
              </a:rPr>
              <a:t>Количество научных публикаций в рецензируемых отечественных и рейтинговых зарубежных журналах по </a:t>
            </a:r>
            <a:r>
              <a:rPr lang="ru-RU" sz="1600" b="0" dirty="0" smtClean="0">
                <a:solidFill>
                  <a:srgbClr val="000000"/>
                </a:solidFill>
              </a:rPr>
              <a:t>базовым проектам </a:t>
            </a:r>
            <a:r>
              <a:rPr lang="ru-RU" sz="1600" b="0" dirty="0">
                <a:solidFill>
                  <a:srgbClr val="000000"/>
                </a:solidFill>
              </a:rPr>
              <a:t>в 2019 году</a:t>
            </a:r>
            <a:r>
              <a:rPr lang="ru-RU" sz="4800" b="0" dirty="0">
                <a:solidFill>
                  <a:srgbClr val="000000"/>
                </a:solidFill>
              </a:rPr>
              <a:t/>
            </a:r>
            <a:br>
              <a:rPr lang="ru-RU" sz="4800" b="0" dirty="0">
                <a:solidFill>
                  <a:srgbClr val="000000"/>
                </a:solidFill>
              </a:rPr>
            </a:br>
            <a:endParaRPr dirty="0"/>
          </a:p>
        </p:txBody>
      </p:sp>
      <p:graphicFrame>
        <p:nvGraphicFramePr>
          <p:cNvPr id="341" name="Google Shape;341;p16"/>
          <p:cNvGraphicFramePr/>
          <p:nvPr>
            <p:extLst>
              <p:ext uri="{D42A27DB-BD31-4B8C-83A1-F6EECF244321}">
                <p14:modId xmlns:p14="http://schemas.microsoft.com/office/powerpoint/2010/main" val="1718910608"/>
              </p:ext>
            </p:extLst>
          </p:nvPr>
        </p:nvGraphicFramePr>
        <p:xfrm>
          <a:off x="336430" y="1027553"/>
          <a:ext cx="8471175" cy="5120700"/>
        </p:xfrm>
        <a:graphic>
          <a:graphicData uri="http://schemas.openxmlformats.org/drawingml/2006/table">
            <a:tbl>
              <a:tblPr firstRow="1" bandRow="1">
                <a:noFill/>
                <a:tableStyleId>{6477B0C2-0DF3-4077-A144-EF0BA455FE28}</a:tableStyleId>
              </a:tblPr>
              <a:tblGrid>
                <a:gridCol w="687800"/>
                <a:gridCol w="1849050"/>
                <a:gridCol w="1420275"/>
                <a:gridCol w="875400"/>
                <a:gridCol w="937925"/>
                <a:gridCol w="937925"/>
                <a:gridCol w="949100"/>
                <a:gridCol w="813700"/>
              </a:tblGrid>
              <a:tr h="216100">
                <a:tc rowSpan="2">
                  <a:txBody>
                    <a:bodyPr/>
                    <a:lstStyle/>
                    <a:p>
                      <a:pPr marL="0" marR="0" lvl="0" indent="0" algn="l" rtl="0">
                        <a:lnSpc>
                          <a:spcPct val="100000"/>
                        </a:lnSpc>
                        <a:spcBef>
                          <a:spcPts val="0"/>
                        </a:spcBef>
                        <a:spcAft>
                          <a:spcPts val="0"/>
                        </a:spcAft>
                        <a:buNone/>
                      </a:pPr>
                      <a:r>
                        <a:rPr lang="ru-RU" sz="1200" b="1" u="none" strike="noStrike" cap="none" dirty="0">
                          <a:latin typeface="Arial"/>
                          <a:ea typeface="Arial"/>
                          <a:cs typeface="Arial"/>
                          <a:sym typeface="Arial"/>
                        </a:rPr>
                        <a:t>Номер</a:t>
                      </a:r>
                      <a:endParaRPr dirty="0"/>
                    </a:p>
                  </a:txBody>
                  <a:tcPr marL="91450" marR="91450" marT="45725" marB="45725"/>
                </a:tc>
                <a:tc rowSpan="2">
                  <a:txBody>
                    <a:bodyPr/>
                    <a:lstStyle/>
                    <a:p>
                      <a:pPr marL="0" marR="0" lvl="0" indent="0" algn="l" rtl="0">
                        <a:lnSpc>
                          <a:spcPct val="100000"/>
                        </a:lnSpc>
                        <a:spcBef>
                          <a:spcPts val="0"/>
                        </a:spcBef>
                        <a:spcAft>
                          <a:spcPts val="0"/>
                        </a:spcAft>
                        <a:buNone/>
                      </a:pPr>
                      <a:r>
                        <a:rPr lang="ru-RU" sz="1200" b="1" u="none" strike="noStrike" cap="none">
                          <a:latin typeface="Arial"/>
                          <a:ea typeface="Arial"/>
                          <a:cs typeface="Arial"/>
                          <a:sym typeface="Arial"/>
                        </a:rPr>
                        <a:t>Название</a:t>
                      </a:r>
                      <a:endParaRPr/>
                    </a:p>
                  </a:txBody>
                  <a:tcPr marL="91450" marR="91450" marT="45725" marB="45725"/>
                </a:tc>
                <a:tc rowSpan="2">
                  <a:txBody>
                    <a:bodyPr/>
                    <a:lstStyle/>
                    <a:p>
                      <a:pPr marL="0" marR="0" lvl="0" indent="0" algn="l" rtl="0">
                        <a:lnSpc>
                          <a:spcPct val="100000"/>
                        </a:lnSpc>
                        <a:spcBef>
                          <a:spcPts val="0"/>
                        </a:spcBef>
                        <a:spcAft>
                          <a:spcPts val="0"/>
                        </a:spcAft>
                        <a:buNone/>
                      </a:pPr>
                      <a:r>
                        <a:rPr lang="ru-RU" sz="1200" b="1" u="none" strike="noStrike" cap="none">
                          <a:latin typeface="Arial"/>
                          <a:ea typeface="Arial"/>
                          <a:cs typeface="Arial"/>
                          <a:sym typeface="Arial"/>
                        </a:rPr>
                        <a:t>Руководитель</a:t>
                      </a:r>
                      <a:endParaRPr/>
                    </a:p>
                  </a:txBody>
                  <a:tcPr marL="91450" marR="91450" marT="45725" marB="45725"/>
                </a:tc>
                <a:tc gridSpan="2">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Публикации 2019 </a:t>
                      </a:r>
                      <a:endParaRPr sz="1200" u="none" strike="noStrike" cap="none">
                        <a:latin typeface="Arial"/>
                        <a:ea typeface="Arial"/>
                        <a:cs typeface="Arial"/>
                        <a:sym typeface="Arial"/>
                      </a:endParaRPr>
                    </a:p>
                  </a:txBody>
                  <a:tcPr marL="91450" marR="91450" marT="45725" marB="45725" anchor="ctr"/>
                </a:tc>
                <a:tc hMerge="1">
                  <a:txBody>
                    <a:bodyPr/>
                    <a:lstStyle/>
                    <a:p>
                      <a:endParaRPr lang="ru-RU"/>
                    </a:p>
                  </a:txBody>
                  <a:tcPr/>
                </a:tc>
                <a:tc gridSpan="2">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WoS и Scopus 2019</a:t>
                      </a:r>
                      <a:endParaRPr sz="1200" b="1" u="none" strike="noStrike" cap="none">
                        <a:latin typeface="Arial"/>
                        <a:ea typeface="Arial"/>
                        <a:cs typeface="Arial"/>
                        <a:sym typeface="Arial"/>
                      </a:endParaRPr>
                    </a:p>
                  </a:txBody>
                  <a:tcPr marL="91450" marR="91450" marT="45725" marB="45725" anchor="ctr"/>
                </a:tc>
                <a:tc hMerge="1">
                  <a:txBody>
                    <a:bodyPr/>
                    <a:lstStyle/>
                    <a:p>
                      <a:endParaRPr lang="ru-RU"/>
                    </a:p>
                  </a:txBody>
                  <a:tcPr/>
                </a:tc>
                <a:tc rowSpan="2">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План</a:t>
                      </a:r>
                      <a:endParaRPr/>
                    </a:p>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2020-</a:t>
                      </a:r>
                      <a:endParaRPr/>
                    </a:p>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2022</a:t>
                      </a:r>
                      <a:endParaRPr/>
                    </a:p>
                  </a:txBody>
                  <a:tcPr marL="91450" marR="91450" marT="45725" marB="45725" anchor="ctr"/>
                </a:tc>
              </a:tr>
              <a:tr h="25515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План</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ФАКТ</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План</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ФАКТ</a:t>
                      </a:r>
                      <a:endParaRPr/>
                    </a:p>
                  </a:txBody>
                  <a:tcPr marL="91450" marR="91450" marT="45725" marB="45725" anchor="ctr"/>
                </a:tc>
                <a:tc vMerge="1">
                  <a:txBody>
                    <a:bodyPr/>
                    <a:lstStyle/>
                    <a:p>
                      <a:endParaRPr lang="ru-RU"/>
                    </a:p>
                  </a:txBody>
                  <a:tcPr/>
                </a:tc>
              </a:tr>
              <a:tr h="737125">
                <a:tc>
                  <a:txBody>
                    <a:bodyPr/>
                    <a:lstStyle/>
                    <a:p>
                      <a:pPr marL="0" marR="0" lvl="0" indent="0" algn="l" rtl="0">
                        <a:lnSpc>
                          <a:spcPct val="100000"/>
                        </a:lnSpc>
                        <a:spcBef>
                          <a:spcPts val="0"/>
                        </a:spcBef>
                        <a:spcAft>
                          <a:spcPts val="0"/>
                        </a:spcAft>
                        <a:buNone/>
                      </a:pPr>
                      <a:r>
                        <a:rPr lang="ru-RU" sz="1100" b="0" u="none" strike="noStrike" cap="none">
                          <a:latin typeface="Arial"/>
                          <a:ea typeface="Arial"/>
                          <a:cs typeface="Arial"/>
                          <a:sym typeface="Arial"/>
                        </a:rPr>
                        <a:t>0250-</a:t>
                      </a:r>
                      <a:endParaRPr/>
                    </a:p>
                    <a:p>
                      <a:pPr marL="0" marR="0" lvl="0" indent="0" algn="l" rtl="0">
                        <a:lnSpc>
                          <a:spcPct val="100000"/>
                        </a:lnSpc>
                        <a:spcBef>
                          <a:spcPts val="0"/>
                        </a:spcBef>
                        <a:spcAft>
                          <a:spcPts val="0"/>
                        </a:spcAft>
                        <a:buNone/>
                      </a:pPr>
                      <a:r>
                        <a:rPr lang="ru-RU" sz="1100" b="0" u="none" strike="noStrike" cap="none">
                          <a:latin typeface="Arial"/>
                          <a:ea typeface="Arial"/>
                          <a:cs typeface="Arial"/>
                          <a:sym typeface="Arial"/>
                        </a:rPr>
                        <a:t>2019-</a:t>
                      </a:r>
                      <a:endParaRPr/>
                    </a:p>
                    <a:p>
                      <a:pPr marL="0" marR="0" lvl="0" indent="0" algn="l" rtl="0">
                        <a:lnSpc>
                          <a:spcPct val="100000"/>
                        </a:lnSpc>
                        <a:spcBef>
                          <a:spcPts val="0"/>
                        </a:spcBef>
                        <a:spcAft>
                          <a:spcPts val="0"/>
                        </a:spcAft>
                        <a:buNone/>
                      </a:pPr>
                      <a:r>
                        <a:rPr lang="ru-RU" sz="1100" b="0" u="none" strike="noStrike" cap="none">
                          <a:latin typeface="Arial"/>
                          <a:ea typeface="Arial"/>
                          <a:cs typeface="Arial"/>
                          <a:sym typeface="Arial"/>
                        </a:rPr>
                        <a:t>0001</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b="0" u="none" strike="noStrike" cap="none">
                          <a:latin typeface="Arial"/>
                          <a:ea typeface="Arial"/>
                          <a:cs typeface="Arial"/>
                          <a:sym typeface="Arial"/>
                        </a:rPr>
                        <a:t>Фундаментальные проблемы математики</a:t>
                      </a:r>
                      <a:endParaRPr/>
                    </a:p>
                    <a:p>
                      <a:pPr marL="0" marR="0" lvl="0" indent="0" algn="l" rtl="0">
                        <a:lnSpc>
                          <a:spcPct val="100000"/>
                        </a:lnSpc>
                        <a:spcBef>
                          <a:spcPts val="0"/>
                        </a:spcBef>
                        <a:spcAft>
                          <a:spcPts val="0"/>
                        </a:spcAft>
                        <a:buNone/>
                      </a:pPr>
                      <a:r>
                        <a:rPr lang="ru-RU" sz="1200" b="0" u="none" strike="noStrike" cap="none">
                          <a:latin typeface="Arial"/>
                          <a:ea typeface="Arial"/>
                          <a:cs typeface="Arial"/>
                          <a:sym typeface="Arial"/>
                        </a:rPr>
                        <a:t>в цифровых</a:t>
                      </a:r>
                      <a:endParaRPr/>
                    </a:p>
                    <a:p>
                      <a:pPr marL="0" marR="0" lvl="0" indent="0" algn="l" rtl="0">
                        <a:lnSpc>
                          <a:spcPct val="100000"/>
                        </a:lnSpc>
                        <a:spcBef>
                          <a:spcPts val="0"/>
                        </a:spcBef>
                        <a:spcAft>
                          <a:spcPts val="0"/>
                        </a:spcAft>
                        <a:buNone/>
                      </a:pPr>
                      <a:r>
                        <a:rPr lang="ru-RU" sz="1200" b="0" u="none" strike="noStrike" cap="none">
                          <a:latin typeface="Arial"/>
                          <a:ea typeface="Arial"/>
                          <a:cs typeface="Arial"/>
                          <a:sym typeface="Arial"/>
                        </a:rPr>
                        <a:t>технологиях</a:t>
                      </a:r>
                      <a:endParaRPr sz="1200" b="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r>
                        <a:rPr lang="ru-RU" sz="1200" b="0" u="none" strike="noStrike" cap="none">
                          <a:latin typeface="Arial"/>
                          <a:ea typeface="Arial"/>
                          <a:cs typeface="Arial"/>
                          <a:sym typeface="Arial"/>
                        </a:rPr>
                        <a:t>Ю.С. Волков</a:t>
                      </a:r>
                      <a:endParaRPr/>
                    </a:p>
                  </a:txBody>
                  <a:tcPr marL="91450" marR="91450" marT="45725" marB="45725"/>
                </a:tc>
                <a:tc>
                  <a:txBody>
                    <a:bodyPr/>
                    <a:lstStyle/>
                    <a:p>
                      <a:pPr marL="0" marR="0" lvl="0" indent="0" algn="ctr" rtl="0">
                        <a:lnSpc>
                          <a:spcPct val="100000"/>
                        </a:lnSpc>
                        <a:spcBef>
                          <a:spcPts val="0"/>
                        </a:spcBef>
                        <a:spcAft>
                          <a:spcPts val="0"/>
                        </a:spcAft>
                        <a:buNone/>
                      </a:pPr>
                      <a:r>
                        <a:rPr lang="ru-RU" sz="1800" b="1" u="none" strike="noStrike" cap="none" dirty="0">
                          <a:latin typeface="Arial"/>
                          <a:ea typeface="Arial"/>
                          <a:cs typeface="Arial"/>
                          <a:sym typeface="Arial"/>
                        </a:rPr>
                        <a:t>5</a:t>
                      </a:r>
                      <a:endParaRPr sz="1800" dirty="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latin typeface="Arial"/>
                          <a:ea typeface="Arial"/>
                          <a:cs typeface="Arial"/>
                          <a:sym typeface="Arial"/>
                        </a:rPr>
                        <a:t>9</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latin typeface="Arial"/>
                          <a:ea typeface="Arial"/>
                          <a:cs typeface="Arial"/>
                          <a:sym typeface="Arial"/>
                        </a:rPr>
                        <a:t>4</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latin typeface="Arial"/>
                          <a:ea typeface="Arial"/>
                          <a:cs typeface="Arial"/>
                          <a:sym typeface="Arial"/>
                        </a:rPr>
                        <a:t>9</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latin typeface="Arial"/>
                          <a:ea typeface="Arial"/>
                          <a:cs typeface="Arial"/>
                          <a:sym typeface="Arial"/>
                        </a:rPr>
                        <a:t>6</a:t>
                      </a:r>
                      <a:endParaRPr sz="1800"/>
                    </a:p>
                  </a:txBody>
                  <a:tcPr marL="91450" marR="91450" marT="45725" marB="45725" anchor="ctr"/>
                </a:tc>
              </a:tr>
              <a:tr h="737125">
                <a:tc>
                  <a:txBody>
                    <a:bodyPr/>
                    <a:lstStyle/>
                    <a:p>
                      <a:pPr marL="0" marR="0" lvl="0" indent="0" algn="l" rtl="0">
                        <a:lnSpc>
                          <a:spcPct val="100000"/>
                        </a:lnSpc>
                        <a:spcBef>
                          <a:spcPts val="0"/>
                        </a:spcBef>
                        <a:spcAft>
                          <a:spcPts val="0"/>
                        </a:spcAft>
                        <a:buNone/>
                      </a:pPr>
                      <a:r>
                        <a:rPr lang="ru-RU" sz="1100" b="0" u="none" strike="noStrike" cap="none">
                          <a:latin typeface="Arial"/>
                          <a:ea typeface="Arial"/>
                          <a:cs typeface="Arial"/>
                          <a:sym typeface="Arial"/>
                        </a:rPr>
                        <a:t>0314-2019-0001</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b="0" u="none" strike="noStrike" cap="none">
                          <a:latin typeface="Arial"/>
                          <a:ea typeface="Arial"/>
                          <a:cs typeface="Arial"/>
                          <a:sym typeface="Arial"/>
                        </a:rPr>
                        <a:t>Строение, представления и алгоритмические проблемы групп и алгебр</a:t>
                      </a:r>
                      <a:endParaRPr sz="1200" b="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r>
                        <a:rPr lang="ru-RU" sz="1200" b="0" u="none" strike="noStrike" cap="none" dirty="0">
                          <a:latin typeface="Arial"/>
                          <a:ea typeface="Arial"/>
                          <a:cs typeface="Arial"/>
                          <a:sym typeface="Arial"/>
                        </a:rPr>
                        <a:t>Е.П. Вдовин</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800" b="1" u="none" strike="noStrike" cap="none">
                          <a:latin typeface="Arial"/>
                          <a:ea typeface="Arial"/>
                          <a:cs typeface="Arial"/>
                          <a:sym typeface="Arial"/>
                        </a:rPr>
                        <a:t>27</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latin typeface="Arial"/>
                          <a:ea typeface="Arial"/>
                          <a:cs typeface="Arial"/>
                          <a:sym typeface="Arial"/>
                        </a:rPr>
                        <a:t>27</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latin typeface="Arial"/>
                          <a:ea typeface="Arial"/>
                          <a:cs typeface="Arial"/>
                          <a:sym typeface="Arial"/>
                        </a:rPr>
                        <a:t>22</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latin typeface="Arial"/>
                          <a:ea typeface="Arial"/>
                          <a:cs typeface="Arial"/>
                          <a:sym typeface="Arial"/>
                        </a:rPr>
                        <a:t>25</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latin typeface="Arial"/>
                          <a:ea typeface="Arial"/>
                          <a:cs typeface="Arial"/>
                          <a:sym typeface="Arial"/>
                        </a:rPr>
                        <a:t>24</a:t>
                      </a:r>
                      <a:endParaRPr sz="1800"/>
                    </a:p>
                  </a:txBody>
                  <a:tcPr marL="91450" marR="91450" marT="45725" marB="45725" anchor="ctr"/>
                </a:tc>
              </a:tr>
              <a:tr h="737125">
                <a:tc>
                  <a:txBody>
                    <a:bodyPr/>
                    <a:lstStyle/>
                    <a:p>
                      <a:pPr marL="0" marR="0" lvl="0" indent="0" algn="l" rtl="0">
                        <a:lnSpc>
                          <a:spcPct val="100000"/>
                        </a:lnSpc>
                        <a:spcBef>
                          <a:spcPts val="0"/>
                        </a:spcBef>
                        <a:spcAft>
                          <a:spcPts val="0"/>
                        </a:spcAft>
                        <a:buNone/>
                      </a:pPr>
                      <a:r>
                        <a:rPr lang="ru-RU" sz="1100" b="0" u="none" strike="noStrike" cap="none">
                          <a:latin typeface="Arial"/>
                          <a:ea typeface="Arial"/>
                          <a:cs typeface="Arial"/>
                          <a:sym typeface="Arial"/>
                        </a:rPr>
                        <a:t>0314-</a:t>
                      </a:r>
                      <a:endParaRPr/>
                    </a:p>
                    <a:p>
                      <a:pPr marL="0" marR="0" lvl="0" indent="0" algn="l" rtl="0">
                        <a:lnSpc>
                          <a:spcPct val="100000"/>
                        </a:lnSpc>
                        <a:spcBef>
                          <a:spcPts val="0"/>
                        </a:spcBef>
                        <a:spcAft>
                          <a:spcPts val="0"/>
                        </a:spcAft>
                        <a:buNone/>
                      </a:pPr>
                      <a:r>
                        <a:rPr lang="ru-RU" sz="1100" b="0" u="none" strike="noStrike" cap="none">
                          <a:latin typeface="Arial"/>
                          <a:ea typeface="Arial"/>
                          <a:cs typeface="Arial"/>
                          <a:sym typeface="Arial"/>
                        </a:rPr>
                        <a:t>2019-0002</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b="0" u="none" strike="noStrike" cap="none">
                          <a:latin typeface="Arial"/>
                          <a:ea typeface="Arial"/>
                          <a:cs typeface="Arial"/>
                          <a:sym typeface="Arial"/>
                        </a:rPr>
                        <a:t>Формальные логические языки и алгоритмические и структурные свойства</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b="0" u="none" strike="noStrike" cap="none">
                          <a:latin typeface="Arial"/>
                          <a:ea typeface="Arial"/>
                          <a:cs typeface="Arial"/>
                          <a:sym typeface="Arial"/>
                        </a:rPr>
                        <a:t>С.С. Гончаров</a:t>
                      </a:r>
                      <a:endParaRPr/>
                    </a:p>
                  </a:txBody>
                  <a:tcPr marL="91450" marR="91450" marT="45725" marB="45725"/>
                </a:tc>
                <a:tc>
                  <a:txBody>
                    <a:bodyPr/>
                    <a:lstStyle/>
                    <a:p>
                      <a:pPr marL="0" marR="0" lvl="0" indent="0" algn="ctr" rtl="0">
                        <a:lnSpc>
                          <a:spcPct val="100000"/>
                        </a:lnSpc>
                        <a:spcBef>
                          <a:spcPts val="0"/>
                        </a:spcBef>
                        <a:spcAft>
                          <a:spcPts val="0"/>
                        </a:spcAft>
                        <a:buNone/>
                      </a:pPr>
                      <a:r>
                        <a:rPr lang="ru-RU" sz="1800" b="1" u="none" strike="noStrike" cap="none">
                          <a:latin typeface="Arial"/>
                          <a:ea typeface="Arial"/>
                          <a:cs typeface="Arial"/>
                          <a:sym typeface="Arial"/>
                        </a:rPr>
                        <a:t>16</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latin typeface="Arial"/>
                          <a:ea typeface="Arial"/>
                          <a:cs typeface="Arial"/>
                          <a:sym typeface="Arial"/>
                        </a:rPr>
                        <a:t>22</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latin typeface="Arial"/>
                          <a:ea typeface="Arial"/>
                          <a:cs typeface="Arial"/>
                          <a:sym typeface="Arial"/>
                        </a:rPr>
                        <a:t>13</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latin typeface="Arial"/>
                          <a:ea typeface="Arial"/>
                          <a:cs typeface="Arial"/>
                          <a:sym typeface="Arial"/>
                        </a:rPr>
                        <a:t>19</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latin typeface="Arial"/>
                          <a:ea typeface="Arial"/>
                          <a:cs typeface="Arial"/>
                          <a:sym typeface="Arial"/>
                        </a:rPr>
                        <a:t>12</a:t>
                      </a:r>
                      <a:endParaRPr sz="1800"/>
                    </a:p>
                  </a:txBody>
                  <a:tcPr marL="91450" marR="91450" marT="45725" marB="45725" anchor="ctr"/>
                </a:tc>
              </a:tr>
              <a:tr h="604200">
                <a:tc>
                  <a:txBody>
                    <a:bodyPr/>
                    <a:lstStyle/>
                    <a:p>
                      <a:pPr marL="0" marR="0" lvl="0" indent="0" algn="l" rtl="0">
                        <a:lnSpc>
                          <a:spcPct val="100000"/>
                        </a:lnSpc>
                        <a:spcBef>
                          <a:spcPts val="0"/>
                        </a:spcBef>
                        <a:spcAft>
                          <a:spcPts val="0"/>
                        </a:spcAft>
                        <a:buNone/>
                      </a:pPr>
                      <a:r>
                        <a:rPr lang="ru-RU" sz="1100" b="0" u="none" strike="noStrike" cap="none">
                          <a:latin typeface="Arial"/>
                          <a:ea typeface="Arial"/>
                          <a:cs typeface="Arial"/>
                          <a:sym typeface="Arial"/>
                        </a:rPr>
                        <a:t>0314-2019-</a:t>
                      </a:r>
                      <a:endParaRPr/>
                    </a:p>
                    <a:p>
                      <a:pPr marL="0" marR="0" lvl="0" indent="0" algn="l" rtl="0">
                        <a:lnSpc>
                          <a:spcPct val="100000"/>
                        </a:lnSpc>
                        <a:spcBef>
                          <a:spcPts val="0"/>
                        </a:spcBef>
                        <a:spcAft>
                          <a:spcPts val="0"/>
                        </a:spcAft>
                        <a:buNone/>
                      </a:pPr>
                      <a:r>
                        <a:rPr lang="ru-RU" sz="1100" b="0" u="none" strike="noStrike" cap="none">
                          <a:latin typeface="Arial"/>
                          <a:ea typeface="Arial"/>
                          <a:cs typeface="Arial"/>
                          <a:sym typeface="Arial"/>
                        </a:rPr>
                        <a:t>0003</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b="0" u="none" strike="noStrike" cap="none">
                          <a:latin typeface="Arial"/>
                          <a:ea typeface="Arial"/>
                          <a:cs typeface="Arial"/>
                          <a:sym typeface="Arial"/>
                        </a:rPr>
                        <a:t>Неклассические системы и обобщенная вычислимость</a:t>
                      </a:r>
                      <a:endParaRPr sz="1200" b="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r>
                        <a:rPr lang="ru-RU" sz="1200" b="0" u="none" strike="noStrike" cap="none">
                          <a:latin typeface="Arial"/>
                          <a:ea typeface="Arial"/>
                          <a:cs typeface="Arial"/>
                          <a:sym typeface="Arial"/>
                        </a:rPr>
                        <a:t>А.С. Морозов</a:t>
                      </a:r>
                      <a:endParaRPr/>
                    </a:p>
                  </a:txBody>
                  <a:tcPr marL="91450" marR="91450" marT="45725" marB="45725"/>
                </a:tc>
                <a:tc>
                  <a:txBody>
                    <a:bodyPr/>
                    <a:lstStyle/>
                    <a:p>
                      <a:pPr marL="0" marR="0" lvl="0" indent="0" algn="ctr" rtl="0">
                        <a:lnSpc>
                          <a:spcPct val="100000"/>
                        </a:lnSpc>
                        <a:spcBef>
                          <a:spcPts val="0"/>
                        </a:spcBef>
                        <a:spcAft>
                          <a:spcPts val="0"/>
                        </a:spcAft>
                        <a:buNone/>
                      </a:pPr>
                      <a:r>
                        <a:rPr lang="ru-RU" sz="1800" b="1" u="none" strike="noStrike" cap="none">
                          <a:latin typeface="Arial"/>
                          <a:ea typeface="Arial"/>
                          <a:cs typeface="Arial"/>
                          <a:sym typeface="Arial"/>
                        </a:rPr>
                        <a:t>10</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latin typeface="Arial"/>
                          <a:ea typeface="Arial"/>
                          <a:cs typeface="Arial"/>
                          <a:sym typeface="Arial"/>
                        </a:rPr>
                        <a:t>15</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latin typeface="Arial"/>
                          <a:ea typeface="Arial"/>
                          <a:cs typeface="Arial"/>
                          <a:sym typeface="Arial"/>
                        </a:rPr>
                        <a:t>8</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latin typeface="Arial"/>
                          <a:ea typeface="Arial"/>
                          <a:cs typeface="Arial"/>
                          <a:sym typeface="Arial"/>
                        </a:rPr>
                        <a:t>12</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latin typeface="Arial"/>
                          <a:ea typeface="Arial"/>
                          <a:cs typeface="Arial"/>
                          <a:sym typeface="Arial"/>
                        </a:rPr>
                        <a:t>14</a:t>
                      </a:r>
                      <a:endParaRPr sz="1800"/>
                    </a:p>
                  </a:txBody>
                  <a:tcPr marL="91450" marR="91450" marT="45725" marB="45725" anchor="ctr"/>
                </a:tc>
              </a:tr>
              <a:tr h="1002950">
                <a:tc>
                  <a:txBody>
                    <a:bodyPr/>
                    <a:lstStyle/>
                    <a:p>
                      <a:pPr marL="0" marR="0" lvl="0" indent="0" algn="l" rtl="0">
                        <a:lnSpc>
                          <a:spcPct val="100000"/>
                        </a:lnSpc>
                        <a:spcBef>
                          <a:spcPts val="0"/>
                        </a:spcBef>
                        <a:spcAft>
                          <a:spcPts val="0"/>
                        </a:spcAft>
                        <a:buNone/>
                      </a:pPr>
                      <a:r>
                        <a:rPr lang="ru-RU" sz="1100" b="0" u="none" strike="noStrike" cap="none">
                          <a:latin typeface="Arial"/>
                          <a:ea typeface="Arial"/>
                          <a:cs typeface="Arial"/>
                          <a:sym typeface="Arial"/>
                        </a:rPr>
                        <a:t>0314-</a:t>
                      </a:r>
                      <a:endParaRPr/>
                    </a:p>
                    <a:p>
                      <a:pPr marL="0" marR="0" lvl="0" indent="0" algn="l" rtl="0">
                        <a:lnSpc>
                          <a:spcPct val="100000"/>
                        </a:lnSpc>
                        <a:spcBef>
                          <a:spcPts val="0"/>
                        </a:spcBef>
                        <a:spcAft>
                          <a:spcPts val="0"/>
                        </a:spcAft>
                        <a:buNone/>
                      </a:pPr>
                      <a:r>
                        <a:rPr lang="ru-RU" sz="1100" b="0" u="none" strike="noStrike" cap="none">
                          <a:latin typeface="Arial"/>
                          <a:ea typeface="Arial"/>
                          <a:cs typeface="Arial"/>
                          <a:sym typeface="Arial"/>
                        </a:rPr>
                        <a:t>2019-</a:t>
                      </a:r>
                      <a:endParaRPr/>
                    </a:p>
                    <a:p>
                      <a:pPr marL="0" marR="0" lvl="0" indent="0" algn="l" rtl="0">
                        <a:lnSpc>
                          <a:spcPct val="100000"/>
                        </a:lnSpc>
                        <a:spcBef>
                          <a:spcPts val="0"/>
                        </a:spcBef>
                        <a:spcAft>
                          <a:spcPts val="0"/>
                        </a:spcAft>
                        <a:buNone/>
                      </a:pPr>
                      <a:r>
                        <a:rPr lang="ru-RU" sz="1100" b="0" u="none" strike="noStrike" cap="none">
                          <a:latin typeface="Arial"/>
                          <a:ea typeface="Arial"/>
                          <a:cs typeface="Arial"/>
                          <a:sym typeface="Arial"/>
                        </a:rPr>
                        <a:t>0004</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b="0" u="none" strike="noStrike" cap="none">
                          <a:latin typeface="Arial"/>
                          <a:ea typeface="Arial"/>
                          <a:cs typeface="Arial"/>
                          <a:sym typeface="Arial"/>
                        </a:rPr>
                        <a:t>Универсальная алгебраическая геометрия: теоретико-модельные и алгоритмические аспекты</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b="0" u="none" strike="noStrike" cap="none">
                          <a:latin typeface="Arial"/>
                          <a:ea typeface="Arial"/>
                          <a:cs typeface="Arial"/>
                          <a:sym typeface="Arial"/>
                        </a:rPr>
                        <a:t>В.Н.</a:t>
                      </a:r>
                      <a:endParaRPr/>
                    </a:p>
                    <a:p>
                      <a:pPr marL="0" marR="0" lvl="0" indent="0" algn="l" rtl="0">
                        <a:lnSpc>
                          <a:spcPct val="100000"/>
                        </a:lnSpc>
                        <a:spcBef>
                          <a:spcPts val="0"/>
                        </a:spcBef>
                        <a:spcAft>
                          <a:spcPts val="0"/>
                        </a:spcAft>
                        <a:buNone/>
                      </a:pPr>
                      <a:r>
                        <a:rPr lang="ru-RU" sz="1200" b="0" u="none" strike="noStrike" cap="none">
                          <a:latin typeface="Arial"/>
                          <a:ea typeface="Arial"/>
                          <a:cs typeface="Arial"/>
                          <a:sym typeface="Arial"/>
                        </a:rPr>
                        <a:t>Ремесленников</a:t>
                      </a:r>
                      <a:endParaRPr/>
                    </a:p>
                  </a:txBody>
                  <a:tcPr marL="91450" marR="91450" marT="45725" marB="45725"/>
                </a:tc>
                <a:tc>
                  <a:txBody>
                    <a:bodyPr/>
                    <a:lstStyle/>
                    <a:p>
                      <a:pPr marL="0" marR="0" lvl="0" indent="0" algn="ctr" rtl="0">
                        <a:lnSpc>
                          <a:spcPct val="100000"/>
                        </a:lnSpc>
                        <a:spcBef>
                          <a:spcPts val="0"/>
                        </a:spcBef>
                        <a:spcAft>
                          <a:spcPts val="0"/>
                        </a:spcAft>
                        <a:buNone/>
                      </a:pPr>
                      <a:r>
                        <a:rPr lang="ru-RU" sz="1800" b="1" u="none" strike="noStrike" cap="none">
                          <a:latin typeface="Arial"/>
                          <a:ea typeface="Arial"/>
                          <a:cs typeface="Arial"/>
                          <a:sym typeface="Arial"/>
                        </a:rPr>
                        <a:t>10</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latin typeface="Arial"/>
                          <a:ea typeface="Arial"/>
                          <a:cs typeface="Arial"/>
                          <a:sym typeface="Arial"/>
                        </a:rPr>
                        <a:t>10</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latin typeface="Arial"/>
                          <a:ea typeface="Arial"/>
                          <a:cs typeface="Arial"/>
                          <a:sym typeface="Arial"/>
                        </a:rPr>
                        <a:t>8</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latin typeface="Arial"/>
                          <a:ea typeface="Arial"/>
                          <a:cs typeface="Arial"/>
                          <a:sym typeface="Arial"/>
                        </a:rPr>
                        <a:t>8</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dirty="0">
                          <a:latin typeface="Arial"/>
                          <a:ea typeface="Arial"/>
                          <a:cs typeface="Arial"/>
                          <a:sym typeface="Arial"/>
                        </a:rPr>
                        <a:t>10</a:t>
                      </a:r>
                      <a:endParaRPr sz="1800" dirty="0"/>
                    </a:p>
                  </a:txBody>
                  <a:tcPr marL="91450" marR="91450" marT="45725" marB="45725" anchor="ct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7"/>
          <p:cNvSpPr txBox="1">
            <a:spLocks noGrp="1"/>
          </p:cNvSpPr>
          <p:nvPr>
            <p:ph type="title"/>
          </p:nvPr>
        </p:nvSpPr>
        <p:spPr>
          <a:xfrm>
            <a:off x="574675" y="304803"/>
            <a:ext cx="8001000" cy="695862"/>
          </a:xfrm>
          <a:prstGeom prst="rect">
            <a:avLst/>
          </a:prstGeom>
          <a:noFill/>
          <a:ln>
            <a:noFill/>
          </a:ln>
        </p:spPr>
        <p:txBody>
          <a:bodyPr spcFirstLastPara="1" wrap="square" lIns="91425" tIns="45700" rIns="91425" bIns="45700" anchor="t" anchorCtr="0">
            <a:noAutofit/>
          </a:bodyPr>
          <a:lstStyle/>
          <a:p>
            <a:pPr lvl="0" algn="l">
              <a:buNone/>
            </a:pPr>
            <a:r>
              <a:rPr lang="ru-RU" sz="1600" b="0" dirty="0">
                <a:solidFill>
                  <a:srgbClr val="000000"/>
                </a:solidFill>
              </a:rPr>
              <a:t>Количество научных публикаций в рецензируемых отечественных и рейтинговых зарубежных журналах по базовым проектам в 2019 году</a:t>
            </a:r>
            <a:r>
              <a:rPr lang="ru-RU" sz="4800" b="0" dirty="0">
                <a:solidFill>
                  <a:srgbClr val="000000"/>
                </a:solidFill>
              </a:rPr>
              <a:t/>
            </a:r>
            <a:br>
              <a:rPr lang="ru-RU" sz="4800" b="0" dirty="0">
                <a:solidFill>
                  <a:srgbClr val="000000"/>
                </a:solidFill>
              </a:rPr>
            </a:br>
            <a:endParaRPr sz="1600" dirty="0"/>
          </a:p>
        </p:txBody>
      </p:sp>
      <p:graphicFrame>
        <p:nvGraphicFramePr>
          <p:cNvPr id="347" name="Google Shape;347;p17"/>
          <p:cNvGraphicFramePr/>
          <p:nvPr>
            <p:extLst>
              <p:ext uri="{D42A27DB-BD31-4B8C-83A1-F6EECF244321}">
                <p14:modId xmlns:p14="http://schemas.microsoft.com/office/powerpoint/2010/main" val="1783268922"/>
              </p:ext>
            </p:extLst>
          </p:nvPr>
        </p:nvGraphicFramePr>
        <p:xfrm>
          <a:off x="293299" y="909670"/>
          <a:ext cx="8338050" cy="5905860"/>
        </p:xfrm>
        <a:graphic>
          <a:graphicData uri="http://schemas.openxmlformats.org/drawingml/2006/table">
            <a:tbl>
              <a:tblPr firstRow="1" bandRow="1">
                <a:noFill/>
                <a:tableStyleId>{6477B0C2-0DF3-4077-A144-EF0BA455FE28}</a:tableStyleId>
              </a:tblPr>
              <a:tblGrid>
                <a:gridCol w="724625"/>
                <a:gridCol w="2316775"/>
                <a:gridCol w="1328475"/>
                <a:gridCol w="854025"/>
                <a:gridCol w="741875"/>
                <a:gridCol w="819500"/>
                <a:gridCol w="854025"/>
                <a:gridCol w="698750"/>
              </a:tblGrid>
              <a:tr h="302475">
                <a:tc rowSpan="2">
                  <a:txBody>
                    <a:bodyPr/>
                    <a:lstStyle/>
                    <a:p>
                      <a:pPr marL="0" marR="0" lvl="0" indent="0" algn="l" rtl="0">
                        <a:lnSpc>
                          <a:spcPct val="100000"/>
                        </a:lnSpc>
                        <a:spcBef>
                          <a:spcPts val="0"/>
                        </a:spcBef>
                        <a:spcAft>
                          <a:spcPts val="0"/>
                        </a:spcAft>
                        <a:buNone/>
                      </a:pPr>
                      <a:r>
                        <a:rPr lang="ru-RU" sz="1200" b="1" u="none" strike="noStrike" cap="none" dirty="0">
                          <a:latin typeface="Arial"/>
                          <a:ea typeface="Arial"/>
                          <a:cs typeface="Arial"/>
                          <a:sym typeface="Arial"/>
                        </a:rPr>
                        <a:t>Номер</a:t>
                      </a:r>
                      <a:endParaRPr dirty="0"/>
                    </a:p>
                  </a:txBody>
                  <a:tcPr marL="91450" marR="91450" marT="45725" marB="45725"/>
                </a:tc>
                <a:tc rowSpan="2">
                  <a:txBody>
                    <a:bodyPr/>
                    <a:lstStyle/>
                    <a:p>
                      <a:pPr marL="0" marR="0" lvl="0" indent="0" algn="l" rtl="0">
                        <a:lnSpc>
                          <a:spcPct val="100000"/>
                        </a:lnSpc>
                        <a:spcBef>
                          <a:spcPts val="0"/>
                        </a:spcBef>
                        <a:spcAft>
                          <a:spcPts val="0"/>
                        </a:spcAft>
                        <a:buNone/>
                      </a:pPr>
                      <a:r>
                        <a:rPr lang="ru-RU" sz="1200" b="1" u="none" strike="noStrike" cap="none">
                          <a:latin typeface="Arial"/>
                          <a:ea typeface="Arial"/>
                          <a:cs typeface="Arial"/>
                          <a:sym typeface="Arial"/>
                        </a:rPr>
                        <a:t>Название</a:t>
                      </a:r>
                      <a:endParaRPr/>
                    </a:p>
                  </a:txBody>
                  <a:tcPr marL="91450" marR="91450" marT="45725" marB="45725"/>
                </a:tc>
                <a:tc rowSpan="2">
                  <a:txBody>
                    <a:bodyPr/>
                    <a:lstStyle/>
                    <a:p>
                      <a:pPr marL="0" marR="0" lvl="0" indent="0" algn="l" rtl="0">
                        <a:lnSpc>
                          <a:spcPct val="100000"/>
                        </a:lnSpc>
                        <a:spcBef>
                          <a:spcPts val="0"/>
                        </a:spcBef>
                        <a:spcAft>
                          <a:spcPts val="0"/>
                        </a:spcAft>
                        <a:buNone/>
                      </a:pPr>
                      <a:r>
                        <a:rPr lang="ru-RU" sz="1200" b="1" u="none" strike="noStrike" cap="none">
                          <a:latin typeface="Arial"/>
                          <a:ea typeface="Arial"/>
                          <a:cs typeface="Arial"/>
                          <a:sym typeface="Arial"/>
                        </a:rPr>
                        <a:t>Руководитель</a:t>
                      </a:r>
                      <a:endParaRPr/>
                    </a:p>
                  </a:txBody>
                  <a:tcPr marL="91450" marR="91450" marT="45725" marB="45725"/>
                </a:tc>
                <a:tc gridSpan="2">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Публикации 2019 </a:t>
                      </a:r>
                      <a:endParaRPr sz="1200" u="none" strike="noStrike" cap="none">
                        <a:latin typeface="Arial"/>
                        <a:ea typeface="Arial"/>
                        <a:cs typeface="Arial"/>
                        <a:sym typeface="Arial"/>
                      </a:endParaRPr>
                    </a:p>
                  </a:txBody>
                  <a:tcPr marL="91450" marR="91450" marT="45725" marB="45725" anchor="ctr"/>
                </a:tc>
                <a:tc hMerge="1">
                  <a:txBody>
                    <a:bodyPr/>
                    <a:lstStyle/>
                    <a:p>
                      <a:endParaRPr lang="ru-RU"/>
                    </a:p>
                  </a:txBody>
                  <a:tcPr/>
                </a:tc>
                <a:tc gridSpan="2">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WoS и Scopus 2019</a:t>
                      </a:r>
                      <a:endParaRPr sz="1200" b="1" u="none" strike="noStrike" cap="none">
                        <a:latin typeface="Arial"/>
                        <a:ea typeface="Arial"/>
                        <a:cs typeface="Arial"/>
                        <a:sym typeface="Arial"/>
                      </a:endParaRPr>
                    </a:p>
                  </a:txBody>
                  <a:tcPr marL="91450" marR="91450" marT="45725" marB="45725" anchor="ctr"/>
                </a:tc>
                <a:tc hMerge="1">
                  <a:txBody>
                    <a:bodyPr/>
                    <a:lstStyle/>
                    <a:p>
                      <a:endParaRPr lang="ru-RU"/>
                    </a:p>
                  </a:txBody>
                  <a:tcPr/>
                </a:tc>
                <a:tc rowSpan="2">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План</a:t>
                      </a:r>
                      <a:endParaRPr/>
                    </a:p>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2020-</a:t>
                      </a:r>
                      <a:endParaRPr/>
                    </a:p>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2022</a:t>
                      </a:r>
                      <a:endParaRPr/>
                    </a:p>
                  </a:txBody>
                  <a:tcPr marL="91450" marR="91450" marT="45725" marB="45725" anchor="ctr"/>
                </a:tc>
              </a:tr>
              <a:tr h="30247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План</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ФАКТ</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План</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ФАКТ</a:t>
                      </a:r>
                      <a:endParaRPr/>
                    </a:p>
                  </a:txBody>
                  <a:tcPr marL="91450" marR="91450" marT="45725" marB="45725" anchor="ctr"/>
                </a:tc>
                <a:tc vMerge="1">
                  <a:txBody>
                    <a:bodyPr/>
                    <a:lstStyle/>
                    <a:p>
                      <a:endParaRPr lang="ru-RU"/>
                    </a:p>
                  </a:txBody>
                  <a:tcPr/>
                </a:tc>
              </a:tr>
              <a:tr h="576000">
                <a:tc>
                  <a:txBody>
                    <a:bodyPr/>
                    <a:lstStyle/>
                    <a:p>
                      <a:pPr marL="0" marR="0" lvl="0" indent="0" algn="l" rtl="0">
                        <a:lnSpc>
                          <a:spcPct val="100000"/>
                        </a:lnSpc>
                        <a:spcBef>
                          <a:spcPts val="0"/>
                        </a:spcBef>
                        <a:spcAft>
                          <a:spcPts val="0"/>
                        </a:spcAft>
                        <a:buNone/>
                      </a:pPr>
                      <a:r>
                        <a:rPr lang="ru-RU" sz="1100" b="0" u="none" strike="noStrike" cap="none"/>
                        <a:t>0314-2019-</a:t>
                      </a:r>
                      <a:endParaRPr/>
                    </a:p>
                    <a:p>
                      <a:pPr marL="0" marR="0" lvl="0" indent="0" algn="l" rtl="0">
                        <a:lnSpc>
                          <a:spcPct val="100000"/>
                        </a:lnSpc>
                        <a:spcBef>
                          <a:spcPts val="0"/>
                        </a:spcBef>
                        <a:spcAft>
                          <a:spcPts val="0"/>
                        </a:spcAft>
                        <a:buNone/>
                      </a:pPr>
                      <a:r>
                        <a:rPr lang="ru-RU" sz="1100" b="0" u="none" strike="noStrike" cap="none"/>
                        <a:t>0005</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t>Геометрия и функциональный анализ</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t>И.А. Тайманов</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ru-RU" sz="1800" b="1" u="none" strike="noStrike" cap="none"/>
                        <a:t>12</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16</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10</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13</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14</a:t>
                      </a:r>
                      <a:endParaRPr sz="1800"/>
                    </a:p>
                  </a:txBody>
                  <a:tcPr marL="91450" marR="91450" marT="45725" marB="45725" anchor="ctr"/>
                </a:tc>
              </a:tr>
              <a:tr h="612000">
                <a:tc>
                  <a:txBody>
                    <a:bodyPr/>
                    <a:lstStyle/>
                    <a:p>
                      <a:pPr marL="0" marR="0" lvl="0" indent="0" algn="l" rtl="0">
                        <a:lnSpc>
                          <a:spcPct val="100000"/>
                        </a:lnSpc>
                        <a:spcBef>
                          <a:spcPts val="0"/>
                        </a:spcBef>
                        <a:spcAft>
                          <a:spcPts val="0"/>
                        </a:spcAft>
                        <a:buNone/>
                      </a:pPr>
                      <a:r>
                        <a:rPr lang="ru-RU" sz="1100" u="none" strike="noStrike" cap="none"/>
                        <a:t>0314-</a:t>
                      </a:r>
                      <a:endParaRPr/>
                    </a:p>
                    <a:p>
                      <a:pPr marL="0" marR="0" lvl="0" indent="0" algn="l" rtl="0">
                        <a:lnSpc>
                          <a:spcPct val="100000"/>
                        </a:lnSpc>
                        <a:spcBef>
                          <a:spcPts val="0"/>
                        </a:spcBef>
                        <a:spcAft>
                          <a:spcPts val="0"/>
                        </a:spcAft>
                        <a:buNone/>
                      </a:pPr>
                      <a:r>
                        <a:rPr lang="ru-RU" sz="1100" u="none" strike="noStrike" cap="none"/>
                        <a:t>2019-</a:t>
                      </a:r>
                      <a:endParaRPr/>
                    </a:p>
                    <a:p>
                      <a:pPr marL="0" marR="0" lvl="0" indent="0" algn="l" rtl="0">
                        <a:lnSpc>
                          <a:spcPct val="100000"/>
                        </a:lnSpc>
                        <a:spcBef>
                          <a:spcPts val="0"/>
                        </a:spcBef>
                        <a:spcAft>
                          <a:spcPts val="0"/>
                        </a:spcAft>
                        <a:buNone/>
                      </a:pPr>
                      <a:r>
                        <a:rPr lang="ru-RU" sz="1100" u="none" strike="noStrike" cap="none"/>
                        <a:t>0006</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t>Анализ и геометрия на метрических структурах и их применения</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t>Ю.Г. Решетняк,</a:t>
                      </a:r>
                      <a:endParaRPr/>
                    </a:p>
                    <a:p>
                      <a:pPr marL="0" marR="0" lvl="0" indent="0" algn="l" rtl="0">
                        <a:lnSpc>
                          <a:spcPct val="100000"/>
                        </a:lnSpc>
                        <a:spcBef>
                          <a:spcPts val="0"/>
                        </a:spcBef>
                        <a:spcAft>
                          <a:spcPts val="0"/>
                        </a:spcAft>
                        <a:buNone/>
                      </a:pPr>
                      <a:r>
                        <a:rPr lang="ru-RU" sz="1200" u="none" strike="noStrike" cap="none"/>
                        <a:t>С.К. Водопьянов</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ru-RU" sz="1800" b="1" u="none" strike="noStrike" cap="none"/>
                        <a:t>20</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21</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16</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20</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18</a:t>
                      </a:r>
                      <a:endParaRPr sz="1800"/>
                    </a:p>
                  </a:txBody>
                  <a:tcPr marL="91450" marR="91450" marT="45725" marB="45725" anchor="ctr"/>
                </a:tc>
              </a:tr>
              <a:tr h="1116825">
                <a:tc>
                  <a:txBody>
                    <a:bodyPr/>
                    <a:lstStyle/>
                    <a:p>
                      <a:pPr marL="0" marR="0" lvl="0" indent="0" algn="l" rtl="0">
                        <a:lnSpc>
                          <a:spcPct val="100000"/>
                        </a:lnSpc>
                        <a:spcBef>
                          <a:spcPts val="0"/>
                        </a:spcBef>
                        <a:spcAft>
                          <a:spcPts val="0"/>
                        </a:spcAft>
                        <a:buNone/>
                      </a:pPr>
                      <a:r>
                        <a:rPr lang="ru-RU" sz="1100" u="none" strike="noStrike" cap="none"/>
                        <a:t>0314-2019-0007</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t>Методы геометрической теории функций и их применение в теории многообразий, дифференциальных и интегральных уравнениях</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t>А.Д. Медных</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ru-RU" sz="1800" b="1" u="none" strike="noStrike" cap="none"/>
                        <a:t>10</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10</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8</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10</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8</a:t>
                      </a:r>
                      <a:endParaRPr sz="1800"/>
                    </a:p>
                  </a:txBody>
                  <a:tcPr marL="91450" marR="91450" marT="45725" marB="45725" anchor="ctr"/>
                </a:tc>
              </a:tr>
              <a:tr h="756000">
                <a:tc>
                  <a:txBody>
                    <a:bodyPr/>
                    <a:lstStyle/>
                    <a:p>
                      <a:pPr marL="0" marR="0" lvl="0" indent="0" algn="l" rtl="0">
                        <a:lnSpc>
                          <a:spcPct val="100000"/>
                        </a:lnSpc>
                        <a:spcBef>
                          <a:spcPts val="0"/>
                        </a:spcBef>
                        <a:spcAft>
                          <a:spcPts val="0"/>
                        </a:spcAft>
                        <a:buNone/>
                      </a:pPr>
                      <a:r>
                        <a:rPr lang="ru-RU" sz="1100" u="none" strike="noStrike" cap="none"/>
                        <a:t>0314-</a:t>
                      </a:r>
                      <a:endParaRPr/>
                    </a:p>
                    <a:p>
                      <a:pPr marL="0" marR="0" lvl="0" indent="0" algn="l" rtl="0">
                        <a:lnSpc>
                          <a:spcPct val="100000"/>
                        </a:lnSpc>
                        <a:spcBef>
                          <a:spcPts val="0"/>
                        </a:spcBef>
                        <a:spcAft>
                          <a:spcPts val="0"/>
                        </a:spcAft>
                        <a:buNone/>
                      </a:pPr>
                      <a:r>
                        <a:rPr lang="ru-RU" sz="1100" u="none" strike="noStrike" cap="none"/>
                        <a:t>2019-</a:t>
                      </a:r>
                      <a:endParaRPr/>
                    </a:p>
                    <a:p>
                      <a:pPr marL="0" marR="0" lvl="0" indent="0" algn="l" rtl="0">
                        <a:lnSpc>
                          <a:spcPct val="100000"/>
                        </a:lnSpc>
                        <a:spcBef>
                          <a:spcPts val="0"/>
                        </a:spcBef>
                        <a:spcAft>
                          <a:spcPts val="0"/>
                        </a:spcAft>
                        <a:buNone/>
                      </a:pPr>
                      <a:r>
                        <a:rPr lang="ru-RU" sz="1100" u="none" strike="noStrike" cap="none"/>
                        <a:t>0008</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t>Предельные теоремы теории вероятностей и математической статистики и их приложения</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t>А.А. Боровков</a:t>
                      </a:r>
                      <a:endParaRPr/>
                    </a:p>
                  </a:txBody>
                  <a:tcPr marL="91450" marR="91450" marT="45725" marB="45725"/>
                </a:tc>
                <a:tc>
                  <a:txBody>
                    <a:bodyPr/>
                    <a:lstStyle/>
                    <a:p>
                      <a:pPr marL="0" marR="0" lvl="0" indent="0" algn="ctr" rtl="0">
                        <a:lnSpc>
                          <a:spcPct val="100000"/>
                        </a:lnSpc>
                        <a:spcBef>
                          <a:spcPts val="0"/>
                        </a:spcBef>
                        <a:spcAft>
                          <a:spcPts val="0"/>
                        </a:spcAft>
                        <a:buNone/>
                      </a:pPr>
                      <a:r>
                        <a:rPr lang="ru-RU" sz="1800" b="1" u="none" strike="noStrike" cap="none"/>
                        <a:t>11</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12</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9</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12</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13</a:t>
                      </a:r>
                      <a:endParaRPr sz="1800"/>
                    </a:p>
                  </a:txBody>
                  <a:tcPr marL="91450" marR="91450" marT="45725" marB="45725" anchor="ctr"/>
                </a:tc>
              </a:tr>
              <a:tr h="1296000">
                <a:tc>
                  <a:txBody>
                    <a:bodyPr/>
                    <a:lstStyle/>
                    <a:p>
                      <a:pPr marL="0" marR="0" lvl="0" indent="0" algn="l" rtl="0">
                        <a:lnSpc>
                          <a:spcPct val="100000"/>
                        </a:lnSpc>
                        <a:spcBef>
                          <a:spcPts val="0"/>
                        </a:spcBef>
                        <a:spcAft>
                          <a:spcPts val="0"/>
                        </a:spcAft>
                        <a:buNone/>
                      </a:pPr>
                      <a:r>
                        <a:rPr lang="ru-RU" sz="1100" u="none" strike="noStrike" cap="none"/>
                        <a:t>0314-</a:t>
                      </a:r>
                      <a:endParaRPr/>
                    </a:p>
                    <a:p>
                      <a:pPr marL="0" marR="0" lvl="0" indent="0" algn="l" rtl="0">
                        <a:lnSpc>
                          <a:spcPct val="100000"/>
                        </a:lnSpc>
                        <a:spcBef>
                          <a:spcPts val="0"/>
                        </a:spcBef>
                        <a:spcAft>
                          <a:spcPts val="0"/>
                        </a:spcAft>
                        <a:buNone/>
                      </a:pPr>
                      <a:r>
                        <a:rPr lang="ru-RU" sz="1100" u="none" strike="noStrike" cap="none"/>
                        <a:t>2019-</a:t>
                      </a:r>
                      <a:endParaRPr/>
                    </a:p>
                    <a:p>
                      <a:pPr marL="0" marR="0" lvl="0" indent="0" algn="l" rtl="0">
                        <a:lnSpc>
                          <a:spcPct val="100000"/>
                        </a:lnSpc>
                        <a:spcBef>
                          <a:spcPts val="0"/>
                        </a:spcBef>
                        <a:spcAft>
                          <a:spcPts val="0"/>
                        </a:spcAft>
                        <a:buNone/>
                      </a:pPr>
                      <a:r>
                        <a:rPr lang="ru-RU" sz="1100" u="none" strike="noStrike" cap="none"/>
                        <a:t>0009</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t>Исследование математических моделей динамики популяций, коллективно- диффузионных и биомедицинских процессов на основе стохастических и численных методов</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t>В.А. Топчий</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ru-RU" sz="1800" b="1" u="none" strike="noStrike" cap="none"/>
                        <a:t>10</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19</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8</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16</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8</a:t>
                      </a:r>
                      <a:endParaRPr sz="1800"/>
                    </a:p>
                  </a:txBody>
                  <a:tcPr marL="91450" marR="91450" marT="45725" marB="45725" anchor="ctr"/>
                </a:tc>
              </a:tr>
              <a:tr h="648000">
                <a:tc>
                  <a:txBody>
                    <a:bodyPr/>
                    <a:lstStyle/>
                    <a:p>
                      <a:pPr marL="0" marR="0" lvl="0" indent="0" algn="l" rtl="0">
                        <a:lnSpc>
                          <a:spcPct val="100000"/>
                        </a:lnSpc>
                        <a:spcBef>
                          <a:spcPts val="0"/>
                        </a:spcBef>
                        <a:spcAft>
                          <a:spcPts val="0"/>
                        </a:spcAft>
                        <a:buNone/>
                      </a:pPr>
                      <a:r>
                        <a:rPr lang="ru-RU" sz="1100" u="none" strike="noStrike" cap="none"/>
                        <a:t>0314-</a:t>
                      </a:r>
                      <a:endParaRPr/>
                    </a:p>
                    <a:p>
                      <a:pPr marL="0" marR="0" lvl="0" indent="0" algn="l" rtl="0">
                        <a:lnSpc>
                          <a:spcPct val="100000"/>
                        </a:lnSpc>
                        <a:spcBef>
                          <a:spcPts val="0"/>
                        </a:spcBef>
                        <a:spcAft>
                          <a:spcPts val="0"/>
                        </a:spcAft>
                        <a:buNone/>
                      </a:pPr>
                      <a:r>
                        <a:rPr lang="ru-RU" sz="1100" u="none" strike="noStrike" cap="none"/>
                        <a:t>2019-</a:t>
                      </a:r>
                      <a:endParaRPr/>
                    </a:p>
                    <a:p>
                      <a:pPr marL="0" marR="0" lvl="0" indent="0" algn="l" rtl="0">
                        <a:lnSpc>
                          <a:spcPct val="100000"/>
                        </a:lnSpc>
                        <a:spcBef>
                          <a:spcPts val="0"/>
                        </a:spcBef>
                        <a:spcAft>
                          <a:spcPts val="0"/>
                        </a:spcAft>
                        <a:buNone/>
                      </a:pPr>
                      <a:r>
                        <a:rPr lang="ru-RU" sz="1100" u="none" strike="noStrike" cap="none"/>
                        <a:t>0010</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t>Теория дифференциально-разностных уравнений и их приложения</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t>Г.В. Демиденко</a:t>
                      </a:r>
                      <a:endParaRPr/>
                    </a:p>
                  </a:txBody>
                  <a:tcPr marL="91450" marR="91450" marT="45725" marB="45725"/>
                </a:tc>
                <a:tc>
                  <a:txBody>
                    <a:bodyPr/>
                    <a:lstStyle/>
                    <a:p>
                      <a:pPr marL="0" marR="0" lvl="0" indent="0" algn="ctr" rtl="0">
                        <a:lnSpc>
                          <a:spcPct val="100000"/>
                        </a:lnSpc>
                        <a:spcBef>
                          <a:spcPts val="0"/>
                        </a:spcBef>
                        <a:spcAft>
                          <a:spcPts val="0"/>
                        </a:spcAft>
                        <a:buNone/>
                      </a:pPr>
                      <a:r>
                        <a:rPr lang="ru-RU" sz="1800" b="1" u="none" strike="noStrike" cap="none"/>
                        <a:t>18</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29</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15</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29</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dirty="0"/>
                        <a:t>13</a:t>
                      </a:r>
                      <a:endParaRPr sz="1800" dirty="0"/>
                    </a:p>
                  </a:txBody>
                  <a:tcPr marL="91450" marR="91450" marT="45725" marB="45725" anchor="ct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8"/>
          <p:cNvSpPr txBox="1">
            <a:spLocks noGrp="1"/>
          </p:cNvSpPr>
          <p:nvPr>
            <p:ph type="title"/>
          </p:nvPr>
        </p:nvSpPr>
        <p:spPr>
          <a:xfrm>
            <a:off x="574675" y="304803"/>
            <a:ext cx="8001000" cy="687236"/>
          </a:xfrm>
          <a:prstGeom prst="rect">
            <a:avLst/>
          </a:prstGeom>
          <a:noFill/>
          <a:ln>
            <a:noFill/>
          </a:ln>
        </p:spPr>
        <p:txBody>
          <a:bodyPr spcFirstLastPara="1" wrap="square" lIns="91425" tIns="45700" rIns="91425" bIns="45700" anchor="t" anchorCtr="0">
            <a:noAutofit/>
          </a:bodyPr>
          <a:lstStyle/>
          <a:p>
            <a:pPr lvl="0" algn="l">
              <a:buNone/>
            </a:pPr>
            <a:r>
              <a:rPr lang="ru-RU" sz="1600" b="0" dirty="0">
                <a:solidFill>
                  <a:srgbClr val="000000"/>
                </a:solidFill>
              </a:rPr>
              <a:t>Количество научных публикаций в рецензируемых отечественных и рейтинговых зарубежных журналах по базовым проектам в 2019 году</a:t>
            </a:r>
            <a:r>
              <a:rPr lang="ru-RU" sz="4800" b="0" dirty="0">
                <a:solidFill>
                  <a:srgbClr val="000000"/>
                </a:solidFill>
              </a:rPr>
              <a:t/>
            </a:r>
            <a:br>
              <a:rPr lang="ru-RU" sz="4800" b="0" dirty="0">
                <a:solidFill>
                  <a:srgbClr val="000000"/>
                </a:solidFill>
              </a:rPr>
            </a:br>
            <a:endParaRPr sz="1600" dirty="0">
              <a:latin typeface="Arial"/>
              <a:ea typeface="Arial"/>
              <a:cs typeface="Arial"/>
              <a:sym typeface="Arial"/>
            </a:endParaRPr>
          </a:p>
        </p:txBody>
      </p:sp>
      <p:graphicFrame>
        <p:nvGraphicFramePr>
          <p:cNvPr id="353" name="Google Shape;353;p18"/>
          <p:cNvGraphicFramePr/>
          <p:nvPr>
            <p:extLst>
              <p:ext uri="{D42A27DB-BD31-4B8C-83A1-F6EECF244321}">
                <p14:modId xmlns:p14="http://schemas.microsoft.com/office/powerpoint/2010/main" val="52574628"/>
              </p:ext>
            </p:extLst>
          </p:nvPr>
        </p:nvGraphicFramePr>
        <p:xfrm>
          <a:off x="465827" y="948905"/>
          <a:ext cx="8082950" cy="5623620"/>
        </p:xfrm>
        <a:graphic>
          <a:graphicData uri="http://schemas.openxmlformats.org/drawingml/2006/table">
            <a:tbl>
              <a:tblPr firstRow="1" bandRow="1">
                <a:noFill/>
                <a:tableStyleId>{6477B0C2-0DF3-4077-A144-EF0BA455FE28}</a:tableStyleId>
              </a:tblPr>
              <a:tblGrid>
                <a:gridCol w="718125"/>
                <a:gridCol w="1808275"/>
                <a:gridCol w="1378150"/>
                <a:gridCol w="825150"/>
                <a:gridCol w="869025"/>
                <a:gridCol w="833925"/>
                <a:gridCol w="833925"/>
                <a:gridCol w="816375"/>
              </a:tblGrid>
              <a:tr h="287300">
                <a:tc rowSpan="2">
                  <a:txBody>
                    <a:bodyPr/>
                    <a:lstStyle/>
                    <a:p>
                      <a:pPr marL="0" marR="0" lvl="0" indent="0" algn="l" rtl="0">
                        <a:lnSpc>
                          <a:spcPct val="100000"/>
                        </a:lnSpc>
                        <a:spcBef>
                          <a:spcPts val="0"/>
                        </a:spcBef>
                        <a:spcAft>
                          <a:spcPts val="0"/>
                        </a:spcAft>
                        <a:buNone/>
                      </a:pPr>
                      <a:r>
                        <a:rPr lang="ru-RU" sz="1200" b="1" u="none" strike="noStrike" cap="none" dirty="0">
                          <a:latin typeface="Arial"/>
                          <a:ea typeface="Arial"/>
                          <a:cs typeface="Arial"/>
                          <a:sym typeface="Arial"/>
                        </a:rPr>
                        <a:t>Номер</a:t>
                      </a:r>
                      <a:endParaRPr dirty="0"/>
                    </a:p>
                  </a:txBody>
                  <a:tcPr marL="91450" marR="91450" marT="45725" marB="45725"/>
                </a:tc>
                <a:tc rowSpan="2">
                  <a:txBody>
                    <a:bodyPr/>
                    <a:lstStyle/>
                    <a:p>
                      <a:pPr marL="0" marR="0" lvl="0" indent="0" algn="l" rtl="0">
                        <a:lnSpc>
                          <a:spcPct val="100000"/>
                        </a:lnSpc>
                        <a:spcBef>
                          <a:spcPts val="0"/>
                        </a:spcBef>
                        <a:spcAft>
                          <a:spcPts val="0"/>
                        </a:spcAft>
                        <a:buNone/>
                      </a:pPr>
                      <a:r>
                        <a:rPr lang="ru-RU" sz="1200" b="1" u="none" strike="noStrike" cap="none">
                          <a:latin typeface="Arial"/>
                          <a:ea typeface="Arial"/>
                          <a:cs typeface="Arial"/>
                          <a:sym typeface="Arial"/>
                        </a:rPr>
                        <a:t>Название</a:t>
                      </a:r>
                      <a:endParaRPr/>
                    </a:p>
                  </a:txBody>
                  <a:tcPr marL="91450" marR="91450" marT="45725" marB="45725"/>
                </a:tc>
                <a:tc rowSpan="2">
                  <a:txBody>
                    <a:bodyPr/>
                    <a:lstStyle/>
                    <a:p>
                      <a:pPr marL="0" marR="0" lvl="0" indent="0" algn="l" rtl="0">
                        <a:lnSpc>
                          <a:spcPct val="100000"/>
                        </a:lnSpc>
                        <a:spcBef>
                          <a:spcPts val="0"/>
                        </a:spcBef>
                        <a:spcAft>
                          <a:spcPts val="0"/>
                        </a:spcAft>
                        <a:buNone/>
                      </a:pPr>
                      <a:r>
                        <a:rPr lang="ru-RU" sz="1200" b="1" u="none" strike="noStrike" cap="none">
                          <a:latin typeface="Arial"/>
                          <a:ea typeface="Arial"/>
                          <a:cs typeface="Arial"/>
                          <a:sym typeface="Arial"/>
                        </a:rPr>
                        <a:t>Руководитель</a:t>
                      </a:r>
                      <a:endParaRPr/>
                    </a:p>
                  </a:txBody>
                  <a:tcPr marL="91450" marR="91450" marT="45725" marB="45725"/>
                </a:tc>
                <a:tc gridSpan="2">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Публикации 2019 </a:t>
                      </a:r>
                      <a:endParaRPr sz="1200" u="none" strike="noStrike" cap="none">
                        <a:latin typeface="Arial"/>
                        <a:ea typeface="Arial"/>
                        <a:cs typeface="Arial"/>
                        <a:sym typeface="Arial"/>
                      </a:endParaRPr>
                    </a:p>
                  </a:txBody>
                  <a:tcPr marL="91450" marR="91450" marT="45725" marB="45725" anchor="ctr"/>
                </a:tc>
                <a:tc hMerge="1">
                  <a:txBody>
                    <a:bodyPr/>
                    <a:lstStyle/>
                    <a:p>
                      <a:endParaRPr lang="ru-RU"/>
                    </a:p>
                  </a:txBody>
                  <a:tcPr/>
                </a:tc>
                <a:tc gridSpan="2">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WoS и Scopus 2019</a:t>
                      </a:r>
                      <a:endParaRPr sz="1200" b="1" u="none" strike="noStrike" cap="none">
                        <a:latin typeface="Arial"/>
                        <a:ea typeface="Arial"/>
                        <a:cs typeface="Arial"/>
                        <a:sym typeface="Arial"/>
                      </a:endParaRPr>
                    </a:p>
                  </a:txBody>
                  <a:tcPr marL="91450" marR="91450" marT="45725" marB="45725" anchor="ctr"/>
                </a:tc>
                <a:tc hMerge="1">
                  <a:txBody>
                    <a:bodyPr/>
                    <a:lstStyle/>
                    <a:p>
                      <a:endParaRPr lang="ru-RU"/>
                    </a:p>
                  </a:txBody>
                  <a:tcPr/>
                </a:tc>
                <a:tc rowSpan="2">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План</a:t>
                      </a:r>
                      <a:endParaRPr/>
                    </a:p>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2020-</a:t>
                      </a:r>
                      <a:endParaRPr/>
                    </a:p>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2022</a:t>
                      </a:r>
                      <a:endParaRPr/>
                    </a:p>
                  </a:txBody>
                  <a:tcPr marL="91450" marR="91450" marT="45725" marB="45725" anchor="ctr"/>
                </a:tc>
              </a:tr>
              <a:tr h="28730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План</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ФАКТ</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План</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ФАКТ</a:t>
                      </a:r>
                      <a:endParaRPr/>
                    </a:p>
                  </a:txBody>
                  <a:tcPr marL="91450" marR="91450" marT="45725" marB="45725" anchor="ctr"/>
                </a:tc>
                <a:tc vMerge="1">
                  <a:txBody>
                    <a:bodyPr/>
                    <a:lstStyle/>
                    <a:p>
                      <a:endParaRPr lang="ru-RU"/>
                    </a:p>
                  </a:txBody>
                  <a:tcPr/>
                </a:tc>
              </a:tr>
              <a:tr h="574575">
                <a:tc>
                  <a:txBody>
                    <a:bodyPr/>
                    <a:lstStyle/>
                    <a:p>
                      <a:pPr marL="0" marR="0" lvl="0" indent="0" algn="l" rtl="0">
                        <a:lnSpc>
                          <a:spcPct val="100000"/>
                        </a:lnSpc>
                        <a:spcBef>
                          <a:spcPts val="0"/>
                        </a:spcBef>
                        <a:spcAft>
                          <a:spcPts val="0"/>
                        </a:spcAft>
                        <a:buNone/>
                      </a:pPr>
                      <a:r>
                        <a:rPr lang="ru-RU" sz="1100" u="none" strike="noStrike" cap="none"/>
                        <a:t>0314-</a:t>
                      </a:r>
                      <a:endParaRPr/>
                    </a:p>
                    <a:p>
                      <a:pPr marL="0" marR="0" lvl="0" indent="0" algn="l" rtl="0">
                        <a:lnSpc>
                          <a:spcPct val="100000"/>
                        </a:lnSpc>
                        <a:spcBef>
                          <a:spcPts val="0"/>
                        </a:spcBef>
                        <a:spcAft>
                          <a:spcPts val="0"/>
                        </a:spcAft>
                        <a:buNone/>
                      </a:pPr>
                      <a:r>
                        <a:rPr lang="ru-RU" sz="1100" u="none" strike="noStrike" cap="none"/>
                        <a:t>2019-</a:t>
                      </a:r>
                      <a:endParaRPr/>
                    </a:p>
                    <a:p>
                      <a:pPr marL="0" marR="0" lvl="0" indent="0" algn="l" rtl="0">
                        <a:lnSpc>
                          <a:spcPct val="100000"/>
                        </a:lnSpc>
                        <a:spcBef>
                          <a:spcPts val="0"/>
                        </a:spcBef>
                        <a:spcAft>
                          <a:spcPts val="0"/>
                        </a:spcAft>
                        <a:buNone/>
                      </a:pPr>
                      <a:r>
                        <a:rPr lang="ru-RU" sz="1100" u="none" strike="noStrike" cap="none"/>
                        <a:t>0011</a:t>
                      </a:r>
                      <a:endParaRPr/>
                    </a:p>
                  </a:txBody>
                  <a:tcPr marL="91450" marR="91450" marT="45725" marB="45725"/>
                </a:tc>
                <a:tc>
                  <a:txBody>
                    <a:bodyPr/>
                    <a:lstStyle/>
                    <a:p>
                      <a:pPr marL="0" marR="0" lvl="0" indent="0" algn="l" rtl="0">
                        <a:lnSpc>
                          <a:spcPct val="100000"/>
                        </a:lnSpc>
                        <a:spcBef>
                          <a:spcPts val="0"/>
                        </a:spcBef>
                        <a:spcAft>
                          <a:spcPts val="0"/>
                        </a:spcAft>
                        <a:buNone/>
                      </a:pPr>
                      <a:r>
                        <a:rPr lang="ru-RU" sz="1100" u="none" strike="noStrike" cap="none"/>
                        <a:t>Обратные задачи и их приложения</a:t>
                      </a:r>
                      <a:endParaRPr/>
                    </a:p>
                  </a:txBody>
                  <a:tcPr marL="91450" marR="91450" marT="45725" marB="45725"/>
                </a:tc>
                <a:tc>
                  <a:txBody>
                    <a:bodyPr/>
                    <a:lstStyle/>
                    <a:p>
                      <a:pPr marL="0" marR="0" lvl="0" indent="0" algn="l" rtl="0">
                        <a:lnSpc>
                          <a:spcPct val="100000"/>
                        </a:lnSpc>
                        <a:spcBef>
                          <a:spcPts val="0"/>
                        </a:spcBef>
                        <a:spcAft>
                          <a:spcPts val="0"/>
                        </a:spcAft>
                        <a:buNone/>
                      </a:pPr>
                      <a:r>
                        <a:rPr lang="ru-RU" sz="1100" u="none" strike="noStrike" cap="none"/>
                        <a:t>В.Г. Романов</a:t>
                      </a:r>
                      <a:endParaRPr/>
                    </a:p>
                  </a:txBody>
                  <a:tcPr marL="91450" marR="91450" marT="45725" marB="45725"/>
                </a:tc>
                <a:tc>
                  <a:txBody>
                    <a:bodyPr/>
                    <a:lstStyle/>
                    <a:p>
                      <a:pPr marL="0" marR="0" lvl="0" indent="0" algn="ctr" rtl="0">
                        <a:lnSpc>
                          <a:spcPct val="100000"/>
                        </a:lnSpc>
                        <a:spcBef>
                          <a:spcPts val="0"/>
                        </a:spcBef>
                        <a:spcAft>
                          <a:spcPts val="0"/>
                        </a:spcAft>
                        <a:buNone/>
                      </a:pPr>
                      <a:r>
                        <a:rPr lang="ru-RU" sz="1800" b="1" u="none" strike="noStrike" cap="none"/>
                        <a:t>21</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32</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17</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28</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21</a:t>
                      </a:r>
                      <a:endParaRPr sz="1800"/>
                    </a:p>
                  </a:txBody>
                  <a:tcPr marL="91450" marR="91450" marT="45725" marB="45725" anchor="ctr"/>
                </a:tc>
              </a:tr>
              <a:tr h="898725">
                <a:tc>
                  <a:txBody>
                    <a:bodyPr/>
                    <a:lstStyle/>
                    <a:p>
                      <a:pPr marL="0" marR="0" lvl="0" indent="0" algn="l" rtl="0">
                        <a:lnSpc>
                          <a:spcPct val="100000"/>
                        </a:lnSpc>
                        <a:spcBef>
                          <a:spcPts val="0"/>
                        </a:spcBef>
                        <a:spcAft>
                          <a:spcPts val="0"/>
                        </a:spcAft>
                        <a:buNone/>
                      </a:pPr>
                      <a:r>
                        <a:rPr lang="ru-RU" sz="1100" u="none" strike="noStrike" cap="none"/>
                        <a:t>0314-</a:t>
                      </a:r>
                      <a:endParaRPr/>
                    </a:p>
                    <a:p>
                      <a:pPr marL="0" marR="0" lvl="0" indent="0" algn="l" rtl="0">
                        <a:lnSpc>
                          <a:spcPct val="100000"/>
                        </a:lnSpc>
                        <a:spcBef>
                          <a:spcPts val="0"/>
                        </a:spcBef>
                        <a:spcAft>
                          <a:spcPts val="0"/>
                        </a:spcAft>
                        <a:buNone/>
                      </a:pPr>
                      <a:r>
                        <a:rPr lang="ru-RU" sz="1100" u="none" strike="noStrike" cap="none"/>
                        <a:t>2019-</a:t>
                      </a:r>
                      <a:endParaRPr/>
                    </a:p>
                    <a:p>
                      <a:pPr marL="0" marR="0" lvl="0" indent="0" algn="l" rtl="0">
                        <a:lnSpc>
                          <a:spcPct val="100000"/>
                        </a:lnSpc>
                        <a:spcBef>
                          <a:spcPts val="0"/>
                        </a:spcBef>
                        <a:spcAft>
                          <a:spcPts val="0"/>
                        </a:spcAft>
                        <a:buNone/>
                      </a:pPr>
                      <a:r>
                        <a:rPr lang="ru-RU" sz="1100" u="none" strike="noStrike" cap="none"/>
                        <a:t>0012</a:t>
                      </a:r>
                      <a:endParaRPr/>
                    </a:p>
                  </a:txBody>
                  <a:tcPr marL="91450" marR="91450" marT="45725" marB="45725"/>
                </a:tc>
                <a:tc>
                  <a:txBody>
                    <a:bodyPr/>
                    <a:lstStyle/>
                    <a:p>
                      <a:pPr marL="0" marR="0" lvl="0" indent="0" algn="l" rtl="0">
                        <a:lnSpc>
                          <a:spcPct val="100000"/>
                        </a:lnSpc>
                        <a:spcBef>
                          <a:spcPts val="0"/>
                        </a:spcBef>
                        <a:spcAft>
                          <a:spcPts val="0"/>
                        </a:spcAft>
                        <a:buNone/>
                      </a:pPr>
                      <a:r>
                        <a:rPr lang="ru-RU" sz="1100" u="none" strike="noStrike" cap="none"/>
                        <a:t>Новые вопросы качественной теории уравнений математической физики и их приложения</a:t>
                      </a:r>
                      <a:endParaRPr/>
                    </a:p>
                  </a:txBody>
                  <a:tcPr marL="91450" marR="91450" marT="45725" marB="45725"/>
                </a:tc>
                <a:tc>
                  <a:txBody>
                    <a:bodyPr/>
                    <a:lstStyle/>
                    <a:p>
                      <a:pPr marL="0" marR="0" lvl="0" indent="0" algn="l" rtl="0">
                        <a:lnSpc>
                          <a:spcPct val="100000"/>
                        </a:lnSpc>
                        <a:spcBef>
                          <a:spcPts val="0"/>
                        </a:spcBef>
                        <a:spcAft>
                          <a:spcPts val="0"/>
                        </a:spcAft>
                        <a:buNone/>
                      </a:pPr>
                      <a:r>
                        <a:rPr lang="ru-RU" sz="1100" u="none" strike="noStrike" cap="none"/>
                        <a:t>В.С. Белоносов</a:t>
                      </a:r>
                      <a:endParaRPr sz="11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ru-RU" sz="1800" b="1" u="none" strike="noStrike" cap="none"/>
                        <a:t>7</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10</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6</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8</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7</a:t>
                      </a:r>
                      <a:endParaRPr sz="1800"/>
                    </a:p>
                  </a:txBody>
                  <a:tcPr marL="91450" marR="91450" marT="45725" marB="45725" anchor="ctr"/>
                </a:tc>
              </a:tr>
              <a:tr h="1384900">
                <a:tc>
                  <a:txBody>
                    <a:bodyPr/>
                    <a:lstStyle/>
                    <a:p>
                      <a:pPr marL="0" marR="0" lvl="0" indent="0" algn="l" rtl="0">
                        <a:lnSpc>
                          <a:spcPct val="100000"/>
                        </a:lnSpc>
                        <a:spcBef>
                          <a:spcPts val="0"/>
                        </a:spcBef>
                        <a:spcAft>
                          <a:spcPts val="0"/>
                        </a:spcAft>
                        <a:buNone/>
                      </a:pPr>
                      <a:r>
                        <a:rPr lang="ru-RU" sz="1100" u="none" strike="noStrike" cap="none"/>
                        <a:t>0314-</a:t>
                      </a:r>
                      <a:endParaRPr/>
                    </a:p>
                    <a:p>
                      <a:pPr marL="0" marR="0" lvl="0" indent="0" algn="l" rtl="0">
                        <a:lnSpc>
                          <a:spcPct val="100000"/>
                        </a:lnSpc>
                        <a:spcBef>
                          <a:spcPts val="0"/>
                        </a:spcBef>
                        <a:spcAft>
                          <a:spcPts val="0"/>
                        </a:spcAft>
                        <a:buNone/>
                      </a:pPr>
                      <a:r>
                        <a:rPr lang="ru-RU" sz="1100" u="none" strike="noStrike" cap="none"/>
                        <a:t>2019-</a:t>
                      </a:r>
                      <a:endParaRPr/>
                    </a:p>
                    <a:p>
                      <a:pPr marL="0" marR="0" lvl="0" indent="0" algn="l" rtl="0">
                        <a:lnSpc>
                          <a:spcPct val="100000"/>
                        </a:lnSpc>
                        <a:spcBef>
                          <a:spcPts val="0"/>
                        </a:spcBef>
                        <a:spcAft>
                          <a:spcPts val="0"/>
                        </a:spcAft>
                        <a:buNone/>
                      </a:pPr>
                      <a:r>
                        <a:rPr lang="ru-RU" sz="1100" u="none" strike="noStrike" cap="none"/>
                        <a:t>0013</a:t>
                      </a:r>
                      <a:endParaRPr/>
                    </a:p>
                  </a:txBody>
                  <a:tcPr marL="91450" marR="91450" marT="45725" marB="45725"/>
                </a:tc>
                <a:tc>
                  <a:txBody>
                    <a:bodyPr/>
                    <a:lstStyle/>
                    <a:p>
                      <a:pPr marL="0" marR="0" lvl="0" indent="0" algn="l" rtl="0">
                        <a:lnSpc>
                          <a:spcPct val="100000"/>
                        </a:lnSpc>
                        <a:spcBef>
                          <a:spcPts val="0"/>
                        </a:spcBef>
                        <a:spcAft>
                          <a:spcPts val="0"/>
                        </a:spcAft>
                        <a:buNone/>
                      </a:pPr>
                      <a:r>
                        <a:rPr lang="ru-RU" sz="1100" u="none" strike="noStrike" cap="none"/>
                        <a:t>Методы математического моделирования в задачах механики и электродинамики сплошной среды, биологии и микроэлектроники</a:t>
                      </a:r>
                      <a:endParaRPr/>
                    </a:p>
                  </a:txBody>
                  <a:tcPr marL="91450" marR="91450" marT="45725" marB="45725"/>
                </a:tc>
                <a:tc>
                  <a:txBody>
                    <a:bodyPr/>
                    <a:lstStyle/>
                    <a:p>
                      <a:pPr marL="0" marR="0" lvl="0" indent="0" algn="l" rtl="0">
                        <a:lnSpc>
                          <a:spcPct val="100000"/>
                        </a:lnSpc>
                        <a:spcBef>
                          <a:spcPts val="0"/>
                        </a:spcBef>
                        <a:spcAft>
                          <a:spcPts val="0"/>
                        </a:spcAft>
                        <a:buNone/>
                      </a:pPr>
                      <a:r>
                        <a:rPr lang="ru-RU" sz="1100" u="none" strike="noStrike" cap="none"/>
                        <a:t>А.М. Блохин</a:t>
                      </a:r>
                      <a:endParaRPr/>
                    </a:p>
                  </a:txBody>
                  <a:tcPr marL="91450" marR="91450" marT="45725" marB="45725"/>
                </a:tc>
                <a:tc>
                  <a:txBody>
                    <a:bodyPr/>
                    <a:lstStyle/>
                    <a:p>
                      <a:pPr marL="0" marR="0" lvl="0" indent="0" algn="ctr" rtl="0">
                        <a:lnSpc>
                          <a:spcPct val="100000"/>
                        </a:lnSpc>
                        <a:spcBef>
                          <a:spcPts val="0"/>
                        </a:spcBef>
                        <a:spcAft>
                          <a:spcPts val="0"/>
                        </a:spcAft>
                        <a:buNone/>
                      </a:pPr>
                      <a:r>
                        <a:rPr lang="ru-RU" sz="1800" b="1" u="none" strike="noStrike" cap="none"/>
                        <a:t>14</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15</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11</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11</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13</a:t>
                      </a:r>
                      <a:endParaRPr sz="1800"/>
                    </a:p>
                  </a:txBody>
                  <a:tcPr marL="91450" marR="91450" marT="45725" marB="45725" anchor="ctr"/>
                </a:tc>
              </a:tr>
              <a:tr h="898725">
                <a:tc>
                  <a:txBody>
                    <a:bodyPr/>
                    <a:lstStyle/>
                    <a:p>
                      <a:pPr marL="0" marR="0" lvl="0" indent="0" algn="l" rtl="0">
                        <a:lnSpc>
                          <a:spcPct val="100000"/>
                        </a:lnSpc>
                        <a:spcBef>
                          <a:spcPts val="0"/>
                        </a:spcBef>
                        <a:spcAft>
                          <a:spcPts val="0"/>
                        </a:spcAft>
                        <a:buNone/>
                      </a:pPr>
                      <a:r>
                        <a:rPr lang="ru-RU" sz="1100" u="none" strike="noStrike" cap="none"/>
                        <a:t>0314-</a:t>
                      </a:r>
                      <a:endParaRPr/>
                    </a:p>
                    <a:p>
                      <a:pPr marL="0" marR="0" lvl="0" indent="0" algn="l" rtl="0">
                        <a:lnSpc>
                          <a:spcPct val="100000"/>
                        </a:lnSpc>
                        <a:spcBef>
                          <a:spcPts val="0"/>
                        </a:spcBef>
                        <a:spcAft>
                          <a:spcPts val="0"/>
                        </a:spcAft>
                        <a:buNone/>
                      </a:pPr>
                      <a:r>
                        <a:rPr lang="ru-RU" sz="1100" u="none" strike="noStrike" cap="none"/>
                        <a:t>2019-</a:t>
                      </a:r>
                      <a:endParaRPr/>
                    </a:p>
                    <a:p>
                      <a:pPr marL="0" marR="0" lvl="0" indent="0" algn="l" rtl="0">
                        <a:lnSpc>
                          <a:spcPct val="100000"/>
                        </a:lnSpc>
                        <a:spcBef>
                          <a:spcPts val="0"/>
                        </a:spcBef>
                        <a:spcAft>
                          <a:spcPts val="0"/>
                        </a:spcAft>
                        <a:buNone/>
                      </a:pPr>
                      <a:r>
                        <a:rPr lang="ru-RU" sz="1100" u="none" strike="noStrike" cap="none"/>
                        <a:t>0014</a:t>
                      </a:r>
                      <a:endParaRPr/>
                    </a:p>
                  </a:txBody>
                  <a:tcPr marL="91450" marR="91450" marT="45725" marB="45725"/>
                </a:tc>
                <a:tc>
                  <a:txBody>
                    <a:bodyPr/>
                    <a:lstStyle/>
                    <a:p>
                      <a:pPr marL="0" marR="0" lvl="0" indent="0" algn="l" rtl="0">
                        <a:lnSpc>
                          <a:spcPct val="100000"/>
                        </a:lnSpc>
                        <a:spcBef>
                          <a:spcPts val="0"/>
                        </a:spcBef>
                        <a:spcAft>
                          <a:spcPts val="0"/>
                        </a:spcAft>
                        <a:buNone/>
                      </a:pPr>
                      <a:r>
                        <a:rPr lang="ru-RU" sz="1100" u="none" strike="noStrike" cap="none"/>
                        <a:t>Исследование дискретных экстремальных задач и построение алгоритмов их решения</a:t>
                      </a:r>
                      <a:endParaRPr sz="11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ru-RU" sz="1100" u="none" strike="noStrike" cap="none"/>
                        <a:t>В.Л. Береснев</a:t>
                      </a:r>
                      <a:endParaRPr sz="11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ru-RU" sz="1800" b="1" u="none" strike="noStrike" cap="none"/>
                        <a:t>13</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14</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11</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12</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19</a:t>
                      </a:r>
                      <a:endParaRPr sz="1800"/>
                    </a:p>
                  </a:txBody>
                  <a:tcPr marL="91450" marR="91450" marT="45725" marB="45725" anchor="ctr"/>
                </a:tc>
              </a:tr>
              <a:tr h="1060775">
                <a:tc>
                  <a:txBody>
                    <a:bodyPr/>
                    <a:lstStyle/>
                    <a:p>
                      <a:pPr marL="0" marR="0" lvl="0" indent="0" algn="l" rtl="0">
                        <a:lnSpc>
                          <a:spcPct val="100000"/>
                        </a:lnSpc>
                        <a:spcBef>
                          <a:spcPts val="0"/>
                        </a:spcBef>
                        <a:spcAft>
                          <a:spcPts val="0"/>
                        </a:spcAft>
                        <a:buNone/>
                      </a:pPr>
                      <a:r>
                        <a:rPr lang="ru-RU" sz="1100" u="none" strike="noStrike" cap="none"/>
                        <a:t>0314-</a:t>
                      </a:r>
                      <a:endParaRPr/>
                    </a:p>
                    <a:p>
                      <a:pPr marL="0" marR="0" lvl="0" indent="0" algn="l" rtl="0">
                        <a:lnSpc>
                          <a:spcPct val="100000"/>
                        </a:lnSpc>
                        <a:spcBef>
                          <a:spcPts val="0"/>
                        </a:spcBef>
                        <a:spcAft>
                          <a:spcPts val="0"/>
                        </a:spcAft>
                        <a:buNone/>
                      </a:pPr>
                      <a:r>
                        <a:rPr lang="ru-RU" sz="1100" u="none" strike="noStrike" cap="none"/>
                        <a:t>2019-</a:t>
                      </a:r>
                      <a:endParaRPr/>
                    </a:p>
                    <a:p>
                      <a:pPr marL="0" marR="0" lvl="0" indent="0" algn="l" rtl="0">
                        <a:lnSpc>
                          <a:spcPct val="100000"/>
                        </a:lnSpc>
                        <a:spcBef>
                          <a:spcPts val="0"/>
                        </a:spcBef>
                        <a:spcAft>
                          <a:spcPts val="0"/>
                        </a:spcAft>
                        <a:buNone/>
                      </a:pPr>
                      <a:r>
                        <a:rPr lang="ru-RU" sz="1100" u="none" strike="noStrike" cap="none"/>
                        <a:t>0015</a:t>
                      </a:r>
                      <a:endParaRPr/>
                    </a:p>
                  </a:txBody>
                  <a:tcPr marL="91450" marR="91450" marT="45725" marB="45725"/>
                </a:tc>
                <a:tc>
                  <a:txBody>
                    <a:bodyPr/>
                    <a:lstStyle/>
                    <a:p>
                      <a:pPr marL="0" marR="0" lvl="0" indent="0" algn="l" rtl="0">
                        <a:lnSpc>
                          <a:spcPct val="100000"/>
                        </a:lnSpc>
                        <a:spcBef>
                          <a:spcPts val="0"/>
                        </a:spcBef>
                        <a:spcAft>
                          <a:spcPts val="0"/>
                        </a:spcAft>
                        <a:buNone/>
                      </a:pPr>
                      <a:r>
                        <a:rPr lang="ru-RU" sz="1100" u="none" strike="noStrike" cap="none"/>
                        <a:t>Экстремальные задачи и вычислительные технологии анализа данных, распознавания образов и прогнозирования</a:t>
                      </a:r>
                      <a:endParaRPr/>
                    </a:p>
                  </a:txBody>
                  <a:tcPr marL="91450" marR="91450" marT="45725" marB="45725"/>
                </a:tc>
                <a:tc>
                  <a:txBody>
                    <a:bodyPr/>
                    <a:lstStyle/>
                    <a:p>
                      <a:pPr marL="0" marR="0" lvl="0" indent="0" algn="l" rtl="0">
                        <a:lnSpc>
                          <a:spcPct val="100000"/>
                        </a:lnSpc>
                        <a:spcBef>
                          <a:spcPts val="0"/>
                        </a:spcBef>
                        <a:spcAft>
                          <a:spcPts val="0"/>
                        </a:spcAft>
                        <a:buNone/>
                      </a:pPr>
                      <a:r>
                        <a:rPr lang="ru-RU" sz="1100" u="none" strike="noStrike" cap="none"/>
                        <a:t>В.Б. Бериков</a:t>
                      </a:r>
                      <a:endParaRPr sz="1100" u="none" strike="noStrike" cap="none"/>
                    </a:p>
                    <a:p>
                      <a:pPr marL="0" marR="0" lvl="0" indent="0" algn="l" rtl="0">
                        <a:lnSpc>
                          <a:spcPct val="100000"/>
                        </a:lnSpc>
                        <a:spcBef>
                          <a:spcPts val="0"/>
                        </a:spcBef>
                        <a:spcAft>
                          <a:spcPts val="0"/>
                        </a:spcAft>
                        <a:buNone/>
                      </a:pPr>
                      <a:r>
                        <a:rPr lang="ru-RU" sz="1100" u="none" strike="noStrike" cap="none"/>
                        <a:t>(А.В. Кельманов)</a:t>
                      </a:r>
                      <a:endParaRPr/>
                    </a:p>
                  </a:txBody>
                  <a:tcPr marL="91450" marR="91450" marT="45725" marB="45725"/>
                </a:tc>
                <a:tc>
                  <a:txBody>
                    <a:bodyPr/>
                    <a:lstStyle/>
                    <a:p>
                      <a:pPr marL="0" marR="0" lvl="0" indent="0" algn="ctr" rtl="0">
                        <a:lnSpc>
                          <a:spcPct val="100000"/>
                        </a:lnSpc>
                        <a:spcBef>
                          <a:spcPts val="0"/>
                        </a:spcBef>
                        <a:spcAft>
                          <a:spcPts val="0"/>
                        </a:spcAft>
                        <a:buNone/>
                      </a:pPr>
                      <a:r>
                        <a:rPr lang="ru-RU" sz="1800" b="1" u="none" strike="noStrike" cap="none"/>
                        <a:t>7</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22</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6</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17</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dirty="0"/>
                        <a:t>10</a:t>
                      </a:r>
                      <a:endParaRPr sz="1800" dirty="0"/>
                    </a:p>
                  </a:txBody>
                  <a:tcPr marL="91450" marR="91450" marT="45725" marB="45725" anchor="ct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9"/>
          <p:cNvSpPr txBox="1">
            <a:spLocks noGrp="1"/>
          </p:cNvSpPr>
          <p:nvPr>
            <p:ph type="title"/>
          </p:nvPr>
        </p:nvSpPr>
        <p:spPr>
          <a:xfrm>
            <a:off x="574675" y="304802"/>
            <a:ext cx="8001000" cy="704489"/>
          </a:xfrm>
          <a:prstGeom prst="rect">
            <a:avLst/>
          </a:prstGeom>
          <a:noFill/>
          <a:ln>
            <a:noFill/>
          </a:ln>
        </p:spPr>
        <p:txBody>
          <a:bodyPr spcFirstLastPara="1" wrap="square" lIns="91425" tIns="45700" rIns="91425" bIns="45700" anchor="t" anchorCtr="0">
            <a:noAutofit/>
          </a:bodyPr>
          <a:lstStyle/>
          <a:p>
            <a:pPr lvl="0" algn="l">
              <a:buNone/>
            </a:pPr>
            <a:r>
              <a:rPr lang="ru-RU" sz="1600" b="0" dirty="0">
                <a:solidFill>
                  <a:srgbClr val="000000"/>
                </a:solidFill>
              </a:rPr>
              <a:t>Количество научных публикаций в рецензируемых отечественных и рейтинговых зарубежных журналах по базовым проектам в 2019 году</a:t>
            </a:r>
            <a:r>
              <a:rPr lang="ru-RU" sz="4800" b="0" dirty="0">
                <a:solidFill>
                  <a:srgbClr val="000000"/>
                </a:solidFill>
              </a:rPr>
              <a:t/>
            </a:r>
            <a:br>
              <a:rPr lang="ru-RU" sz="4800" b="0" dirty="0">
                <a:solidFill>
                  <a:srgbClr val="000000"/>
                </a:solidFill>
              </a:rPr>
            </a:br>
            <a:endParaRPr sz="1600" dirty="0"/>
          </a:p>
        </p:txBody>
      </p:sp>
      <p:graphicFrame>
        <p:nvGraphicFramePr>
          <p:cNvPr id="359" name="Google Shape;359;p19"/>
          <p:cNvGraphicFramePr/>
          <p:nvPr>
            <p:extLst>
              <p:ext uri="{D42A27DB-BD31-4B8C-83A1-F6EECF244321}">
                <p14:modId xmlns:p14="http://schemas.microsoft.com/office/powerpoint/2010/main" val="3985079682"/>
              </p:ext>
            </p:extLst>
          </p:nvPr>
        </p:nvGraphicFramePr>
        <p:xfrm>
          <a:off x="276046" y="1017916"/>
          <a:ext cx="8272725" cy="5586220"/>
        </p:xfrm>
        <a:graphic>
          <a:graphicData uri="http://schemas.openxmlformats.org/drawingml/2006/table">
            <a:tbl>
              <a:tblPr firstRow="1" bandRow="1">
                <a:noFill/>
                <a:tableStyleId>{6477B0C2-0DF3-4077-A144-EF0BA455FE28}</a:tableStyleId>
              </a:tblPr>
              <a:tblGrid>
                <a:gridCol w="681475"/>
                <a:gridCol w="2147975"/>
                <a:gridCol w="1388850"/>
                <a:gridCol w="816750"/>
                <a:gridCol w="839525"/>
                <a:gridCol w="827575"/>
                <a:gridCol w="833550"/>
                <a:gridCol w="737025"/>
              </a:tblGrid>
              <a:tr h="432000">
                <a:tc rowSpan="2">
                  <a:txBody>
                    <a:bodyPr/>
                    <a:lstStyle/>
                    <a:p>
                      <a:pPr marL="0" marR="0" lvl="0" indent="0" algn="l" rtl="0">
                        <a:lnSpc>
                          <a:spcPct val="100000"/>
                        </a:lnSpc>
                        <a:spcBef>
                          <a:spcPts val="0"/>
                        </a:spcBef>
                        <a:spcAft>
                          <a:spcPts val="0"/>
                        </a:spcAft>
                        <a:buNone/>
                      </a:pPr>
                      <a:r>
                        <a:rPr lang="ru-RU" sz="1200" b="1" u="none" strike="noStrike" cap="none" dirty="0">
                          <a:latin typeface="Arial"/>
                          <a:ea typeface="Arial"/>
                          <a:cs typeface="Arial"/>
                          <a:sym typeface="Arial"/>
                        </a:rPr>
                        <a:t>Номер</a:t>
                      </a:r>
                      <a:endParaRPr dirty="0"/>
                    </a:p>
                  </a:txBody>
                  <a:tcPr marL="91450" marR="91450" marT="45725" marB="45725"/>
                </a:tc>
                <a:tc rowSpan="2">
                  <a:txBody>
                    <a:bodyPr/>
                    <a:lstStyle/>
                    <a:p>
                      <a:pPr marL="0" marR="0" lvl="0" indent="0" algn="l" rtl="0">
                        <a:lnSpc>
                          <a:spcPct val="100000"/>
                        </a:lnSpc>
                        <a:spcBef>
                          <a:spcPts val="0"/>
                        </a:spcBef>
                        <a:spcAft>
                          <a:spcPts val="0"/>
                        </a:spcAft>
                        <a:buNone/>
                      </a:pPr>
                      <a:r>
                        <a:rPr lang="ru-RU" sz="1200" b="1" u="none" strike="noStrike" cap="none">
                          <a:latin typeface="Arial"/>
                          <a:ea typeface="Arial"/>
                          <a:cs typeface="Arial"/>
                          <a:sym typeface="Arial"/>
                        </a:rPr>
                        <a:t>Название</a:t>
                      </a:r>
                      <a:endParaRPr/>
                    </a:p>
                  </a:txBody>
                  <a:tcPr marL="91450" marR="91450" marT="45725" marB="45725"/>
                </a:tc>
                <a:tc rowSpan="2">
                  <a:txBody>
                    <a:bodyPr/>
                    <a:lstStyle/>
                    <a:p>
                      <a:pPr marL="0" marR="0" lvl="0" indent="0" algn="l" rtl="0">
                        <a:lnSpc>
                          <a:spcPct val="100000"/>
                        </a:lnSpc>
                        <a:spcBef>
                          <a:spcPts val="0"/>
                        </a:spcBef>
                        <a:spcAft>
                          <a:spcPts val="0"/>
                        </a:spcAft>
                        <a:buNone/>
                      </a:pPr>
                      <a:r>
                        <a:rPr lang="ru-RU" sz="1200" b="1" u="none" strike="noStrike" cap="none">
                          <a:latin typeface="Arial"/>
                          <a:ea typeface="Arial"/>
                          <a:cs typeface="Arial"/>
                          <a:sym typeface="Arial"/>
                        </a:rPr>
                        <a:t>Руководитель</a:t>
                      </a:r>
                      <a:endParaRPr/>
                    </a:p>
                  </a:txBody>
                  <a:tcPr marL="91450" marR="91450" marT="45725" marB="45725"/>
                </a:tc>
                <a:tc gridSpan="2">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Публикации 2019 </a:t>
                      </a:r>
                      <a:endParaRPr sz="1200" u="none" strike="noStrike" cap="none">
                        <a:latin typeface="Arial"/>
                        <a:ea typeface="Arial"/>
                        <a:cs typeface="Arial"/>
                        <a:sym typeface="Arial"/>
                      </a:endParaRPr>
                    </a:p>
                  </a:txBody>
                  <a:tcPr marL="91450" marR="91450" marT="45725" marB="45725" anchor="ctr"/>
                </a:tc>
                <a:tc hMerge="1">
                  <a:txBody>
                    <a:bodyPr/>
                    <a:lstStyle/>
                    <a:p>
                      <a:endParaRPr lang="ru-RU"/>
                    </a:p>
                  </a:txBody>
                  <a:tcPr/>
                </a:tc>
                <a:tc gridSpan="2">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WoS и Scopus 2019</a:t>
                      </a:r>
                      <a:endParaRPr sz="1200" b="1" u="none" strike="noStrike" cap="none">
                        <a:latin typeface="Arial"/>
                        <a:ea typeface="Arial"/>
                        <a:cs typeface="Arial"/>
                        <a:sym typeface="Arial"/>
                      </a:endParaRPr>
                    </a:p>
                  </a:txBody>
                  <a:tcPr marL="91450" marR="91450" marT="45725" marB="45725" anchor="ctr"/>
                </a:tc>
                <a:tc hMerge="1">
                  <a:txBody>
                    <a:bodyPr/>
                    <a:lstStyle/>
                    <a:p>
                      <a:endParaRPr lang="ru-RU"/>
                    </a:p>
                  </a:txBody>
                  <a:tcPr/>
                </a:tc>
                <a:tc rowSpan="2">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План</a:t>
                      </a:r>
                      <a:endParaRPr/>
                    </a:p>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2020-</a:t>
                      </a:r>
                      <a:endParaRPr/>
                    </a:p>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2022</a:t>
                      </a:r>
                      <a:endParaRPr/>
                    </a:p>
                  </a:txBody>
                  <a:tcPr marL="91450" marR="91450" marT="45725" marB="45725" anchor="ctr"/>
                </a:tc>
              </a:tr>
              <a:tr h="15240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План</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ФАКТ</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План</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ФАКТ</a:t>
                      </a:r>
                      <a:endParaRPr/>
                    </a:p>
                  </a:txBody>
                  <a:tcPr marL="91450" marR="91450" marT="45725" marB="45725" anchor="ctr"/>
                </a:tc>
                <a:tc vMerge="1">
                  <a:txBody>
                    <a:bodyPr/>
                    <a:lstStyle/>
                    <a:p>
                      <a:endParaRPr lang="ru-RU"/>
                    </a:p>
                  </a:txBody>
                  <a:tcPr/>
                </a:tc>
              </a:tr>
              <a:tr h="670475">
                <a:tc>
                  <a:txBody>
                    <a:bodyPr/>
                    <a:lstStyle/>
                    <a:p>
                      <a:pPr marL="0" marR="0" lvl="0" indent="0" algn="l" rtl="0">
                        <a:lnSpc>
                          <a:spcPct val="100000"/>
                        </a:lnSpc>
                        <a:spcBef>
                          <a:spcPts val="0"/>
                        </a:spcBef>
                        <a:spcAft>
                          <a:spcPts val="0"/>
                        </a:spcAft>
                        <a:buNone/>
                      </a:pPr>
                      <a:r>
                        <a:rPr lang="ru-RU" sz="1100" u="none" strike="noStrike" cap="none"/>
                        <a:t>0314-</a:t>
                      </a:r>
                      <a:endParaRPr/>
                    </a:p>
                    <a:p>
                      <a:pPr marL="0" marR="0" lvl="0" indent="0" algn="l" rtl="0">
                        <a:lnSpc>
                          <a:spcPct val="100000"/>
                        </a:lnSpc>
                        <a:spcBef>
                          <a:spcPts val="0"/>
                        </a:spcBef>
                        <a:spcAft>
                          <a:spcPts val="0"/>
                        </a:spcAft>
                        <a:buNone/>
                      </a:pPr>
                      <a:r>
                        <a:rPr lang="ru-RU" sz="1100" u="none" strike="noStrike" cap="none"/>
                        <a:t>2019-</a:t>
                      </a:r>
                      <a:endParaRPr/>
                    </a:p>
                    <a:p>
                      <a:pPr marL="0" marR="0" lvl="0" indent="0" algn="l" rtl="0">
                        <a:lnSpc>
                          <a:spcPct val="100000"/>
                        </a:lnSpc>
                        <a:spcBef>
                          <a:spcPts val="0"/>
                        </a:spcBef>
                        <a:spcAft>
                          <a:spcPts val="0"/>
                        </a:spcAft>
                        <a:buNone/>
                      </a:pPr>
                      <a:r>
                        <a:rPr lang="ru-RU" sz="1100" u="none" strike="noStrike" cap="none"/>
                        <a:t>0016</a:t>
                      </a:r>
                      <a:endParaRPr/>
                    </a:p>
                  </a:txBody>
                  <a:tcPr marL="91450" marR="91450" marT="45725" marB="45725"/>
                </a:tc>
                <a:tc>
                  <a:txBody>
                    <a:bodyPr/>
                    <a:lstStyle/>
                    <a:p>
                      <a:pPr marL="0" marR="0" lvl="0" indent="0" algn="l" rtl="0">
                        <a:lnSpc>
                          <a:spcPct val="100000"/>
                        </a:lnSpc>
                        <a:spcBef>
                          <a:spcPts val="0"/>
                        </a:spcBef>
                        <a:spcAft>
                          <a:spcPts val="0"/>
                        </a:spcAft>
                        <a:buNone/>
                      </a:pPr>
                      <a:r>
                        <a:rPr lang="ru-RU" sz="1100" b="0" u="none" strike="noStrike" cap="none"/>
                        <a:t>Комбинаторно-алгебраические инварианты графов</a:t>
                      </a:r>
                      <a:endParaRPr/>
                    </a:p>
                  </a:txBody>
                  <a:tcPr marL="91450" marR="91450" marT="45725" marB="45725"/>
                </a:tc>
                <a:tc>
                  <a:txBody>
                    <a:bodyPr/>
                    <a:lstStyle/>
                    <a:p>
                      <a:pPr marL="0" marR="0" lvl="0" indent="0" algn="l" rtl="0">
                        <a:lnSpc>
                          <a:spcPct val="100000"/>
                        </a:lnSpc>
                        <a:spcBef>
                          <a:spcPts val="0"/>
                        </a:spcBef>
                        <a:spcAft>
                          <a:spcPts val="0"/>
                        </a:spcAft>
                        <a:buNone/>
                      </a:pPr>
                      <a:r>
                        <a:rPr lang="ru-RU" sz="1100" u="none" strike="noStrike" cap="none"/>
                        <a:t>О.В.</a:t>
                      </a:r>
                      <a:r>
                        <a:rPr lang="ru-RU" sz="1400" u="none" strike="noStrike" cap="none"/>
                        <a:t> </a:t>
                      </a:r>
                      <a:r>
                        <a:rPr lang="ru-RU" sz="1100" u="none" strike="noStrike" cap="none"/>
                        <a:t>Бородин,</a:t>
                      </a:r>
                      <a:endParaRPr/>
                    </a:p>
                    <a:p>
                      <a:pPr marL="0" marR="0" lvl="0" indent="0" algn="l" rtl="0">
                        <a:lnSpc>
                          <a:spcPct val="100000"/>
                        </a:lnSpc>
                        <a:spcBef>
                          <a:spcPts val="0"/>
                        </a:spcBef>
                        <a:spcAft>
                          <a:spcPts val="0"/>
                        </a:spcAft>
                        <a:buNone/>
                      </a:pPr>
                      <a:r>
                        <a:rPr lang="ru-RU" sz="1100" u="none" strike="noStrike" cap="none"/>
                        <a:t>С.В. Августинович</a:t>
                      </a:r>
                      <a:endParaRPr sz="11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ru-RU" sz="1800" b="1" u="none" strike="noStrike" cap="none"/>
                        <a:t>14</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30</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11</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30</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14</a:t>
                      </a:r>
                      <a:endParaRPr sz="1800"/>
                    </a:p>
                  </a:txBody>
                  <a:tcPr marL="91450" marR="91450" marT="45725" marB="45725" anchor="ctr"/>
                </a:tc>
              </a:tr>
              <a:tr h="670475">
                <a:tc>
                  <a:txBody>
                    <a:bodyPr/>
                    <a:lstStyle/>
                    <a:p>
                      <a:pPr marL="0" marR="0" lvl="0" indent="0" algn="l" rtl="0">
                        <a:lnSpc>
                          <a:spcPct val="100000"/>
                        </a:lnSpc>
                        <a:spcBef>
                          <a:spcPts val="0"/>
                        </a:spcBef>
                        <a:spcAft>
                          <a:spcPts val="0"/>
                        </a:spcAft>
                        <a:buNone/>
                      </a:pPr>
                      <a:r>
                        <a:rPr lang="ru-RU" sz="1100" u="none" strike="noStrike" cap="none"/>
                        <a:t>0314-</a:t>
                      </a:r>
                      <a:endParaRPr/>
                    </a:p>
                    <a:p>
                      <a:pPr marL="0" marR="0" lvl="0" indent="0" algn="l" rtl="0">
                        <a:lnSpc>
                          <a:spcPct val="100000"/>
                        </a:lnSpc>
                        <a:spcBef>
                          <a:spcPts val="0"/>
                        </a:spcBef>
                        <a:spcAft>
                          <a:spcPts val="0"/>
                        </a:spcAft>
                        <a:buNone/>
                      </a:pPr>
                      <a:r>
                        <a:rPr lang="ru-RU" sz="1100" u="none" strike="noStrike" cap="none"/>
                        <a:t>2019-</a:t>
                      </a:r>
                      <a:endParaRPr/>
                    </a:p>
                    <a:p>
                      <a:pPr marL="0" marR="0" lvl="0" indent="0" algn="l" rtl="0">
                        <a:lnSpc>
                          <a:spcPct val="100000"/>
                        </a:lnSpc>
                        <a:spcBef>
                          <a:spcPts val="0"/>
                        </a:spcBef>
                        <a:spcAft>
                          <a:spcPts val="0"/>
                        </a:spcAft>
                        <a:buNone/>
                      </a:pPr>
                      <a:r>
                        <a:rPr lang="ru-RU" sz="1100" u="none" strike="noStrike" cap="none"/>
                        <a:t>0017</a:t>
                      </a:r>
                      <a:endParaRPr/>
                    </a:p>
                  </a:txBody>
                  <a:tcPr marL="91450" marR="91450" marT="45725" marB="45725"/>
                </a:tc>
                <a:tc>
                  <a:txBody>
                    <a:bodyPr/>
                    <a:lstStyle/>
                    <a:p>
                      <a:pPr marL="0" marR="0" lvl="0" indent="0" algn="l" rtl="0">
                        <a:lnSpc>
                          <a:spcPct val="100000"/>
                        </a:lnSpc>
                        <a:spcBef>
                          <a:spcPts val="0"/>
                        </a:spcBef>
                        <a:spcAft>
                          <a:spcPts val="0"/>
                        </a:spcAft>
                        <a:buNone/>
                      </a:pPr>
                      <a:r>
                        <a:rPr lang="ru-RU" sz="1100" b="0" u="none" strike="noStrike" cap="none"/>
                        <a:t>Метрические и комбинаторные задачи дискретного анализа</a:t>
                      </a:r>
                      <a:endParaRPr/>
                    </a:p>
                  </a:txBody>
                  <a:tcPr marL="91450" marR="91450" marT="45725" marB="45725"/>
                </a:tc>
                <a:tc>
                  <a:txBody>
                    <a:bodyPr/>
                    <a:lstStyle/>
                    <a:p>
                      <a:pPr marL="0" marR="0" lvl="0" indent="0" algn="l" rtl="0">
                        <a:lnSpc>
                          <a:spcPct val="100000"/>
                        </a:lnSpc>
                        <a:spcBef>
                          <a:spcPts val="0"/>
                        </a:spcBef>
                        <a:spcAft>
                          <a:spcPts val="0"/>
                        </a:spcAft>
                        <a:buNone/>
                      </a:pPr>
                      <a:r>
                        <a:rPr lang="ru-RU" sz="1100" b="0" u="none" strike="noStrike" cap="none"/>
                        <a:t>А.А. Евдокимов</a:t>
                      </a:r>
                      <a:endParaRPr/>
                    </a:p>
                  </a:txBody>
                  <a:tcPr marL="91450" marR="91450" marT="45725" marB="45725"/>
                </a:tc>
                <a:tc>
                  <a:txBody>
                    <a:bodyPr/>
                    <a:lstStyle/>
                    <a:p>
                      <a:pPr marL="0" marR="0" lvl="0" indent="0" algn="ctr" rtl="0">
                        <a:lnSpc>
                          <a:spcPct val="100000"/>
                        </a:lnSpc>
                        <a:spcBef>
                          <a:spcPts val="0"/>
                        </a:spcBef>
                        <a:spcAft>
                          <a:spcPts val="0"/>
                        </a:spcAft>
                        <a:buNone/>
                      </a:pPr>
                      <a:r>
                        <a:rPr lang="ru-RU" sz="1800" b="1" u="none" strike="noStrike" cap="none"/>
                        <a:t>10</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14</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8</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10</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8</a:t>
                      </a:r>
                      <a:endParaRPr sz="1800"/>
                    </a:p>
                  </a:txBody>
                  <a:tcPr marL="91450" marR="91450" marT="45725" marB="45725" anchor="ctr"/>
                </a:tc>
              </a:tr>
              <a:tr h="720000">
                <a:tc>
                  <a:txBody>
                    <a:bodyPr/>
                    <a:lstStyle/>
                    <a:p>
                      <a:pPr marL="0" marR="0" lvl="0" indent="0" algn="l" rtl="0">
                        <a:lnSpc>
                          <a:spcPct val="100000"/>
                        </a:lnSpc>
                        <a:spcBef>
                          <a:spcPts val="0"/>
                        </a:spcBef>
                        <a:spcAft>
                          <a:spcPts val="0"/>
                        </a:spcAft>
                        <a:buNone/>
                      </a:pPr>
                      <a:r>
                        <a:rPr lang="ru-RU" sz="1100" u="none" strike="noStrike" cap="none"/>
                        <a:t>0314-</a:t>
                      </a:r>
                      <a:endParaRPr/>
                    </a:p>
                    <a:p>
                      <a:pPr marL="0" marR="0" lvl="0" indent="0" algn="l" rtl="0">
                        <a:lnSpc>
                          <a:spcPct val="100000"/>
                        </a:lnSpc>
                        <a:spcBef>
                          <a:spcPts val="0"/>
                        </a:spcBef>
                        <a:spcAft>
                          <a:spcPts val="0"/>
                        </a:spcAft>
                        <a:buNone/>
                      </a:pPr>
                      <a:r>
                        <a:rPr lang="ru-RU" sz="1100" u="none" strike="noStrike" cap="none"/>
                        <a:t>2019-</a:t>
                      </a:r>
                      <a:endParaRPr/>
                    </a:p>
                    <a:p>
                      <a:pPr marL="0" marR="0" lvl="0" indent="0" algn="l" rtl="0">
                        <a:lnSpc>
                          <a:spcPct val="100000"/>
                        </a:lnSpc>
                        <a:spcBef>
                          <a:spcPts val="0"/>
                        </a:spcBef>
                        <a:spcAft>
                          <a:spcPts val="0"/>
                        </a:spcAft>
                        <a:buNone/>
                      </a:pPr>
                      <a:r>
                        <a:rPr lang="ru-RU" sz="1100" u="none" strike="noStrike" cap="none"/>
                        <a:t>0018</a:t>
                      </a:r>
                      <a:endParaRPr/>
                    </a:p>
                  </a:txBody>
                  <a:tcPr marL="91450" marR="91450" marT="45725" marB="45725"/>
                </a:tc>
                <a:tc>
                  <a:txBody>
                    <a:bodyPr/>
                    <a:lstStyle/>
                    <a:p>
                      <a:pPr marL="0" marR="0" lvl="0" indent="0" algn="l" rtl="0">
                        <a:lnSpc>
                          <a:spcPct val="100000"/>
                        </a:lnSpc>
                        <a:spcBef>
                          <a:spcPts val="0"/>
                        </a:spcBef>
                        <a:spcAft>
                          <a:spcPts val="0"/>
                        </a:spcAft>
                        <a:buNone/>
                      </a:pPr>
                      <a:r>
                        <a:rPr lang="ru-RU" sz="1100" b="0" u="none" strike="noStrike" cap="none"/>
                        <a:t>Развитие современных методов и моделей математической экономики</a:t>
                      </a:r>
                      <a:endParaRPr/>
                    </a:p>
                  </a:txBody>
                  <a:tcPr marL="91450" marR="91450" marT="45725" marB="45725"/>
                </a:tc>
                <a:tc>
                  <a:txBody>
                    <a:bodyPr/>
                    <a:lstStyle/>
                    <a:p>
                      <a:pPr marL="0" marR="0" lvl="0" indent="0" algn="l" rtl="0">
                        <a:lnSpc>
                          <a:spcPct val="100000"/>
                        </a:lnSpc>
                        <a:spcBef>
                          <a:spcPts val="0"/>
                        </a:spcBef>
                        <a:spcAft>
                          <a:spcPts val="0"/>
                        </a:spcAft>
                        <a:buNone/>
                      </a:pPr>
                      <a:r>
                        <a:rPr lang="ru-RU" sz="1100" b="0" u="none" strike="noStrike" cap="none"/>
                        <a:t>В.И. Шмырев,</a:t>
                      </a:r>
                      <a:endParaRPr/>
                    </a:p>
                    <a:p>
                      <a:pPr marL="0" marR="0" lvl="0" indent="0" algn="l" rtl="0">
                        <a:lnSpc>
                          <a:spcPct val="100000"/>
                        </a:lnSpc>
                        <a:spcBef>
                          <a:spcPts val="0"/>
                        </a:spcBef>
                        <a:spcAft>
                          <a:spcPts val="0"/>
                        </a:spcAft>
                        <a:buNone/>
                      </a:pPr>
                      <a:r>
                        <a:rPr lang="ru-RU" sz="1100" b="0" u="none" strike="noStrike" cap="none"/>
                        <a:t>И.А. Быкадоров</a:t>
                      </a:r>
                      <a:endParaRPr/>
                    </a:p>
                  </a:txBody>
                  <a:tcPr marL="91450" marR="91450" marT="45725" marB="45725"/>
                </a:tc>
                <a:tc>
                  <a:txBody>
                    <a:bodyPr/>
                    <a:lstStyle/>
                    <a:p>
                      <a:pPr marL="0" marR="0" lvl="0" indent="0" algn="ctr" rtl="0">
                        <a:lnSpc>
                          <a:spcPct val="100000"/>
                        </a:lnSpc>
                        <a:spcBef>
                          <a:spcPts val="0"/>
                        </a:spcBef>
                        <a:spcAft>
                          <a:spcPts val="0"/>
                        </a:spcAft>
                        <a:buNone/>
                      </a:pPr>
                      <a:r>
                        <a:rPr lang="ru-RU" sz="1800" b="1" u="none" strike="noStrike" cap="none"/>
                        <a:t>7</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12</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6</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10</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6</a:t>
                      </a:r>
                      <a:endParaRPr sz="1800"/>
                    </a:p>
                  </a:txBody>
                  <a:tcPr marL="91450" marR="91450" marT="45725" marB="45725" anchor="ctr"/>
                </a:tc>
              </a:tr>
              <a:tr h="792000">
                <a:tc>
                  <a:txBody>
                    <a:bodyPr/>
                    <a:lstStyle/>
                    <a:p>
                      <a:pPr marL="0" marR="0" lvl="0" indent="0" algn="l" rtl="0">
                        <a:lnSpc>
                          <a:spcPct val="100000"/>
                        </a:lnSpc>
                        <a:spcBef>
                          <a:spcPts val="0"/>
                        </a:spcBef>
                        <a:spcAft>
                          <a:spcPts val="0"/>
                        </a:spcAft>
                        <a:buNone/>
                      </a:pPr>
                      <a:r>
                        <a:rPr lang="ru-RU" sz="1100" u="none" strike="noStrike" cap="none"/>
                        <a:t>0314-</a:t>
                      </a:r>
                      <a:endParaRPr/>
                    </a:p>
                    <a:p>
                      <a:pPr marL="0" marR="0" lvl="0" indent="0" algn="l" rtl="0">
                        <a:lnSpc>
                          <a:spcPct val="100000"/>
                        </a:lnSpc>
                        <a:spcBef>
                          <a:spcPts val="0"/>
                        </a:spcBef>
                        <a:spcAft>
                          <a:spcPts val="0"/>
                        </a:spcAft>
                        <a:buNone/>
                      </a:pPr>
                      <a:r>
                        <a:rPr lang="ru-RU" sz="1100" u="none" strike="noStrike" cap="none"/>
                        <a:t>2019-</a:t>
                      </a:r>
                      <a:endParaRPr/>
                    </a:p>
                    <a:p>
                      <a:pPr marL="0" marR="0" lvl="0" indent="0" algn="l" rtl="0">
                        <a:lnSpc>
                          <a:spcPct val="100000"/>
                        </a:lnSpc>
                        <a:spcBef>
                          <a:spcPts val="0"/>
                        </a:spcBef>
                        <a:spcAft>
                          <a:spcPts val="0"/>
                        </a:spcAft>
                        <a:buNone/>
                      </a:pPr>
                      <a:r>
                        <a:rPr lang="ru-RU" sz="1100" u="none" strike="noStrike" cap="none"/>
                        <a:t>0019</a:t>
                      </a:r>
                      <a:endParaRPr/>
                    </a:p>
                  </a:txBody>
                  <a:tcPr marL="91450" marR="91450" marT="45725" marB="45725"/>
                </a:tc>
                <a:tc>
                  <a:txBody>
                    <a:bodyPr/>
                    <a:lstStyle/>
                    <a:p>
                      <a:pPr marL="0" marR="0" lvl="0" indent="0" algn="l" rtl="0">
                        <a:lnSpc>
                          <a:spcPct val="100000"/>
                        </a:lnSpc>
                        <a:spcBef>
                          <a:spcPts val="0"/>
                        </a:spcBef>
                        <a:spcAft>
                          <a:spcPts val="0"/>
                        </a:spcAft>
                        <a:buNone/>
                      </a:pPr>
                      <a:r>
                        <a:rPr lang="ru-RU" sz="1100" b="0" u="none" strike="noStrike" cap="none"/>
                        <a:t>Анализ и решение задач проектирования сложных систем методами дискретной оптимизации</a:t>
                      </a:r>
                      <a:endParaRPr/>
                    </a:p>
                  </a:txBody>
                  <a:tcPr marL="91450" marR="91450" marT="45725" marB="45725"/>
                </a:tc>
                <a:tc>
                  <a:txBody>
                    <a:bodyPr/>
                    <a:lstStyle/>
                    <a:p>
                      <a:pPr marL="0" marR="0" lvl="0" indent="0" algn="l" rtl="0">
                        <a:lnSpc>
                          <a:spcPct val="100000"/>
                        </a:lnSpc>
                        <a:spcBef>
                          <a:spcPts val="0"/>
                        </a:spcBef>
                        <a:spcAft>
                          <a:spcPts val="0"/>
                        </a:spcAft>
                        <a:buNone/>
                      </a:pPr>
                      <a:r>
                        <a:rPr lang="ru-RU" sz="1100" b="0" u="none" strike="noStrike" cap="none" dirty="0"/>
                        <a:t>А.В. Еремеев</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800" b="1" u="none" strike="noStrike" cap="none"/>
                        <a:t>7</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12</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6</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7</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8</a:t>
                      </a:r>
                      <a:endParaRPr sz="1800"/>
                    </a:p>
                  </a:txBody>
                  <a:tcPr marL="91450" marR="91450" marT="45725" marB="45725" anchor="ctr"/>
                </a:tc>
              </a:tr>
              <a:tr h="418325">
                <a:tc>
                  <a:txBody>
                    <a:bodyPr/>
                    <a:lstStyle/>
                    <a:p>
                      <a:pPr marL="0" marR="0" lvl="0" indent="0" algn="l" rtl="0">
                        <a:lnSpc>
                          <a:spcPct val="100000"/>
                        </a:lnSpc>
                        <a:spcBef>
                          <a:spcPts val="0"/>
                        </a:spcBef>
                        <a:spcAft>
                          <a:spcPts val="0"/>
                        </a:spcAft>
                        <a:buNone/>
                      </a:pPr>
                      <a:r>
                        <a:rPr lang="ru-RU" sz="1100" u="none" strike="noStrike" cap="none"/>
                        <a:t>0314-</a:t>
                      </a:r>
                      <a:endParaRPr/>
                    </a:p>
                    <a:p>
                      <a:pPr marL="0" marR="0" lvl="0" indent="0" algn="l" rtl="0">
                        <a:lnSpc>
                          <a:spcPct val="100000"/>
                        </a:lnSpc>
                        <a:spcBef>
                          <a:spcPts val="0"/>
                        </a:spcBef>
                        <a:spcAft>
                          <a:spcPts val="0"/>
                        </a:spcAft>
                        <a:buNone/>
                      </a:pPr>
                      <a:r>
                        <a:rPr lang="ru-RU" sz="1100" u="none" strike="noStrike" cap="none"/>
                        <a:t>2019-</a:t>
                      </a:r>
                      <a:endParaRPr/>
                    </a:p>
                    <a:p>
                      <a:pPr marL="0" marR="0" lvl="0" indent="0" algn="l" rtl="0">
                        <a:lnSpc>
                          <a:spcPct val="100000"/>
                        </a:lnSpc>
                        <a:spcBef>
                          <a:spcPts val="0"/>
                        </a:spcBef>
                        <a:spcAft>
                          <a:spcPts val="0"/>
                        </a:spcAft>
                        <a:buNone/>
                      </a:pPr>
                      <a:r>
                        <a:rPr lang="ru-RU" sz="1100" u="none" strike="noStrike" cap="none"/>
                        <a:t>0020</a:t>
                      </a:r>
                      <a:endParaRPr/>
                    </a:p>
                  </a:txBody>
                  <a:tcPr marL="91450" marR="91450" marT="45725" marB="45725"/>
                </a:tc>
                <a:tc>
                  <a:txBody>
                    <a:bodyPr/>
                    <a:lstStyle/>
                    <a:p>
                      <a:pPr marL="0" marR="0" lvl="0" indent="0" algn="l" rtl="0">
                        <a:lnSpc>
                          <a:spcPct val="100000"/>
                        </a:lnSpc>
                        <a:spcBef>
                          <a:spcPts val="0"/>
                        </a:spcBef>
                        <a:spcAft>
                          <a:spcPts val="0"/>
                        </a:spcAft>
                        <a:buNone/>
                      </a:pPr>
                      <a:r>
                        <a:rPr lang="ru-RU" sz="1100" b="0" u="none" strike="noStrike" cap="none"/>
                        <a:t>Модели и методы информационного обеспечения процесса принятия решений</a:t>
                      </a:r>
                      <a:endParaRPr sz="1100" b="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ru-RU" sz="1100" b="0" u="none" strike="noStrike" cap="none"/>
                        <a:t>С.В. Зыкин </a:t>
                      </a:r>
                      <a:endParaRPr/>
                    </a:p>
                  </a:txBody>
                  <a:tcPr marL="91450" marR="91450" marT="45725" marB="45725"/>
                </a:tc>
                <a:tc>
                  <a:txBody>
                    <a:bodyPr/>
                    <a:lstStyle/>
                    <a:p>
                      <a:pPr marL="0" marR="0" lvl="0" indent="0" algn="ctr" rtl="0">
                        <a:lnSpc>
                          <a:spcPct val="100000"/>
                        </a:lnSpc>
                        <a:spcBef>
                          <a:spcPts val="0"/>
                        </a:spcBef>
                        <a:spcAft>
                          <a:spcPts val="0"/>
                        </a:spcAft>
                        <a:buNone/>
                      </a:pPr>
                      <a:r>
                        <a:rPr lang="ru-RU" sz="1800" b="1" u="none" strike="noStrike" cap="none"/>
                        <a:t>7</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10</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6</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6</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6</a:t>
                      </a:r>
                      <a:endParaRPr sz="1800"/>
                    </a:p>
                  </a:txBody>
                  <a:tcPr marL="91450" marR="91450" marT="45725" marB="45725" anchor="ctr"/>
                </a:tc>
              </a:tr>
              <a:tr h="418325">
                <a:tc>
                  <a:txBody>
                    <a:bodyPr/>
                    <a:lstStyle/>
                    <a:p>
                      <a:pPr marL="0" marR="0" lvl="0" indent="0" algn="l" rtl="0">
                        <a:lnSpc>
                          <a:spcPct val="100000"/>
                        </a:lnSpc>
                        <a:spcBef>
                          <a:spcPts val="0"/>
                        </a:spcBef>
                        <a:spcAft>
                          <a:spcPts val="0"/>
                        </a:spcAft>
                        <a:buNone/>
                      </a:pPr>
                      <a:r>
                        <a:rPr lang="ru-RU" sz="1100" u="none" strike="noStrike" cap="none"/>
                        <a:t>0314-</a:t>
                      </a:r>
                      <a:endParaRPr/>
                    </a:p>
                    <a:p>
                      <a:pPr marL="0" marR="0" lvl="0" indent="0" algn="l" rtl="0">
                        <a:lnSpc>
                          <a:spcPct val="100000"/>
                        </a:lnSpc>
                        <a:spcBef>
                          <a:spcPts val="0"/>
                        </a:spcBef>
                        <a:spcAft>
                          <a:spcPts val="0"/>
                        </a:spcAft>
                        <a:buNone/>
                      </a:pPr>
                      <a:r>
                        <a:rPr lang="ru-RU" sz="1100" u="none" strike="noStrike" cap="none"/>
                        <a:t>2019-</a:t>
                      </a:r>
                      <a:endParaRPr/>
                    </a:p>
                    <a:p>
                      <a:pPr marL="0" marR="0" lvl="0" indent="0" algn="l" rtl="0">
                        <a:lnSpc>
                          <a:spcPct val="100000"/>
                        </a:lnSpc>
                        <a:spcBef>
                          <a:spcPts val="0"/>
                        </a:spcBef>
                        <a:spcAft>
                          <a:spcPts val="0"/>
                        </a:spcAft>
                        <a:buNone/>
                      </a:pPr>
                      <a:r>
                        <a:rPr lang="ru-RU" sz="1100" u="none" strike="noStrike" cap="none"/>
                        <a:t>0021</a:t>
                      </a:r>
                      <a:endParaRPr/>
                    </a:p>
                  </a:txBody>
                  <a:tcPr marL="91450" marR="91450" marT="45725" marB="45725"/>
                </a:tc>
                <a:tc>
                  <a:txBody>
                    <a:bodyPr/>
                    <a:lstStyle/>
                    <a:p>
                      <a:pPr marL="0" marR="0" lvl="0" indent="0" algn="l" rtl="0">
                        <a:lnSpc>
                          <a:spcPct val="100000"/>
                        </a:lnSpc>
                        <a:spcBef>
                          <a:spcPts val="0"/>
                        </a:spcBef>
                        <a:spcAft>
                          <a:spcPts val="0"/>
                        </a:spcAft>
                        <a:buNone/>
                      </a:pPr>
                      <a:r>
                        <a:rPr lang="ru-RU" sz="1100" b="0" u="none" strike="noStrike" cap="none"/>
                        <a:t>Квантовая теория поля и исследование физических процессов в рамках Стандартной модели и за ее пределами с учетом новых экспериментальных возможностей</a:t>
                      </a:r>
                      <a:endParaRPr sz="1100" b="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ru-RU" sz="1100" b="0" u="none" strike="noStrike" cap="none"/>
                        <a:t>Н.Н. Ачасов</a:t>
                      </a:r>
                      <a:endParaRPr sz="1100" b="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ru-RU" sz="1800" b="1" u="none" strike="noStrike" cap="none"/>
                        <a:t>7</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16</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6</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a:t>10</a:t>
                      </a:r>
                      <a:endParaRPr sz="1800"/>
                    </a:p>
                  </a:txBody>
                  <a:tcPr marL="91450" marR="91450" marT="45725" marB="45725" anchor="ctr"/>
                </a:tc>
                <a:tc>
                  <a:txBody>
                    <a:bodyPr/>
                    <a:lstStyle/>
                    <a:p>
                      <a:pPr marL="0" marR="0" lvl="0" indent="0" algn="ctr" rtl="0">
                        <a:lnSpc>
                          <a:spcPct val="100000"/>
                        </a:lnSpc>
                        <a:spcBef>
                          <a:spcPts val="0"/>
                        </a:spcBef>
                        <a:spcAft>
                          <a:spcPts val="0"/>
                        </a:spcAft>
                        <a:buNone/>
                      </a:pPr>
                      <a:r>
                        <a:rPr lang="ru-RU" sz="1800" b="1" u="none" strike="noStrike" cap="none" dirty="0"/>
                        <a:t>9</a:t>
                      </a:r>
                      <a:endParaRPr sz="1800" dirty="0"/>
                    </a:p>
                  </a:txBody>
                  <a:tcPr marL="91450" marR="91450" marT="45725" marB="45725" anchor="ct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8927184" cy="424206"/>
          </a:xfrm>
        </p:spPr>
        <p:txBody>
          <a:bodyPr/>
          <a:lstStyle/>
          <a:p>
            <a:pPr algn="ctr">
              <a:buNone/>
            </a:pPr>
            <a:r>
              <a:rPr lang="ru-RU" sz="2400" dirty="0"/>
              <a:t>Комплексный балл </a:t>
            </a:r>
            <a:r>
              <a:rPr lang="ru-RU" sz="2400" dirty="0" smtClean="0"/>
              <a:t>публикационной </a:t>
            </a:r>
            <a:r>
              <a:rPr lang="ru-RU" sz="2400" dirty="0"/>
              <a:t>результативности</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62344"/>
            <a:ext cx="9144000" cy="1464562"/>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7041"/>
            <a:ext cx="9144000" cy="4605303"/>
          </a:xfrm>
          <a:prstGeom prst="rect">
            <a:avLst/>
          </a:prstGeom>
        </p:spPr>
      </p:pic>
    </p:spTree>
    <p:extLst>
      <p:ext uri="{BB962C8B-B14F-4D97-AF65-F5344CB8AC3E}">
        <p14:creationId xmlns:p14="http://schemas.microsoft.com/office/powerpoint/2010/main" val="200980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30106"/>
            <a:ext cx="8927184" cy="510917"/>
          </a:xfrm>
        </p:spPr>
        <p:txBody>
          <a:bodyPr/>
          <a:lstStyle/>
          <a:p>
            <a:pPr>
              <a:buNone/>
            </a:pPr>
            <a:r>
              <a:rPr lang="ru-RU" sz="2800" dirty="0" smtClean="0"/>
              <a:t>Государственное задание ИМ СО РАН на 2020 год</a:t>
            </a:r>
            <a:endParaRPr lang="ru-RU" sz="2800" dirty="0"/>
          </a:p>
        </p:txBody>
      </p:sp>
      <mc:AlternateContent xmlns:mc="http://schemas.openxmlformats.org/markup-compatibility/2006" xmlns:a14="http://schemas.microsoft.com/office/drawing/2010/main">
        <mc:Choice Requires="a14">
          <p:sp>
            <p:nvSpPr>
              <p:cNvPr id="3" name="Текст 2"/>
              <p:cNvSpPr>
                <a:spLocks noGrp="1"/>
              </p:cNvSpPr>
              <p:nvPr>
                <p:ph type="body" idx="1"/>
              </p:nvPr>
            </p:nvSpPr>
            <p:spPr>
              <a:xfrm>
                <a:off x="377072" y="882349"/>
                <a:ext cx="8427563" cy="5650426"/>
              </a:xfrm>
            </p:spPr>
            <p:txBody>
              <a:bodyPr/>
              <a:lstStyle/>
              <a:p>
                <a:pPr marL="80010" indent="0" algn="ctr">
                  <a:buNone/>
                </a:pPr>
                <a:r>
                  <a:rPr lang="ru-RU" sz="2400" dirty="0" smtClean="0"/>
                  <a:t>Комплексный балл публикационной </a:t>
                </a:r>
              </a:p>
              <a:p>
                <a:pPr marL="80010" indent="0" algn="ctr">
                  <a:buNone/>
                </a:pPr>
                <a:r>
                  <a:rPr lang="ru-RU" sz="2400" dirty="0" smtClean="0"/>
                  <a:t>результативности по </a:t>
                </a:r>
                <a:r>
                  <a:rPr lang="ru-RU" sz="2400" dirty="0" err="1" smtClean="0"/>
                  <a:t>Госзаданию</a:t>
                </a:r>
                <a:r>
                  <a:rPr lang="ru-RU" sz="2400" dirty="0" smtClean="0"/>
                  <a:t>: </a:t>
                </a:r>
              </a:p>
              <a:p>
                <a:pPr marL="80010" indent="0" algn="ctr">
                  <a:buNone/>
                </a:pPr>
                <a14:m>
                  <m:oMath xmlns:m="http://schemas.openxmlformats.org/officeDocument/2006/math">
                    <m:r>
                      <a:rPr lang="ru-RU" sz="4800" b="0" i="1" dirty="0" smtClean="0">
                        <a:latin typeface="Cambria Math"/>
                      </a:rPr>
                      <m:t>КБП</m:t>
                    </m:r>
                    <m:sSub>
                      <m:sSubPr>
                        <m:ctrlPr>
                          <a:rPr lang="ru-RU" sz="4800" i="1" dirty="0" smtClean="0">
                            <a:latin typeface="Cambria Math"/>
                          </a:rPr>
                        </m:ctrlPr>
                      </m:sSubPr>
                      <m:e>
                        <m:r>
                          <a:rPr lang="ru-RU" sz="4800" b="0" i="1" dirty="0" smtClean="0">
                            <a:latin typeface="Cambria Math"/>
                          </a:rPr>
                          <m:t>Р</m:t>
                        </m:r>
                      </m:e>
                      <m:sub>
                        <m:r>
                          <a:rPr lang="ru-RU" sz="4800" b="0" i="1" dirty="0" smtClean="0">
                            <a:latin typeface="Cambria Math"/>
                          </a:rPr>
                          <m:t>ГЗ</m:t>
                        </m:r>
                      </m:sub>
                    </m:sSub>
                  </m:oMath>
                </a14:m>
                <a:r>
                  <a:rPr lang="ru-RU" sz="4800" dirty="0" smtClean="0"/>
                  <a:t> = 540,02</a:t>
                </a:r>
              </a:p>
              <a:p>
                <a:pPr marL="80010" indent="0" algn="ctr">
                  <a:buNone/>
                </a:pPr>
                <a:endParaRPr lang="ru-RU" sz="2400" b="1" dirty="0" smtClean="0"/>
              </a:p>
              <a:p>
                <a:pPr marL="80010" indent="0" algn="ctr">
                  <a:buNone/>
                </a:pPr>
                <a14:m>
                  <m:oMathPara xmlns:m="http://schemas.openxmlformats.org/officeDocument/2006/math">
                    <m:oMathParaPr>
                      <m:jc m:val="centerGroup"/>
                    </m:oMathParaPr>
                    <m:oMath xmlns:m="http://schemas.openxmlformats.org/officeDocument/2006/math">
                      <m:r>
                        <a:rPr lang="ru-RU" sz="2400" b="1" i="1" dirty="0">
                          <a:latin typeface="Cambria Math"/>
                        </a:rPr>
                        <m:t>КБП</m:t>
                      </m:r>
                      <m:sSub>
                        <m:sSubPr>
                          <m:ctrlPr>
                            <a:rPr lang="ru-RU" sz="2400" b="1" i="1" dirty="0">
                              <a:latin typeface="Cambria Math"/>
                            </a:rPr>
                          </m:ctrlPr>
                        </m:sSubPr>
                        <m:e>
                          <m:r>
                            <a:rPr lang="ru-RU" sz="2400" b="1" i="1" dirty="0">
                              <a:latin typeface="Cambria Math"/>
                            </a:rPr>
                            <m:t>Р</m:t>
                          </m:r>
                        </m:e>
                        <m:sub>
                          <m:r>
                            <a:rPr lang="ru-RU" sz="2400" b="1" i="1" dirty="0">
                              <a:latin typeface="Cambria Math"/>
                            </a:rPr>
                            <m:t>ГЗ</m:t>
                          </m:r>
                        </m:sub>
                      </m:sSub>
                      <m:r>
                        <a:rPr lang="ru-RU" sz="2400" b="1" i="1" dirty="0" smtClean="0">
                          <a:latin typeface="Cambria Math"/>
                        </a:rPr>
                        <m:t>=</m:t>
                      </m:r>
                      <m:r>
                        <a:rPr lang="ru-RU" sz="2400" b="1" i="1" dirty="0">
                          <a:latin typeface="Cambria Math"/>
                        </a:rPr>
                        <m:t>КБПР</m:t>
                      </m:r>
                      <m:f>
                        <m:fPr>
                          <m:ctrlPr>
                            <a:rPr lang="ru-RU" sz="2400" b="1" i="1" dirty="0" smtClean="0">
                              <a:latin typeface="Cambria Math"/>
                            </a:rPr>
                          </m:ctrlPr>
                        </m:fPr>
                        <m:num>
                          <m:r>
                            <a:rPr lang="ru-RU" sz="2400" b="1" i="1" dirty="0" smtClean="0">
                              <a:latin typeface="Cambria Math"/>
                            </a:rPr>
                            <m:t>ФИ</m:t>
                          </m:r>
                          <m:sSub>
                            <m:sSubPr>
                              <m:ctrlPr>
                                <a:rPr lang="ru-RU" sz="2400" b="1" i="1" dirty="0" smtClean="0">
                                  <a:latin typeface="Cambria Math"/>
                                </a:rPr>
                              </m:ctrlPr>
                            </m:sSubPr>
                            <m:e>
                              <m:r>
                                <a:rPr lang="ru-RU" sz="2400" b="1" i="1" dirty="0" smtClean="0">
                                  <a:latin typeface="Cambria Math"/>
                                </a:rPr>
                                <m:t>Н</m:t>
                              </m:r>
                            </m:e>
                            <m:sub>
                              <m:r>
                                <a:rPr lang="ru-RU" sz="2400" b="1" i="1" dirty="0" smtClean="0">
                                  <a:latin typeface="Cambria Math"/>
                                </a:rPr>
                                <m:t>ГЗ</m:t>
                              </m:r>
                            </m:sub>
                          </m:sSub>
                        </m:num>
                        <m:den>
                          <m:r>
                            <a:rPr lang="ru-RU" sz="2400" b="1" i="1" dirty="0" smtClean="0">
                              <a:latin typeface="Cambria Math"/>
                            </a:rPr>
                            <m:t>ФИ</m:t>
                          </m:r>
                          <m:sSub>
                            <m:sSubPr>
                              <m:ctrlPr>
                                <a:rPr lang="ru-RU" sz="2400" b="1" i="1" dirty="0" smtClean="0">
                                  <a:latin typeface="Cambria Math"/>
                                </a:rPr>
                              </m:ctrlPr>
                            </m:sSubPr>
                            <m:e>
                              <m:r>
                                <a:rPr lang="ru-RU" sz="2400" b="1" i="1" dirty="0" smtClean="0">
                                  <a:latin typeface="Cambria Math"/>
                                </a:rPr>
                                <m:t>Н</m:t>
                              </m:r>
                            </m:e>
                            <m:sub>
                              <m:r>
                                <a:rPr lang="ru-RU" sz="2400" b="1" i="1" dirty="0" smtClean="0">
                                  <a:latin typeface="Cambria Math"/>
                                </a:rPr>
                                <m:t>ГЗ</m:t>
                              </m:r>
                            </m:sub>
                          </m:sSub>
                          <m:r>
                            <a:rPr lang="ru-RU" sz="2400" b="1" i="1" dirty="0" smtClean="0">
                              <a:latin typeface="Cambria Math"/>
                            </a:rPr>
                            <m:t>+ФИ</m:t>
                          </m:r>
                          <m:sSub>
                            <m:sSubPr>
                              <m:ctrlPr>
                                <a:rPr lang="ru-RU" sz="2400" b="1" i="1" dirty="0" smtClean="0">
                                  <a:latin typeface="Cambria Math"/>
                                </a:rPr>
                              </m:ctrlPr>
                            </m:sSubPr>
                            <m:e>
                              <m:r>
                                <a:rPr lang="ru-RU" sz="2400" b="1" i="1" dirty="0" smtClean="0">
                                  <a:latin typeface="Cambria Math"/>
                                </a:rPr>
                                <m:t>Н</m:t>
                              </m:r>
                            </m:e>
                            <m:sub>
                              <m:r>
                                <a:rPr lang="ru-RU" sz="2400" b="1" i="1" dirty="0" smtClean="0">
                                  <a:latin typeface="Cambria Math"/>
                                </a:rPr>
                                <m:t>РНФ</m:t>
                              </m:r>
                            </m:sub>
                          </m:sSub>
                          <m:r>
                            <a:rPr lang="ru-RU" sz="2400" b="1" i="1" dirty="0" smtClean="0">
                              <a:latin typeface="Cambria Math"/>
                            </a:rPr>
                            <m:t>+ФИ</m:t>
                          </m:r>
                          <m:sSub>
                            <m:sSubPr>
                              <m:ctrlPr>
                                <a:rPr lang="ru-RU" sz="2400" b="1" i="1" dirty="0" smtClean="0">
                                  <a:latin typeface="Cambria Math"/>
                                </a:rPr>
                              </m:ctrlPr>
                            </m:sSubPr>
                            <m:e>
                              <m:r>
                                <a:rPr lang="ru-RU" sz="2400" b="1" i="1" dirty="0" smtClean="0">
                                  <a:latin typeface="Cambria Math"/>
                                </a:rPr>
                                <m:t>Н</m:t>
                              </m:r>
                            </m:e>
                            <m:sub>
                              <m:r>
                                <a:rPr lang="ru-RU" sz="2400" b="1" i="1" dirty="0" smtClean="0">
                                  <a:latin typeface="Cambria Math"/>
                                </a:rPr>
                                <m:t>РФФИ</m:t>
                              </m:r>
                            </m:sub>
                          </m:sSub>
                          <m:r>
                            <a:rPr lang="ru-RU" sz="2400" b="1" i="1" dirty="0" smtClean="0">
                              <a:latin typeface="Cambria Math"/>
                            </a:rPr>
                            <m:t>+ФИ</m:t>
                          </m:r>
                          <m:sSub>
                            <m:sSubPr>
                              <m:ctrlPr>
                                <a:rPr lang="ru-RU" sz="2400" b="1" i="1" dirty="0" smtClean="0">
                                  <a:latin typeface="Cambria Math"/>
                                </a:rPr>
                              </m:ctrlPr>
                            </m:sSubPr>
                            <m:e>
                              <m:r>
                                <a:rPr lang="ru-RU" sz="2400" b="1" i="1" dirty="0" smtClean="0">
                                  <a:latin typeface="Cambria Math"/>
                                </a:rPr>
                                <m:t>Н</m:t>
                              </m:r>
                            </m:e>
                            <m:sub>
                              <m:r>
                                <a:rPr lang="ru-RU" sz="2400" b="1" i="1" dirty="0" smtClean="0">
                                  <a:latin typeface="Cambria Math"/>
                                </a:rPr>
                                <m:t>МЦА</m:t>
                              </m:r>
                            </m:sub>
                          </m:sSub>
                        </m:den>
                      </m:f>
                    </m:oMath>
                  </m:oMathPara>
                </a14:m>
                <a:endParaRPr lang="ru-RU" sz="2400" b="1" dirty="0" smtClean="0"/>
              </a:p>
              <a:p>
                <a:pPr marL="80010" indent="0" algn="ctr">
                  <a:buNone/>
                </a:pPr>
                <a:endParaRPr lang="ru-RU" sz="2400" b="1" dirty="0" smtClean="0"/>
              </a:p>
              <a:p>
                <a:pPr marL="80010" indent="0" algn="ctr">
                  <a:buNone/>
                </a:pPr>
                <a14:m>
                  <m:oMath xmlns:m="http://schemas.openxmlformats.org/officeDocument/2006/math">
                    <m:r>
                      <a:rPr lang="ru-RU" sz="5400" b="0" i="1" smtClean="0">
                        <a:latin typeface="Cambria Math"/>
                      </a:rPr>
                      <m:t>КБПР</m:t>
                    </m:r>
                    <m:r>
                      <a:rPr lang="ru-RU" sz="5400" b="0" i="1" smtClean="0">
                        <a:latin typeface="Cambria Math"/>
                        <a:ea typeface="Cambria Math"/>
                      </a:rPr>
                      <m:t>≈</m:t>
                    </m:r>
                  </m:oMath>
                </a14:m>
                <a:r>
                  <a:rPr lang="ru-RU" sz="5400" dirty="0" smtClean="0"/>
                  <a:t> 760</a:t>
                </a:r>
                <a:endParaRPr lang="ru-RU" sz="5400" dirty="0"/>
              </a:p>
            </p:txBody>
          </p:sp>
        </mc:Choice>
        <mc:Fallback xmlns="">
          <p:sp>
            <p:nvSpPr>
              <p:cNvPr id="3" name="Текст 2"/>
              <p:cNvSpPr>
                <a:spLocks noGrp="1" noRot="1" noChangeAspect="1" noMove="1" noResize="1" noEditPoints="1" noAdjustHandles="1" noChangeArrowheads="1" noChangeShapeType="1" noTextEdit="1"/>
              </p:cNvSpPr>
              <p:nvPr>
                <p:ph type="body" idx="1"/>
              </p:nvPr>
            </p:nvSpPr>
            <p:spPr>
              <a:xfrm>
                <a:off x="377072" y="882349"/>
                <a:ext cx="8427563" cy="5650426"/>
              </a:xfrm>
              <a:blipFill rotWithShape="1">
                <a:blip r:embed="rId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640730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
          <p:cNvSpPr txBox="1">
            <a:spLocks noGrp="1"/>
          </p:cNvSpPr>
          <p:nvPr>
            <p:ph type="title"/>
          </p:nvPr>
        </p:nvSpPr>
        <p:spPr>
          <a:xfrm>
            <a:off x="1619251" y="116632"/>
            <a:ext cx="7524749" cy="140419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299"/>
              <a:buNone/>
            </a:pPr>
            <a:r>
              <a:rPr lang="ru-RU" sz="4140"/>
              <a:t>Основные научные направления ИМ СО РАН</a:t>
            </a:r>
            <a:endParaRPr/>
          </a:p>
        </p:txBody>
      </p:sp>
      <p:sp>
        <p:nvSpPr>
          <p:cNvPr id="243" name="Google Shape;243;p2"/>
          <p:cNvSpPr txBox="1">
            <a:spLocks noGrp="1"/>
          </p:cNvSpPr>
          <p:nvPr>
            <p:ph type="body" idx="1"/>
          </p:nvPr>
        </p:nvSpPr>
        <p:spPr>
          <a:xfrm>
            <a:off x="0" y="1988840"/>
            <a:ext cx="9144000" cy="4869160"/>
          </a:xfrm>
          <a:prstGeom prst="rect">
            <a:avLst/>
          </a:prstGeom>
          <a:noFill/>
          <a:ln>
            <a:noFill/>
          </a:ln>
        </p:spPr>
        <p:txBody>
          <a:bodyPr spcFirstLastPara="1" wrap="square" lIns="91425" tIns="45700" rIns="91425" bIns="45700" anchor="t" anchorCtr="0">
            <a:noAutofit/>
          </a:bodyPr>
          <a:lstStyle/>
          <a:p>
            <a:pPr marL="228600" lvl="0" indent="-182880" algn="just" rtl="0">
              <a:lnSpc>
                <a:spcPct val="100000"/>
              </a:lnSpc>
              <a:spcBef>
                <a:spcPts val="0"/>
              </a:spcBef>
              <a:spcAft>
                <a:spcPts val="0"/>
              </a:spcAft>
              <a:buSzPts val="2470"/>
              <a:buFont typeface="Noto Sans Symbols"/>
              <a:buNone/>
            </a:pPr>
            <a:r>
              <a:rPr lang="ru-RU" sz="1900"/>
              <a:t>	</a:t>
            </a:r>
            <a:r>
              <a:rPr lang="ru-RU" sz="1800"/>
              <a:t>Согласно Уставу Института главной целью Института является выполнение фундаментальных теоретических и прикладных научных исследований в области математики, математической физики и информатики. Основными (приоритетными) направлениями являются: </a:t>
            </a:r>
            <a:endParaRPr/>
          </a:p>
          <a:p>
            <a:pPr marL="228600" lvl="0" indent="-182880" algn="l" rtl="0">
              <a:lnSpc>
                <a:spcPct val="100000"/>
              </a:lnSpc>
              <a:spcBef>
                <a:spcPts val="1560"/>
              </a:spcBef>
              <a:spcAft>
                <a:spcPts val="0"/>
              </a:spcAft>
              <a:buSzPts val="2340"/>
              <a:buChar char="*"/>
            </a:pPr>
            <a:r>
              <a:rPr lang="ru-RU" sz="1800"/>
              <a:t>алгебра, теория чисел и математическая логика; </a:t>
            </a:r>
            <a:endParaRPr/>
          </a:p>
          <a:p>
            <a:pPr marL="228600" lvl="0" indent="-182880" algn="l" rtl="0">
              <a:lnSpc>
                <a:spcPct val="100000"/>
              </a:lnSpc>
              <a:spcBef>
                <a:spcPts val="660"/>
              </a:spcBef>
              <a:spcAft>
                <a:spcPts val="0"/>
              </a:spcAft>
              <a:buSzPts val="2340"/>
              <a:buChar char="*"/>
            </a:pPr>
            <a:r>
              <a:rPr lang="ru-RU" sz="1800"/>
              <a:t>геометрия и топология; </a:t>
            </a:r>
            <a:endParaRPr/>
          </a:p>
          <a:p>
            <a:pPr marL="228600" lvl="0" indent="-182880" algn="l" rtl="0">
              <a:lnSpc>
                <a:spcPct val="100000"/>
              </a:lnSpc>
              <a:spcBef>
                <a:spcPts val="660"/>
              </a:spcBef>
              <a:spcAft>
                <a:spcPts val="0"/>
              </a:spcAft>
              <a:buSzPts val="2340"/>
              <a:buChar char="*"/>
            </a:pPr>
            <a:r>
              <a:rPr lang="ru-RU" sz="1800"/>
              <a:t>математический анализ, дифференциальные уравнения и математическая физика; </a:t>
            </a:r>
            <a:endParaRPr/>
          </a:p>
          <a:p>
            <a:pPr marL="228600" lvl="0" indent="-182880" algn="l" rtl="0">
              <a:lnSpc>
                <a:spcPct val="100000"/>
              </a:lnSpc>
              <a:spcBef>
                <a:spcPts val="660"/>
              </a:spcBef>
              <a:spcAft>
                <a:spcPts val="0"/>
              </a:spcAft>
              <a:buSzPts val="2340"/>
              <a:buChar char="*"/>
            </a:pPr>
            <a:r>
              <a:rPr lang="ru-RU" sz="1800"/>
              <a:t>теория вероятностей и математическая статистика; </a:t>
            </a:r>
            <a:endParaRPr/>
          </a:p>
          <a:p>
            <a:pPr marL="228600" lvl="0" indent="-182880" algn="l" rtl="0">
              <a:lnSpc>
                <a:spcPct val="100000"/>
              </a:lnSpc>
              <a:spcBef>
                <a:spcPts val="660"/>
              </a:spcBef>
              <a:spcAft>
                <a:spcPts val="0"/>
              </a:spcAft>
              <a:buSzPts val="2340"/>
              <a:buChar char="*"/>
            </a:pPr>
            <a:r>
              <a:rPr lang="ru-RU" sz="1800"/>
              <a:t>вычислительная математика; </a:t>
            </a:r>
            <a:endParaRPr/>
          </a:p>
          <a:p>
            <a:pPr marL="228600" lvl="0" indent="-182880" algn="l" rtl="0">
              <a:lnSpc>
                <a:spcPct val="100000"/>
              </a:lnSpc>
              <a:spcBef>
                <a:spcPts val="660"/>
              </a:spcBef>
              <a:spcAft>
                <a:spcPts val="0"/>
              </a:spcAft>
              <a:buSzPts val="2340"/>
              <a:buChar char="*"/>
            </a:pPr>
            <a:r>
              <a:rPr lang="ru-RU" sz="1800"/>
              <a:t>дискретная математика, информатика и математическая кибернетика; </a:t>
            </a:r>
            <a:endParaRPr/>
          </a:p>
          <a:p>
            <a:pPr marL="228600" lvl="0" indent="-182880" algn="l" rtl="0">
              <a:lnSpc>
                <a:spcPct val="100000"/>
              </a:lnSpc>
              <a:spcBef>
                <a:spcPts val="660"/>
              </a:spcBef>
              <a:spcAft>
                <a:spcPts val="0"/>
              </a:spcAft>
              <a:buSzPts val="2340"/>
              <a:buChar char="*"/>
            </a:pPr>
            <a:r>
              <a:rPr lang="ru-RU" sz="1800"/>
              <a:t>математическое моделирование и методы прикладной математики.</a:t>
            </a:r>
            <a:endParaRPr/>
          </a:p>
        </p:txBody>
      </p:sp>
      <p:pic>
        <p:nvPicPr>
          <p:cNvPr id="244" name="Google Shape;244;p2"/>
          <p:cNvPicPr preferRelativeResize="0"/>
          <p:nvPr/>
        </p:nvPicPr>
        <p:blipFill rotWithShape="1">
          <a:blip r:embed="rId3">
            <a:alphaModFix/>
          </a:blip>
          <a:srcRect/>
          <a:stretch/>
        </p:blipFill>
        <p:spPr>
          <a:xfrm>
            <a:off x="628651" y="404813"/>
            <a:ext cx="990600" cy="9620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30106"/>
            <a:ext cx="8927184" cy="510917"/>
          </a:xfrm>
        </p:spPr>
        <p:txBody>
          <a:bodyPr/>
          <a:lstStyle/>
          <a:p>
            <a:pPr>
              <a:buNone/>
            </a:pPr>
            <a:r>
              <a:rPr lang="ru-RU" sz="2800" dirty="0" smtClean="0"/>
              <a:t>Программа развития ИМ СО РАН на 2019-2023гг</a:t>
            </a:r>
            <a:endParaRPr lang="ru-RU" sz="2800" dirty="0"/>
          </a:p>
        </p:txBody>
      </p:sp>
      <p:graphicFrame>
        <p:nvGraphicFramePr>
          <p:cNvPr id="5" name="Таблица 4"/>
          <p:cNvGraphicFramePr>
            <a:graphicFrameLocks noGrp="1"/>
          </p:cNvGraphicFramePr>
          <p:nvPr>
            <p:extLst>
              <p:ext uri="{D42A27DB-BD31-4B8C-83A1-F6EECF244321}">
                <p14:modId xmlns:p14="http://schemas.microsoft.com/office/powerpoint/2010/main" val="2161159651"/>
              </p:ext>
            </p:extLst>
          </p:nvPr>
        </p:nvGraphicFramePr>
        <p:xfrm>
          <a:off x="179112" y="688150"/>
          <a:ext cx="8851768" cy="6119242"/>
        </p:xfrm>
        <a:graphic>
          <a:graphicData uri="http://schemas.openxmlformats.org/drawingml/2006/table">
            <a:tbl>
              <a:tblPr>
                <a:tableStyleId>{6477B0C2-0DF3-4077-A144-EF0BA455FE28}</a:tableStyleId>
              </a:tblPr>
              <a:tblGrid>
                <a:gridCol w="2471765"/>
                <a:gridCol w="944705"/>
                <a:gridCol w="905883"/>
                <a:gridCol w="905883"/>
                <a:gridCol w="905883"/>
                <a:gridCol w="905883"/>
                <a:gridCol w="905883"/>
                <a:gridCol w="905883"/>
              </a:tblGrid>
              <a:tr h="665114">
                <a:tc>
                  <a:txBody>
                    <a:bodyPr/>
                    <a:lstStyle/>
                    <a:p>
                      <a:pPr algn="l" fontAlgn="ctr"/>
                      <a:r>
                        <a:rPr lang="ru-RU" sz="1300" u="none" strike="noStrike" dirty="0">
                          <a:effectLst/>
                        </a:rPr>
                        <a:t>Целевые показатели реализации Программы развития</a:t>
                      </a:r>
                      <a:endParaRPr lang="ru-RU" sz="1300" b="0" i="0" u="none" strike="noStrike" dirty="0">
                        <a:solidFill>
                          <a:srgbClr val="000000"/>
                        </a:solidFill>
                        <a:effectLst/>
                        <a:latin typeface="Times New Roman"/>
                      </a:endParaRPr>
                    </a:p>
                  </a:txBody>
                  <a:tcPr marL="5850" marR="5850" marT="5850" marB="0" anchor="ctr"/>
                </a:tc>
                <a:tc>
                  <a:txBody>
                    <a:bodyPr/>
                    <a:lstStyle/>
                    <a:p>
                      <a:pPr algn="ctr" fontAlgn="ctr"/>
                      <a:r>
                        <a:rPr lang="ru-RU" sz="1300" u="none" strike="noStrike">
                          <a:effectLst/>
                        </a:rPr>
                        <a:t>Единица измерения</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ru-RU" sz="1300" u="none" strike="noStrike">
                          <a:effectLst/>
                        </a:rPr>
                        <a:t>План 2019</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ru-RU" sz="1300" u="none" strike="noStrike" dirty="0">
                          <a:effectLst/>
                        </a:rPr>
                        <a:t>Факт 2019</a:t>
                      </a:r>
                      <a:endParaRPr lang="ru-RU" sz="1300" b="0" i="0" u="none" strike="noStrike" dirty="0">
                        <a:solidFill>
                          <a:srgbClr val="000000"/>
                        </a:solidFill>
                        <a:effectLst/>
                        <a:latin typeface="Times New Roman"/>
                      </a:endParaRPr>
                    </a:p>
                  </a:txBody>
                  <a:tcPr marL="5850" marR="5850" marT="5850" marB="0" anchor="ctr"/>
                </a:tc>
                <a:tc>
                  <a:txBody>
                    <a:bodyPr/>
                    <a:lstStyle/>
                    <a:p>
                      <a:pPr algn="ctr" fontAlgn="ctr"/>
                      <a:r>
                        <a:rPr lang="ru-RU" sz="1300" u="none" strike="noStrike">
                          <a:effectLst/>
                        </a:rPr>
                        <a:t>План 2020</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ru-RU" sz="1300" u="none" strike="noStrike">
                          <a:effectLst/>
                        </a:rPr>
                        <a:t>План 2021</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ru-RU" sz="1300" u="none" strike="noStrike">
                          <a:effectLst/>
                        </a:rPr>
                        <a:t>План 2022</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ru-RU" sz="1300" u="none" strike="noStrike">
                          <a:effectLst/>
                        </a:rPr>
                        <a:t>План 2023</a:t>
                      </a:r>
                      <a:endParaRPr lang="ru-RU" sz="1300" b="0" i="0" u="none" strike="noStrike">
                        <a:solidFill>
                          <a:srgbClr val="000000"/>
                        </a:solidFill>
                        <a:effectLst/>
                        <a:latin typeface="Times New Roman"/>
                      </a:endParaRPr>
                    </a:p>
                  </a:txBody>
                  <a:tcPr marL="5850" marR="5850" marT="5850" marB="0" anchor="ctr"/>
                </a:tc>
              </a:tr>
              <a:tr h="665114">
                <a:tc>
                  <a:txBody>
                    <a:bodyPr/>
                    <a:lstStyle/>
                    <a:p>
                      <a:pPr algn="l" fontAlgn="ctr"/>
                      <a:r>
                        <a:rPr lang="ru-RU" sz="1300" u="none" strike="noStrike">
                          <a:effectLst/>
                        </a:rPr>
                        <a:t>число статей, в изданиях, индексируемых в базе данных Web of Science Core Collection (WoS) </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ru-RU" sz="1300" u="none" strike="noStrike" dirty="0">
                          <a:effectLst/>
                        </a:rPr>
                        <a:t>ед.</a:t>
                      </a:r>
                      <a:endParaRPr lang="ru-RU" sz="1300" b="0" i="0" u="none" strike="noStrike" dirty="0">
                        <a:solidFill>
                          <a:srgbClr val="000000"/>
                        </a:solidFill>
                        <a:effectLst/>
                        <a:latin typeface="Times New Roman"/>
                      </a:endParaRPr>
                    </a:p>
                  </a:txBody>
                  <a:tcPr marL="5850" marR="5850" marT="5850" marB="0" anchor="ctr"/>
                </a:tc>
                <a:tc>
                  <a:txBody>
                    <a:bodyPr/>
                    <a:lstStyle/>
                    <a:p>
                      <a:pPr algn="ctr" fontAlgn="ctr"/>
                      <a:r>
                        <a:rPr lang="en-US" sz="1300" b="1" u="none" strike="noStrike" dirty="0">
                          <a:effectLst/>
                        </a:rPr>
                        <a:t>357</a:t>
                      </a:r>
                      <a:endParaRPr lang="en-US" sz="1300" b="1" i="0" u="none" strike="noStrike" dirty="0">
                        <a:solidFill>
                          <a:srgbClr val="000000"/>
                        </a:solidFill>
                        <a:effectLst/>
                        <a:latin typeface="Times New Roman"/>
                      </a:endParaRPr>
                    </a:p>
                  </a:txBody>
                  <a:tcPr marL="5850" marR="5850" marT="5850" marB="0" anchor="ctr"/>
                </a:tc>
                <a:tc>
                  <a:txBody>
                    <a:bodyPr/>
                    <a:lstStyle/>
                    <a:p>
                      <a:pPr algn="ctr" fontAlgn="ctr"/>
                      <a:r>
                        <a:rPr lang="ru-RU" sz="1600" b="1" u="none" strike="noStrike" dirty="0" smtClean="0">
                          <a:solidFill>
                            <a:schemeClr val="tx1"/>
                          </a:solidFill>
                          <a:effectLst/>
                        </a:rPr>
                        <a:t>3</a:t>
                      </a:r>
                      <a:r>
                        <a:rPr lang="en-US" sz="1600" b="1" u="none" strike="noStrike" dirty="0" smtClean="0">
                          <a:solidFill>
                            <a:schemeClr val="tx1"/>
                          </a:solidFill>
                          <a:effectLst/>
                        </a:rPr>
                        <a:t>59</a:t>
                      </a:r>
                      <a:endParaRPr lang="ru-RU" sz="1600" b="1" i="0" u="none" strike="noStrike" dirty="0">
                        <a:solidFill>
                          <a:schemeClr val="tx1"/>
                        </a:solidFill>
                        <a:effectLst/>
                        <a:latin typeface="Times New Roman"/>
                      </a:endParaRPr>
                    </a:p>
                  </a:txBody>
                  <a:tcPr marL="5850" marR="5850" marT="5850" marB="0" anchor="ctr"/>
                </a:tc>
                <a:tc>
                  <a:txBody>
                    <a:bodyPr/>
                    <a:lstStyle/>
                    <a:p>
                      <a:pPr algn="ctr" fontAlgn="ctr"/>
                      <a:r>
                        <a:rPr lang="en-US" sz="1300" b="1" u="none" strike="noStrike" dirty="0">
                          <a:effectLst/>
                        </a:rPr>
                        <a:t>370</a:t>
                      </a:r>
                      <a:endParaRPr lang="en-US" sz="1300" b="1" i="0" u="none" strike="noStrike" dirty="0">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396</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424</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454</a:t>
                      </a:r>
                      <a:endParaRPr lang="en-US" sz="1300" b="1" i="0" u="none" strike="noStrike">
                        <a:solidFill>
                          <a:srgbClr val="000000"/>
                        </a:solidFill>
                        <a:effectLst/>
                        <a:latin typeface="Times New Roman"/>
                      </a:endParaRPr>
                    </a:p>
                  </a:txBody>
                  <a:tcPr marL="5850" marR="5850" marT="5850" marB="0" anchor="ctr"/>
                </a:tc>
              </a:tr>
              <a:tr h="665114">
                <a:tc>
                  <a:txBody>
                    <a:bodyPr/>
                    <a:lstStyle/>
                    <a:p>
                      <a:pPr algn="l" fontAlgn="ctr"/>
                      <a:r>
                        <a:rPr lang="ru-RU" sz="1300" u="none" strike="noStrike">
                          <a:effectLst/>
                        </a:rPr>
                        <a:t>число статей в изданиях, индексируемых в базе данных Scopus</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ru-RU" sz="1300" u="none" strike="noStrike">
                          <a:effectLst/>
                        </a:rPr>
                        <a:t>ед.</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dirty="0">
                          <a:effectLst/>
                        </a:rPr>
                        <a:t>435</a:t>
                      </a:r>
                      <a:endParaRPr lang="en-US" sz="1300" b="1" i="0" u="none" strike="noStrike" dirty="0">
                        <a:solidFill>
                          <a:srgbClr val="000000"/>
                        </a:solidFill>
                        <a:effectLst/>
                        <a:latin typeface="Times New Roman"/>
                      </a:endParaRPr>
                    </a:p>
                  </a:txBody>
                  <a:tcPr marL="5850" marR="5850" marT="5850" marB="0" anchor="ctr"/>
                </a:tc>
                <a:tc>
                  <a:txBody>
                    <a:bodyPr/>
                    <a:lstStyle/>
                    <a:p>
                      <a:pPr algn="ctr" fontAlgn="ctr"/>
                      <a:r>
                        <a:rPr lang="ru-RU" sz="1600" b="1" u="none" strike="noStrike" dirty="0">
                          <a:effectLst/>
                        </a:rPr>
                        <a:t>449</a:t>
                      </a:r>
                      <a:endParaRPr lang="ru-RU" sz="1600" b="1" i="0" u="none" strike="noStrike" dirty="0">
                        <a:solidFill>
                          <a:srgbClr val="000000"/>
                        </a:solidFill>
                        <a:effectLst/>
                        <a:latin typeface="Times New Roman"/>
                      </a:endParaRPr>
                    </a:p>
                  </a:txBody>
                  <a:tcPr marL="5850" marR="5850" marT="5850" marB="0" anchor="ctr"/>
                </a:tc>
                <a:tc>
                  <a:txBody>
                    <a:bodyPr/>
                    <a:lstStyle/>
                    <a:p>
                      <a:pPr algn="ctr" fontAlgn="ctr"/>
                      <a:r>
                        <a:rPr lang="en-US" sz="1300" b="1" u="none" strike="noStrike" dirty="0">
                          <a:effectLst/>
                        </a:rPr>
                        <a:t>456</a:t>
                      </a:r>
                      <a:endParaRPr lang="en-US" sz="1300" b="1" i="0" u="none" strike="noStrike" dirty="0">
                        <a:solidFill>
                          <a:srgbClr val="000000"/>
                        </a:solidFill>
                        <a:effectLst/>
                        <a:latin typeface="Times New Roman"/>
                      </a:endParaRPr>
                    </a:p>
                  </a:txBody>
                  <a:tcPr marL="5850" marR="5850" marT="5850" marB="0" anchor="ctr"/>
                </a:tc>
                <a:tc>
                  <a:txBody>
                    <a:bodyPr/>
                    <a:lstStyle/>
                    <a:p>
                      <a:pPr algn="ctr" fontAlgn="ctr"/>
                      <a:r>
                        <a:rPr lang="en-US" sz="1300" b="1" u="none" strike="noStrike" dirty="0">
                          <a:effectLst/>
                        </a:rPr>
                        <a:t>488</a:t>
                      </a:r>
                      <a:endParaRPr lang="en-US" sz="1300" b="1" i="0" u="none" strike="noStrike" dirty="0">
                        <a:solidFill>
                          <a:srgbClr val="000000"/>
                        </a:solidFill>
                        <a:effectLst/>
                        <a:latin typeface="Times New Roman"/>
                      </a:endParaRPr>
                    </a:p>
                  </a:txBody>
                  <a:tcPr marL="5850" marR="5850" marT="5850" marB="0" anchor="ctr"/>
                </a:tc>
                <a:tc>
                  <a:txBody>
                    <a:bodyPr/>
                    <a:lstStyle/>
                    <a:p>
                      <a:pPr algn="ctr" fontAlgn="ctr"/>
                      <a:r>
                        <a:rPr lang="en-US" sz="1300" b="1" u="none" strike="noStrike" dirty="0">
                          <a:effectLst/>
                        </a:rPr>
                        <a:t>522</a:t>
                      </a:r>
                      <a:endParaRPr lang="en-US" sz="1300" b="1" i="0" u="none" strike="noStrike" dirty="0">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559</a:t>
                      </a:r>
                      <a:endParaRPr lang="en-US" sz="1300" b="1" i="0" u="none" strike="noStrike">
                        <a:solidFill>
                          <a:srgbClr val="000000"/>
                        </a:solidFill>
                        <a:effectLst/>
                        <a:latin typeface="Times New Roman"/>
                      </a:endParaRPr>
                    </a:p>
                  </a:txBody>
                  <a:tcPr marL="5850" marR="5850" marT="5850" marB="0" anchor="ctr"/>
                </a:tc>
              </a:tr>
              <a:tr h="665114">
                <a:tc>
                  <a:txBody>
                    <a:bodyPr/>
                    <a:lstStyle/>
                    <a:p>
                      <a:pPr algn="l" fontAlgn="ctr"/>
                      <a:r>
                        <a:rPr lang="ru-RU" sz="1300" u="none" strike="noStrike">
                          <a:effectLst/>
                        </a:rPr>
                        <a:t>Количество полученных охранных документов на РИД</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ru-RU" sz="1300" u="none" strike="noStrike" dirty="0">
                          <a:effectLst/>
                        </a:rPr>
                        <a:t>ед.</a:t>
                      </a:r>
                      <a:endParaRPr lang="ru-RU" sz="1300" b="0" i="0" u="none" strike="noStrike" dirty="0">
                        <a:solidFill>
                          <a:srgbClr val="000000"/>
                        </a:solidFill>
                        <a:effectLst/>
                        <a:latin typeface="Times New Roman"/>
                      </a:endParaRPr>
                    </a:p>
                  </a:txBody>
                  <a:tcPr marL="5850" marR="5850" marT="5850" marB="0" anchor="ctr"/>
                </a:tc>
                <a:tc>
                  <a:txBody>
                    <a:bodyPr/>
                    <a:lstStyle/>
                    <a:p>
                      <a:pPr algn="ctr" fontAlgn="ctr"/>
                      <a:r>
                        <a:rPr lang="en-US" sz="1300" b="1" u="none" strike="noStrike" dirty="0">
                          <a:effectLst/>
                        </a:rPr>
                        <a:t>2</a:t>
                      </a:r>
                      <a:endParaRPr lang="en-US" sz="1300" b="1" i="0" u="none" strike="noStrike" dirty="0">
                        <a:solidFill>
                          <a:srgbClr val="000000"/>
                        </a:solidFill>
                        <a:effectLst/>
                        <a:latin typeface="Times New Roman"/>
                      </a:endParaRPr>
                    </a:p>
                  </a:txBody>
                  <a:tcPr marL="5850" marR="5850" marT="5850" marB="0" anchor="ctr"/>
                </a:tc>
                <a:tc>
                  <a:txBody>
                    <a:bodyPr/>
                    <a:lstStyle/>
                    <a:p>
                      <a:pPr algn="ctr" fontAlgn="ctr"/>
                      <a:r>
                        <a:rPr lang="ru-RU" sz="1600" b="1" u="none" strike="noStrike" dirty="0">
                          <a:effectLst/>
                        </a:rPr>
                        <a:t>2</a:t>
                      </a:r>
                      <a:endParaRPr lang="ru-RU" sz="1600" b="1" i="0" u="none" strike="noStrike" dirty="0">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4</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4</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dirty="0">
                          <a:effectLst/>
                        </a:rPr>
                        <a:t>4</a:t>
                      </a:r>
                      <a:endParaRPr lang="en-US" sz="1300" b="1" i="0" u="none" strike="noStrike" dirty="0">
                        <a:solidFill>
                          <a:srgbClr val="000000"/>
                        </a:solidFill>
                        <a:effectLst/>
                        <a:latin typeface="Times New Roman"/>
                      </a:endParaRPr>
                    </a:p>
                  </a:txBody>
                  <a:tcPr marL="5850" marR="5850" marT="5850" marB="0" anchor="ctr"/>
                </a:tc>
                <a:tc>
                  <a:txBody>
                    <a:bodyPr/>
                    <a:lstStyle/>
                    <a:p>
                      <a:pPr algn="ctr" fontAlgn="ctr"/>
                      <a:r>
                        <a:rPr lang="en-US" sz="1300" b="1" u="none" strike="noStrike" dirty="0">
                          <a:effectLst/>
                        </a:rPr>
                        <a:t>4</a:t>
                      </a:r>
                      <a:endParaRPr lang="en-US" sz="1300" b="1" i="0" u="none" strike="noStrike" dirty="0">
                        <a:solidFill>
                          <a:srgbClr val="000000"/>
                        </a:solidFill>
                        <a:effectLst/>
                        <a:latin typeface="Times New Roman"/>
                      </a:endParaRPr>
                    </a:p>
                  </a:txBody>
                  <a:tcPr marL="5850" marR="5850" marT="5850" marB="0" anchor="ctr"/>
                </a:tc>
              </a:tr>
              <a:tr h="665114">
                <a:tc>
                  <a:txBody>
                    <a:bodyPr/>
                    <a:lstStyle/>
                    <a:p>
                      <a:pPr algn="l" fontAlgn="ctr"/>
                      <a:r>
                        <a:rPr lang="ru-RU" sz="1300" u="none" strike="noStrike">
                          <a:effectLst/>
                        </a:rPr>
                        <a:t>Объем внебюджетных средств </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ru-RU" sz="1300" u="none" strike="noStrike">
                          <a:effectLst/>
                        </a:rPr>
                        <a:t>тыс. руб.</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88852</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ru-RU" sz="1600" b="1" u="none" strike="noStrike" dirty="0">
                          <a:effectLst/>
                        </a:rPr>
                        <a:t>108869,5</a:t>
                      </a:r>
                      <a:endParaRPr lang="ru-RU" sz="1600" b="1" i="0" u="none" strike="noStrike" dirty="0">
                        <a:solidFill>
                          <a:srgbClr val="000000"/>
                        </a:solidFill>
                        <a:effectLst/>
                        <a:latin typeface="Times New Roman"/>
                      </a:endParaRPr>
                    </a:p>
                  </a:txBody>
                  <a:tcPr marL="5850" marR="5850" marT="5850" marB="0" anchor="ctr"/>
                </a:tc>
                <a:tc>
                  <a:txBody>
                    <a:bodyPr/>
                    <a:lstStyle/>
                    <a:p>
                      <a:pPr algn="ctr" fontAlgn="ctr"/>
                      <a:r>
                        <a:rPr lang="ru-RU" sz="1300" b="1" u="none" strike="noStrike">
                          <a:effectLst/>
                        </a:rPr>
                        <a:t>84817.8 </a:t>
                      </a:r>
                      <a:endParaRPr lang="ru-RU" sz="1300" b="1"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90754.8</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ru-RU" sz="1300" b="1" u="none" strike="noStrike">
                          <a:effectLst/>
                        </a:rPr>
                        <a:t>97107.9</a:t>
                      </a:r>
                      <a:endParaRPr lang="ru-RU" sz="1300" b="1" i="0" u="none" strike="noStrike">
                        <a:solidFill>
                          <a:srgbClr val="000000"/>
                        </a:solidFill>
                        <a:effectLst/>
                        <a:latin typeface="Times New Roman"/>
                      </a:endParaRPr>
                    </a:p>
                  </a:txBody>
                  <a:tcPr marL="5850" marR="5850" marT="5850" marB="0" anchor="ctr"/>
                </a:tc>
                <a:tc>
                  <a:txBody>
                    <a:bodyPr/>
                    <a:lstStyle/>
                    <a:p>
                      <a:pPr algn="ctr" fontAlgn="ctr"/>
                      <a:r>
                        <a:rPr lang="ru-RU" sz="1300" b="1" u="none" strike="noStrike" dirty="0">
                          <a:effectLst/>
                        </a:rPr>
                        <a:t>103905.4</a:t>
                      </a:r>
                      <a:endParaRPr lang="ru-RU" sz="1300" b="1" i="0" u="none" strike="noStrike" dirty="0">
                        <a:solidFill>
                          <a:srgbClr val="000000"/>
                        </a:solidFill>
                        <a:effectLst/>
                        <a:latin typeface="Times New Roman"/>
                      </a:endParaRPr>
                    </a:p>
                  </a:txBody>
                  <a:tcPr marL="5850" marR="5850" marT="5850" marB="0" anchor="ctr"/>
                </a:tc>
              </a:tr>
              <a:tr h="665114">
                <a:tc>
                  <a:txBody>
                    <a:bodyPr/>
                    <a:lstStyle/>
                    <a:p>
                      <a:pPr algn="l" fontAlgn="ctr"/>
                      <a:r>
                        <a:rPr lang="ru-RU" sz="1300" u="none" strike="noStrike">
                          <a:effectLst/>
                        </a:rPr>
                        <a:t>Численность исследователей </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ru-RU" sz="1300" u="none" strike="noStrike">
                          <a:effectLst/>
                        </a:rPr>
                        <a:t>чел.</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251</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ru-RU" sz="1600" b="1" u="none" strike="noStrike" dirty="0">
                          <a:solidFill>
                            <a:srgbClr val="FF0000"/>
                          </a:solidFill>
                          <a:effectLst/>
                        </a:rPr>
                        <a:t>248,4</a:t>
                      </a:r>
                      <a:endParaRPr lang="ru-RU" sz="1600" b="1" i="0" u="none" strike="noStrike" dirty="0">
                        <a:solidFill>
                          <a:srgbClr val="FF0000"/>
                        </a:solidFill>
                        <a:effectLst/>
                        <a:latin typeface="Times New Roman"/>
                      </a:endParaRPr>
                    </a:p>
                  </a:txBody>
                  <a:tcPr marL="5850" marR="5850" marT="5850" marB="0" anchor="ctr"/>
                </a:tc>
                <a:tc>
                  <a:txBody>
                    <a:bodyPr/>
                    <a:lstStyle/>
                    <a:p>
                      <a:pPr algn="ctr" fontAlgn="ctr"/>
                      <a:r>
                        <a:rPr lang="en-US" sz="1300" b="1" u="none" strike="noStrike">
                          <a:effectLst/>
                        </a:rPr>
                        <a:t>256</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261</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266</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dirty="0">
                          <a:effectLst/>
                        </a:rPr>
                        <a:t>272</a:t>
                      </a:r>
                      <a:endParaRPr lang="en-US" sz="1300" b="1" i="0" u="none" strike="noStrike" dirty="0">
                        <a:solidFill>
                          <a:srgbClr val="000000"/>
                        </a:solidFill>
                        <a:effectLst/>
                        <a:latin typeface="Times New Roman"/>
                      </a:endParaRPr>
                    </a:p>
                  </a:txBody>
                  <a:tcPr marL="5850" marR="5850" marT="5850" marB="0" anchor="ctr"/>
                </a:tc>
              </a:tr>
              <a:tr h="665114">
                <a:tc>
                  <a:txBody>
                    <a:bodyPr/>
                    <a:lstStyle/>
                    <a:p>
                      <a:pPr algn="l" fontAlgn="ctr"/>
                      <a:r>
                        <a:rPr lang="ru-RU" sz="1300" u="none" strike="noStrike">
                          <a:effectLst/>
                        </a:rPr>
                        <a:t>Численность исследователей в возрасте до 39 лет (включительно)</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ru-RU" sz="1300" u="none" strike="noStrike">
                          <a:effectLst/>
                        </a:rPr>
                        <a:t>чел.</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dirty="0">
                          <a:effectLst/>
                        </a:rPr>
                        <a:t>92</a:t>
                      </a:r>
                      <a:endParaRPr lang="en-US" sz="1300" b="1" i="0" u="none" strike="noStrike" dirty="0">
                        <a:solidFill>
                          <a:srgbClr val="000000"/>
                        </a:solidFill>
                        <a:effectLst/>
                        <a:latin typeface="Times New Roman"/>
                      </a:endParaRPr>
                    </a:p>
                  </a:txBody>
                  <a:tcPr marL="5850" marR="5850" marT="5850" marB="0" anchor="ctr"/>
                </a:tc>
                <a:tc>
                  <a:txBody>
                    <a:bodyPr/>
                    <a:lstStyle/>
                    <a:p>
                      <a:pPr algn="ctr" fontAlgn="ctr"/>
                      <a:r>
                        <a:rPr lang="ru-RU" sz="1600" b="1" u="none" strike="noStrike" dirty="0">
                          <a:effectLst/>
                        </a:rPr>
                        <a:t>97</a:t>
                      </a:r>
                      <a:endParaRPr lang="ru-RU" sz="1600" b="1" i="0" u="none" strike="noStrike" dirty="0">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94</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96</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98</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dirty="0">
                          <a:effectLst/>
                        </a:rPr>
                        <a:t>101</a:t>
                      </a:r>
                      <a:endParaRPr lang="en-US" sz="1300" b="1" i="0" u="none" strike="noStrike" dirty="0">
                        <a:solidFill>
                          <a:srgbClr val="000000"/>
                        </a:solidFill>
                        <a:effectLst/>
                        <a:latin typeface="Times New Roman"/>
                      </a:endParaRPr>
                    </a:p>
                  </a:txBody>
                  <a:tcPr marL="5850" marR="5850" marT="5850" marB="0" anchor="ctr"/>
                </a:tc>
              </a:tr>
              <a:tr h="665114">
                <a:tc>
                  <a:txBody>
                    <a:bodyPr/>
                    <a:lstStyle/>
                    <a:p>
                      <a:pPr algn="l" fontAlgn="ctr"/>
                      <a:r>
                        <a:rPr lang="ru-RU" sz="1300" u="none" strike="noStrike">
                          <a:effectLst/>
                        </a:rPr>
                        <a:t>Численность аспирантов </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ru-RU" sz="1300" u="none" strike="noStrike">
                          <a:effectLst/>
                        </a:rPr>
                        <a:t>чел.</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29</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ru-RU" sz="1600" b="1" u="none" strike="noStrike" dirty="0">
                          <a:solidFill>
                            <a:srgbClr val="FF0000"/>
                          </a:solidFill>
                          <a:effectLst/>
                        </a:rPr>
                        <a:t>22</a:t>
                      </a:r>
                      <a:endParaRPr lang="ru-RU" sz="1600" b="1" i="0" u="none" strike="noStrike" dirty="0">
                        <a:solidFill>
                          <a:srgbClr val="FF0000"/>
                        </a:solidFill>
                        <a:effectLst/>
                        <a:latin typeface="Times New Roman"/>
                      </a:endParaRPr>
                    </a:p>
                  </a:txBody>
                  <a:tcPr marL="5850" marR="5850" marT="5850" marB="0" anchor="ctr"/>
                </a:tc>
                <a:tc>
                  <a:txBody>
                    <a:bodyPr/>
                    <a:lstStyle/>
                    <a:p>
                      <a:pPr algn="ctr" fontAlgn="ctr"/>
                      <a:r>
                        <a:rPr lang="en-US" sz="1300" b="1" u="none" strike="noStrike" dirty="0">
                          <a:effectLst/>
                        </a:rPr>
                        <a:t>30</a:t>
                      </a:r>
                      <a:endParaRPr lang="en-US" sz="1300" b="1" i="0" u="none" strike="noStrike" dirty="0">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31</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32</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dirty="0">
                          <a:effectLst/>
                        </a:rPr>
                        <a:t>33</a:t>
                      </a:r>
                      <a:endParaRPr lang="en-US" sz="1300" b="1" i="0" u="none" strike="noStrike" dirty="0">
                        <a:solidFill>
                          <a:srgbClr val="000000"/>
                        </a:solidFill>
                        <a:effectLst/>
                        <a:latin typeface="Times New Roman"/>
                      </a:endParaRPr>
                    </a:p>
                  </a:txBody>
                  <a:tcPr marL="5850" marR="5850" marT="5850" marB="0" anchor="ctr"/>
                </a:tc>
              </a:tr>
              <a:tr h="665114">
                <a:tc>
                  <a:txBody>
                    <a:bodyPr/>
                    <a:lstStyle/>
                    <a:p>
                      <a:pPr algn="l" fontAlgn="ctr"/>
                      <a:r>
                        <a:rPr lang="ru-RU" sz="1300" u="none" strike="noStrike">
                          <a:effectLst/>
                        </a:rPr>
                        <a:t>Из них: численность аспирантов, защитившихся в срок </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ru-RU" sz="1300" u="none" strike="noStrike">
                          <a:effectLst/>
                        </a:rPr>
                        <a:t>чел.</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3</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ru-RU" sz="1600" b="1" u="none" strike="noStrike" dirty="0">
                          <a:effectLst/>
                        </a:rPr>
                        <a:t>3</a:t>
                      </a:r>
                      <a:endParaRPr lang="ru-RU" sz="1600" b="1" i="0" u="none" strike="noStrike" dirty="0">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3</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3</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3</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dirty="0">
                          <a:effectLst/>
                        </a:rPr>
                        <a:t>4</a:t>
                      </a:r>
                      <a:endParaRPr lang="en-US" sz="1300" b="1" i="0" u="none" strike="noStrike" dirty="0">
                        <a:solidFill>
                          <a:srgbClr val="000000"/>
                        </a:solidFill>
                        <a:effectLst/>
                        <a:latin typeface="Times New Roman"/>
                      </a:endParaRPr>
                    </a:p>
                  </a:txBody>
                  <a:tcPr marL="5850" marR="5850" marT="5850" marB="0" anchor="ctr"/>
                </a:tc>
              </a:tr>
            </a:tbl>
          </a:graphicData>
        </a:graphic>
      </p:graphicFrame>
    </p:spTree>
    <p:extLst>
      <p:ext uri="{BB962C8B-B14F-4D97-AF65-F5344CB8AC3E}">
        <p14:creationId xmlns:p14="http://schemas.microsoft.com/office/powerpoint/2010/main" val="1306394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30106"/>
            <a:ext cx="8927184" cy="510917"/>
          </a:xfrm>
        </p:spPr>
        <p:txBody>
          <a:bodyPr/>
          <a:lstStyle/>
          <a:p>
            <a:pPr>
              <a:buNone/>
            </a:pPr>
            <a:r>
              <a:rPr lang="ru-RU" sz="2800" dirty="0" smtClean="0"/>
              <a:t>Программа развития ИМ СО РАН на 2019-2023гг</a:t>
            </a:r>
            <a:endParaRPr lang="ru-RU" sz="2800" dirty="0"/>
          </a:p>
        </p:txBody>
      </p:sp>
      <p:graphicFrame>
        <p:nvGraphicFramePr>
          <p:cNvPr id="5" name="Таблица 4"/>
          <p:cNvGraphicFramePr>
            <a:graphicFrameLocks noGrp="1"/>
          </p:cNvGraphicFramePr>
          <p:nvPr>
            <p:extLst>
              <p:ext uri="{D42A27DB-BD31-4B8C-83A1-F6EECF244321}">
                <p14:modId xmlns:p14="http://schemas.microsoft.com/office/powerpoint/2010/main" val="4005675927"/>
              </p:ext>
            </p:extLst>
          </p:nvPr>
        </p:nvGraphicFramePr>
        <p:xfrm>
          <a:off x="179112" y="688150"/>
          <a:ext cx="8851768" cy="5722060"/>
        </p:xfrm>
        <a:graphic>
          <a:graphicData uri="http://schemas.openxmlformats.org/drawingml/2006/table">
            <a:tbl>
              <a:tblPr>
                <a:tableStyleId>{6477B0C2-0DF3-4077-A144-EF0BA455FE28}</a:tableStyleId>
              </a:tblPr>
              <a:tblGrid>
                <a:gridCol w="2471765"/>
                <a:gridCol w="944705"/>
                <a:gridCol w="905883"/>
                <a:gridCol w="905883"/>
                <a:gridCol w="905883"/>
                <a:gridCol w="905883"/>
                <a:gridCol w="905883"/>
                <a:gridCol w="905883"/>
              </a:tblGrid>
              <a:tr h="665114">
                <a:tc>
                  <a:txBody>
                    <a:bodyPr/>
                    <a:lstStyle/>
                    <a:p>
                      <a:pPr algn="l" fontAlgn="ctr"/>
                      <a:r>
                        <a:rPr lang="ru-RU" sz="1300" u="none" strike="noStrike" dirty="0">
                          <a:effectLst/>
                          <a:latin typeface="+mn-lt"/>
                        </a:rPr>
                        <a:t>Целевые показатели реализации Программы развития</a:t>
                      </a:r>
                      <a:endParaRPr lang="ru-RU" sz="1300" b="0" i="0" u="none" strike="noStrike" dirty="0">
                        <a:solidFill>
                          <a:srgbClr val="000000"/>
                        </a:solidFill>
                        <a:effectLst/>
                        <a:latin typeface="+mn-lt"/>
                      </a:endParaRPr>
                    </a:p>
                  </a:txBody>
                  <a:tcPr marL="5850" marR="5850" marT="5850" marB="0" anchor="ctr"/>
                </a:tc>
                <a:tc>
                  <a:txBody>
                    <a:bodyPr/>
                    <a:lstStyle/>
                    <a:p>
                      <a:pPr algn="ctr" fontAlgn="ctr"/>
                      <a:r>
                        <a:rPr lang="ru-RU" sz="1300" u="none" strike="noStrike" dirty="0">
                          <a:effectLst/>
                          <a:latin typeface="+mn-lt"/>
                        </a:rPr>
                        <a:t>Единица измерения</a:t>
                      </a:r>
                      <a:endParaRPr lang="ru-RU" sz="1300" b="0" i="0" u="none" strike="noStrike" dirty="0">
                        <a:solidFill>
                          <a:srgbClr val="000000"/>
                        </a:solidFill>
                        <a:effectLst/>
                        <a:latin typeface="+mn-lt"/>
                      </a:endParaRPr>
                    </a:p>
                  </a:txBody>
                  <a:tcPr marL="5850" marR="5850" marT="5850" marB="0" anchor="ctr"/>
                </a:tc>
                <a:tc>
                  <a:txBody>
                    <a:bodyPr/>
                    <a:lstStyle/>
                    <a:p>
                      <a:pPr algn="ctr" fontAlgn="ctr"/>
                      <a:r>
                        <a:rPr lang="ru-RU" sz="1300" u="none" strike="noStrike">
                          <a:effectLst/>
                          <a:latin typeface="+mn-lt"/>
                        </a:rPr>
                        <a:t>План 2019</a:t>
                      </a:r>
                      <a:endParaRPr lang="ru-RU" sz="1300" b="0" i="0" u="none" strike="noStrike">
                        <a:solidFill>
                          <a:srgbClr val="000000"/>
                        </a:solidFill>
                        <a:effectLst/>
                        <a:latin typeface="+mn-lt"/>
                      </a:endParaRPr>
                    </a:p>
                  </a:txBody>
                  <a:tcPr marL="5850" marR="5850" marT="5850" marB="0" anchor="ctr"/>
                </a:tc>
                <a:tc>
                  <a:txBody>
                    <a:bodyPr/>
                    <a:lstStyle/>
                    <a:p>
                      <a:pPr algn="ctr" fontAlgn="ctr"/>
                      <a:r>
                        <a:rPr lang="ru-RU" sz="1300" u="none" strike="noStrike" dirty="0">
                          <a:effectLst/>
                          <a:latin typeface="+mn-lt"/>
                        </a:rPr>
                        <a:t>Факт 2019</a:t>
                      </a:r>
                      <a:endParaRPr lang="ru-RU" sz="1300" b="0" i="0" u="none" strike="noStrike" dirty="0">
                        <a:solidFill>
                          <a:srgbClr val="000000"/>
                        </a:solidFill>
                        <a:effectLst/>
                        <a:latin typeface="+mn-lt"/>
                      </a:endParaRPr>
                    </a:p>
                  </a:txBody>
                  <a:tcPr marL="5850" marR="5850" marT="5850" marB="0" anchor="ctr"/>
                </a:tc>
                <a:tc>
                  <a:txBody>
                    <a:bodyPr/>
                    <a:lstStyle/>
                    <a:p>
                      <a:pPr algn="ctr" fontAlgn="ctr"/>
                      <a:r>
                        <a:rPr lang="ru-RU" sz="1300" u="none" strike="noStrike">
                          <a:effectLst/>
                          <a:latin typeface="+mn-lt"/>
                        </a:rPr>
                        <a:t>План 2020</a:t>
                      </a:r>
                      <a:endParaRPr lang="ru-RU" sz="1300" b="0" i="0" u="none" strike="noStrike">
                        <a:solidFill>
                          <a:srgbClr val="000000"/>
                        </a:solidFill>
                        <a:effectLst/>
                        <a:latin typeface="+mn-lt"/>
                      </a:endParaRPr>
                    </a:p>
                  </a:txBody>
                  <a:tcPr marL="5850" marR="5850" marT="5850" marB="0" anchor="ctr"/>
                </a:tc>
                <a:tc>
                  <a:txBody>
                    <a:bodyPr/>
                    <a:lstStyle/>
                    <a:p>
                      <a:pPr algn="ctr" fontAlgn="ctr"/>
                      <a:r>
                        <a:rPr lang="ru-RU" sz="1300" u="none" strike="noStrike">
                          <a:effectLst/>
                          <a:latin typeface="+mn-lt"/>
                        </a:rPr>
                        <a:t>План 2021</a:t>
                      </a:r>
                      <a:endParaRPr lang="ru-RU" sz="1300" b="0" i="0" u="none" strike="noStrike">
                        <a:solidFill>
                          <a:srgbClr val="000000"/>
                        </a:solidFill>
                        <a:effectLst/>
                        <a:latin typeface="+mn-lt"/>
                      </a:endParaRPr>
                    </a:p>
                  </a:txBody>
                  <a:tcPr marL="5850" marR="5850" marT="5850" marB="0" anchor="ctr"/>
                </a:tc>
                <a:tc>
                  <a:txBody>
                    <a:bodyPr/>
                    <a:lstStyle/>
                    <a:p>
                      <a:pPr algn="ctr" fontAlgn="ctr"/>
                      <a:r>
                        <a:rPr lang="ru-RU" sz="1300" u="none" strike="noStrike">
                          <a:effectLst/>
                          <a:latin typeface="+mn-lt"/>
                        </a:rPr>
                        <a:t>План 2022</a:t>
                      </a:r>
                      <a:endParaRPr lang="ru-RU" sz="1300" b="0" i="0" u="none" strike="noStrike">
                        <a:solidFill>
                          <a:srgbClr val="000000"/>
                        </a:solidFill>
                        <a:effectLst/>
                        <a:latin typeface="+mn-lt"/>
                      </a:endParaRPr>
                    </a:p>
                  </a:txBody>
                  <a:tcPr marL="5850" marR="5850" marT="5850" marB="0" anchor="ctr"/>
                </a:tc>
                <a:tc>
                  <a:txBody>
                    <a:bodyPr/>
                    <a:lstStyle/>
                    <a:p>
                      <a:pPr algn="ctr" fontAlgn="ctr"/>
                      <a:r>
                        <a:rPr lang="ru-RU" sz="1300" u="none" strike="noStrike" dirty="0">
                          <a:effectLst/>
                          <a:latin typeface="+mn-lt"/>
                        </a:rPr>
                        <a:t>План 2023</a:t>
                      </a:r>
                      <a:endParaRPr lang="ru-RU" sz="1300" b="0" i="0" u="none" strike="noStrike" dirty="0">
                        <a:solidFill>
                          <a:srgbClr val="000000"/>
                        </a:solidFill>
                        <a:effectLst/>
                        <a:latin typeface="+mn-lt"/>
                      </a:endParaRPr>
                    </a:p>
                  </a:txBody>
                  <a:tcPr marL="5850" marR="5850" marT="5850" marB="0" anchor="ctr"/>
                </a:tc>
              </a:tr>
              <a:tr h="665114">
                <a:tc>
                  <a:txBody>
                    <a:bodyPr/>
                    <a:lstStyle/>
                    <a:p>
                      <a:pPr algn="l" fontAlgn="ctr"/>
                      <a:r>
                        <a:rPr lang="ru-RU" sz="1300" b="0" i="0" u="none" strike="noStrike" dirty="0">
                          <a:solidFill>
                            <a:srgbClr val="000000"/>
                          </a:solidFill>
                          <a:effectLst/>
                          <a:latin typeface="+mn-lt"/>
                        </a:rPr>
                        <a:t>Численность российских и зарубежных </a:t>
                      </a:r>
                      <a:r>
                        <a:rPr lang="ru-RU" sz="1300" b="0" i="0" u="none" strike="noStrike" dirty="0" err="1">
                          <a:solidFill>
                            <a:srgbClr val="000000"/>
                          </a:solidFill>
                          <a:effectLst/>
                          <a:latin typeface="+mn-lt"/>
                        </a:rPr>
                        <a:t>ученых</a:t>
                      </a:r>
                      <a:r>
                        <a:rPr lang="ru-RU" sz="1300" b="0" i="0" u="none" strike="noStrike" dirty="0">
                          <a:solidFill>
                            <a:srgbClr val="000000"/>
                          </a:solidFill>
                          <a:effectLst/>
                          <a:latin typeface="+mn-lt"/>
                        </a:rPr>
                        <a:t>, работающих в организации и имеющих статьи в научных изданиях первого и второго квартилей, индексируемых в международных базах данных </a:t>
                      </a:r>
                    </a:p>
                  </a:txBody>
                  <a:tcPr marL="9525" marR="9525" marT="9525" marB="0" anchor="ctr"/>
                </a:tc>
                <a:tc>
                  <a:txBody>
                    <a:bodyPr/>
                    <a:lstStyle/>
                    <a:p>
                      <a:pPr algn="ctr" fontAlgn="ctr"/>
                      <a:r>
                        <a:rPr lang="ru-RU" sz="1300" b="0" i="0" u="none" strike="noStrike">
                          <a:solidFill>
                            <a:srgbClr val="000000"/>
                          </a:solidFill>
                          <a:effectLst/>
                          <a:latin typeface="+mn-lt"/>
                        </a:rPr>
                        <a:t>чел.</a:t>
                      </a:r>
                    </a:p>
                  </a:txBody>
                  <a:tcPr marL="9525" marR="9525" marT="9525" marB="0" anchor="ctr"/>
                </a:tc>
                <a:tc>
                  <a:txBody>
                    <a:bodyPr/>
                    <a:lstStyle/>
                    <a:p>
                      <a:pPr algn="ctr" fontAlgn="ctr"/>
                      <a:r>
                        <a:rPr lang="en-US" sz="1300" b="1" i="0" u="none" strike="noStrike" dirty="0">
                          <a:solidFill>
                            <a:srgbClr val="000000"/>
                          </a:solidFill>
                          <a:effectLst/>
                          <a:latin typeface="+mn-lt"/>
                        </a:rPr>
                        <a:t>93</a:t>
                      </a:r>
                    </a:p>
                  </a:txBody>
                  <a:tcPr marL="9525" marR="9525" marT="9525" marB="0" anchor="ctr"/>
                </a:tc>
                <a:tc>
                  <a:txBody>
                    <a:bodyPr/>
                    <a:lstStyle/>
                    <a:p>
                      <a:pPr algn="ctr" fontAlgn="ctr"/>
                      <a:r>
                        <a:rPr lang="ru-RU" sz="1600" b="1" i="0" u="none" strike="noStrike" dirty="0" smtClean="0">
                          <a:solidFill>
                            <a:srgbClr val="000000"/>
                          </a:solidFill>
                          <a:effectLst/>
                          <a:latin typeface="+mn-lt"/>
                        </a:rPr>
                        <a:t>190</a:t>
                      </a:r>
                      <a:endParaRPr lang="ru-RU" sz="1600" b="1" i="0" u="none" strike="noStrike" dirty="0">
                        <a:solidFill>
                          <a:srgbClr val="000000"/>
                        </a:solidFill>
                        <a:effectLst/>
                        <a:latin typeface="+mn-lt"/>
                      </a:endParaRPr>
                    </a:p>
                  </a:txBody>
                  <a:tcPr marL="9525" marR="9525" marT="9525" marB="0" anchor="ctr"/>
                </a:tc>
                <a:tc>
                  <a:txBody>
                    <a:bodyPr/>
                    <a:lstStyle/>
                    <a:p>
                      <a:pPr algn="ctr" fontAlgn="ctr"/>
                      <a:r>
                        <a:rPr lang="en-US" sz="1300" b="1" i="0" u="none" strike="noStrike">
                          <a:solidFill>
                            <a:srgbClr val="000000"/>
                          </a:solidFill>
                          <a:effectLst/>
                          <a:latin typeface="+mn-lt"/>
                        </a:rPr>
                        <a:t>102</a:t>
                      </a:r>
                    </a:p>
                  </a:txBody>
                  <a:tcPr marL="9525" marR="9525" marT="9525" marB="0" anchor="ctr"/>
                </a:tc>
                <a:tc>
                  <a:txBody>
                    <a:bodyPr/>
                    <a:lstStyle/>
                    <a:p>
                      <a:pPr algn="ctr" fontAlgn="ctr"/>
                      <a:r>
                        <a:rPr lang="en-US" sz="1300" b="1" i="0" u="none" strike="noStrike">
                          <a:solidFill>
                            <a:srgbClr val="000000"/>
                          </a:solidFill>
                          <a:effectLst/>
                          <a:latin typeface="+mn-lt"/>
                        </a:rPr>
                        <a:t>111</a:t>
                      </a:r>
                    </a:p>
                  </a:txBody>
                  <a:tcPr marL="9525" marR="9525" marT="9525" marB="0" anchor="ctr"/>
                </a:tc>
                <a:tc>
                  <a:txBody>
                    <a:bodyPr/>
                    <a:lstStyle/>
                    <a:p>
                      <a:pPr algn="ctr" fontAlgn="ctr"/>
                      <a:r>
                        <a:rPr lang="en-US" sz="1300" b="1" i="0" u="none" strike="noStrike">
                          <a:solidFill>
                            <a:srgbClr val="000000"/>
                          </a:solidFill>
                          <a:effectLst/>
                          <a:latin typeface="+mn-lt"/>
                        </a:rPr>
                        <a:t>120</a:t>
                      </a:r>
                    </a:p>
                  </a:txBody>
                  <a:tcPr marL="9525" marR="9525" marT="9525" marB="0" anchor="ctr"/>
                </a:tc>
                <a:tc>
                  <a:txBody>
                    <a:bodyPr/>
                    <a:lstStyle/>
                    <a:p>
                      <a:pPr algn="ctr" fontAlgn="ctr"/>
                      <a:r>
                        <a:rPr lang="en-US" sz="1300" b="1" i="0" u="none" strike="noStrike">
                          <a:solidFill>
                            <a:srgbClr val="000000"/>
                          </a:solidFill>
                          <a:effectLst/>
                          <a:latin typeface="+mn-lt"/>
                        </a:rPr>
                        <a:t>128</a:t>
                      </a:r>
                    </a:p>
                  </a:txBody>
                  <a:tcPr marL="9525" marR="9525" marT="9525" marB="0" anchor="ctr"/>
                </a:tc>
              </a:tr>
              <a:tr h="665114">
                <a:tc>
                  <a:txBody>
                    <a:bodyPr/>
                    <a:lstStyle/>
                    <a:p>
                      <a:pPr algn="l" fontAlgn="ctr"/>
                      <a:r>
                        <a:rPr lang="ru-RU" sz="1300" b="0" i="0" u="none" strike="noStrike">
                          <a:solidFill>
                            <a:srgbClr val="000000"/>
                          </a:solidFill>
                          <a:effectLst/>
                          <a:latin typeface="+mn-lt"/>
                        </a:rPr>
                        <a:t>Общая балансовая стоимость научного оборудования </a:t>
                      </a:r>
                    </a:p>
                  </a:txBody>
                  <a:tcPr marL="9525" marR="9525" marT="9525" marB="0" anchor="ctr"/>
                </a:tc>
                <a:tc>
                  <a:txBody>
                    <a:bodyPr/>
                    <a:lstStyle/>
                    <a:p>
                      <a:pPr algn="ctr" fontAlgn="ctr"/>
                      <a:r>
                        <a:rPr lang="ru-RU" sz="1300" b="0" i="0" u="none" strike="noStrike">
                          <a:solidFill>
                            <a:srgbClr val="000000"/>
                          </a:solidFill>
                          <a:effectLst/>
                          <a:latin typeface="+mn-lt"/>
                        </a:rPr>
                        <a:t>тыс. руб.</a:t>
                      </a:r>
                    </a:p>
                  </a:txBody>
                  <a:tcPr marL="9525" marR="9525" marT="9525" marB="0" anchor="ctr"/>
                </a:tc>
                <a:tc>
                  <a:txBody>
                    <a:bodyPr/>
                    <a:lstStyle/>
                    <a:p>
                      <a:pPr algn="ctr" fontAlgn="ctr"/>
                      <a:r>
                        <a:rPr lang="en-US" sz="1300" b="1" i="0" u="none" strike="noStrike">
                          <a:solidFill>
                            <a:srgbClr val="000000"/>
                          </a:solidFill>
                          <a:effectLst/>
                          <a:latin typeface="+mn-lt"/>
                        </a:rPr>
                        <a:t>146436.8</a:t>
                      </a:r>
                    </a:p>
                  </a:txBody>
                  <a:tcPr marL="9525" marR="9525" marT="9525" marB="0" anchor="ctr"/>
                </a:tc>
                <a:tc>
                  <a:txBody>
                    <a:bodyPr/>
                    <a:lstStyle/>
                    <a:p>
                      <a:pPr algn="ctr" fontAlgn="ctr"/>
                      <a:r>
                        <a:rPr lang="ru-RU" sz="1600" b="1" i="0" u="none" strike="noStrike" dirty="0" smtClean="0">
                          <a:solidFill>
                            <a:srgbClr val="FF0000"/>
                          </a:solidFill>
                          <a:effectLst/>
                          <a:latin typeface="+mn-lt"/>
                        </a:rPr>
                        <a:t>116546,6</a:t>
                      </a:r>
                      <a:endParaRPr lang="ru-RU" sz="1600" b="1" i="0" u="none" strike="noStrike" dirty="0">
                        <a:solidFill>
                          <a:srgbClr val="FF0000"/>
                        </a:solidFill>
                        <a:effectLst/>
                        <a:latin typeface="+mn-lt"/>
                      </a:endParaRPr>
                    </a:p>
                  </a:txBody>
                  <a:tcPr marL="9525" marR="9525" marT="9525" marB="0" anchor="ctr"/>
                </a:tc>
                <a:tc>
                  <a:txBody>
                    <a:bodyPr/>
                    <a:lstStyle/>
                    <a:p>
                      <a:pPr algn="ctr" fontAlgn="ctr"/>
                      <a:r>
                        <a:rPr lang="en-US" sz="1300" b="1" i="0" u="none" strike="noStrike">
                          <a:solidFill>
                            <a:srgbClr val="000000"/>
                          </a:solidFill>
                          <a:effectLst/>
                          <a:latin typeface="+mn-lt"/>
                        </a:rPr>
                        <a:t>147937</a:t>
                      </a:r>
                    </a:p>
                  </a:txBody>
                  <a:tcPr marL="9525" marR="9525" marT="9525" marB="0" anchor="ctr"/>
                </a:tc>
                <a:tc>
                  <a:txBody>
                    <a:bodyPr/>
                    <a:lstStyle/>
                    <a:p>
                      <a:pPr algn="ctr" fontAlgn="ctr"/>
                      <a:r>
                        <a:rPr lang="en-US" sz="1300" b="1" i="0" u="none" strike="noStrike">
                          <a:solidFill>
                            <a:srgbClr val="000000"/>
                          </a:solidFill>
                          <a:effectLst/>
                          <a:latin typeface="+mn-lt"/>
                        </a:rPr>
                        <a:t>149437</a:t>
                      </a:r>
                    </a:p>
                  </a:txBody>
                  <a:tcPr marL="9525" marR="9525" marT="9525" marB="0" anchor="ctr"/>
                </a:tc>
                <a:tc>
                  <a:txBody>
                    <a:bodyPr/>
                    <a:lstStyle/>
                    <a:p>
                      <a:pPr algn="ctr" fontAlgn="ctr"/>
                      <a:r>
                        <a:rPr lang="en-US" sz="1300" b="1" i="0" u="none" strike="noStrike">
                          <a:solidFill>
                            <a:srgbClr val="000000"/>
                          </a:solidFill>
                          <a:effectLst/>
                          <a:latin typeface="+mn-lt"/>
                        </a:rPr>
                        <a:t>150936.8</a:t>
                      </a:r>
                    </a:p>
                  </a:txBody>
                  <a:tcPr marL="9525" marR="9525" marT="9525" marB="0" anchor="ctr"/>
                </a:tc>
                <a:tc>
                  <a:txBody>
                    <a:bodyPr/>
                    <a:lstStyle/>
                    <a:p>
                      <a:pPr algn="ctr" fontAlgn="ctr"/>
                      <a:r>
                        <a:rPr lang="en-US" sz="1300" b="1" i="0" u="none" strike="noStrike">
                          <a:solidFill>
                            <a:srgbClr val="000000"/>
                          </a:solidFill>
                          <a:effectLst/>
                          <a:latin typeface="+mn-lt"/>
                        </a:rPr>
                        <a:t>152436.8</a:t>
                      </a:r>
                    </a:p>
                  </a:txBody>
                  <a:tcPr marL="9525" marR="9525" marT="9525" marB="0" anchor="ctr"/>
                </a:tc>
              </a:tr>
              <a:tr h="665114">
                <a:tc>
                  <a:txBody>
                    <a:bodyPr/>
                    <a:lstStyle/>
                    <a:p>
                      <a:pPr algn="l" fontAlgn="ctr"/>
                      <a:r>
                        <a:rPr lang="ru-RU" sz="1300" b="0" i="0" u="none" strike="noStrike">
                          <a:solidFill>
                            <a:srgbClr val="000000"/>
                          </a:solidFill>
                          <a:effectLst/>
                          <a:latin typeface="+mn-lt"/>
                        </a:rPr>
                        <a:t>Балансовая стоимость научного оборудования в возрасте до 5 лет </a:t>
                      </a:r>
                    </a:p>
                  </a:txBody>
                  <a:tcPr marL="9525" marR="9525" marT="9525" marB="0" anchor="ctr"/>
                </a:tc>
                <a:tc>
                  <a:txBody>
                    <a:bodyPr/>
                    <a:lstStyle/>
                    <a:p>
                      <a:pPr algn="ctr" fontAlgn="ctr"/>
                      <a:r>
                        <a:rPr lang="ru-RU" sz="1300" b="0" i="0" u="none" strike="noStrike">
                          <a:solidFill>
                            <a:srgbClr val="000000"/>
                          </a:solidFill>
                          <a:effectLst/>
                          <a:latin typeface="+mn-lt"/>
                        </a:rPr>
                        <a:t>тыс. руб.</a:t>
                      </a:r>
                    </a:p>
                  </a:txBody>
                  <a:tcPr marL="9525" marR="9525" marT="9525" marB="0" anchor="ctr"/>
                </a:tc>
                <a:tc>
                  <a:txBody>
                    <a:bodyPr/>
                    <a:lstStyle/>
                    <a:p>
                      <a:pPr algn="ctr" fontAlgn="ctr"/>
                      <a:r>
                        <a:rPr lang="en-US" sz="1300" b="1" i="0" u="none" strike="noStrike">
                          <a:solidFill>
                            <a:srgbClr val="000000"/>
                          </a:solidFill>
                          <a:effectLst/>
                          <a:latin typeface="+mn-lt"/>
                        </a:rPr>
                        <a:t>110093.5</a:t>
                      </a:r>
                    </a:p>
                  </a:txBody>
                  <a:tcPr marL="9525" marR="9525" marT="9525" marB="0" anchor="ctr"/>
                </a:tc>
                <a:tc>
                  <a:txBody>
                    <a:bodyPr/>
                    <a:lstStyle/>
                    <a:p>
                      <a:pPr algn="ctr" fontAlgn="ctr"/>
                      <a:r>
                        <a:rPr lang="ru-RU" sz="1600" b="1" i="0" u="none" strike="noStrike" dirty="0" smtClean="0">
                          <a:solidFill>
                            <a:srgbClr val="FF0000"/>
                          </a:solidFill>
                          <a:effectLst/>
                          <a:latin typeface="+mn-lt"/>
                        </a:rPr>
                        <a:t>107249,1</a:t>
                      </a:r>
                      <a:endParaRPr lang="ru-RU" sz="1600" b="1" i="0" u="none" strike="noStrike" dirty="0">
                        <a:solidFill>
                          <a:srgbClr val="FF0000"/>
                        </a:solidFill>
                        <a:effectLst/>
                        <a:latin typeface="+mn-lt"/>
                      </a:endParaRPr>
                    </a:p>
                  </a:txBody>
                  <a:tcPr marL="9525" marR="9525" marT="9525" marB="0" anchor="ctr"/>
                </a:tc>
                <a:tc>
                  <a:txBody>
                    <a:bodyPr/>
                    <a:lstStyle/>
                    <a:p>
                      <a:pPr algn="ctr" fontAlgn="ctr"/>
                      <a:r>
                        <a:rPr lang="en-US" sz="1300" b="1" i="0" u="none" strike="noStrike">
                          <a:solidFill>
                            <a:srgbClr val="000000"/>
                          </a:solidFill>
                          <a:effectLst/>
                          <a:latin typeface="+mn-lt"/>
                        </a:rPr>
                        <a:t>106895</a:t>
                      </a:r>
                    </a:p>
                  </a:txBody>
                  <a:tcPr marL="9525" marR="9525" marT="9525" marB="0" anchor="ctr"/>
                </a:tc>
                <a:tc>
                  <a:txBody>
                    <a:bodyPr/>
                    <a:lstStyle/>
                    <a:p>
                      <a:pPr algn="ctr" fontAlgn="ctr"/>
                      <a:r>
                        <a:rPr lang="en-US" sz="1300" b="1" i="0" u="none" strike="noStrike">
                          <a:solidFill>
                            <a:srgbClr val="000000"/>
                          </a:solidFill>
                          <a:effectLst/>
                          <a:latin typeface="+mn-lt"/>
                        </a:rPr>
                        <a:t>103640</a:t>
                      </a:r>
                    </a:p>
                  </a:txBody>
                  <a:tcPr marL="9525" marR="9525" marT="9525" marB="0" anchor="ctr"/>
                </a:tc>
                <a:tc>
                  <a:txBody>
                    <a:bodyPr/>
                    <a:lstStyle/>
                    <a:p>
                      <a:pPr algn="ctr" fontAlgn="ctr"/>
                      <a:r>
                        <a:rPr lang="en-US" sz="1300" b="1" i="0" u="none" strike="noStrike">
                          <a:solidFill>
                            <a:srgbClr val="000000"/>
                          </a:solidFill>
                          <a:effectLst/>
                          <a:latin typeface="+mn-lt"/>
                        </a:rPr>
                        <a:t>4154.2</a:t>
                      </a:r>
                    </a:p>
                  </a:txBody>
                  <a:tcPr marL="9525" marR="9525" marT="9525" marB="0" anchor="ctr"/>
                </a:tc>
                <a:tc>
                  <a:txBody>
                    <a:bodyPr/>
                    <a:lstStyle/>
                    <a:p>
                      <a:pPr algn="ctr" fontAlgn="ctr"/>
                      <a:r>
                        <a:rPr lang="ru-RU" sz="1300" b="1" i="0" u="none" strike="noStrike">
                          <a:solidFill>
                            <a:srgbClr val="000000"/>
                          </a:solidFill>
                          <a:effectLst/>
                          <a:latin typeface="+mn-lt"/>
                        </a:rPr>
                        <a:t> </a:t>
                      </a:r>
                    </a:p>
                  </a:txBody>
                  <a:tcPr marL="9525" marR="9525" marT="9525" marB="0" anchor="ctr"/>
                </a:tc>
              </a:tr>
              <a:tr h="665114">
                <a:tc>
                  <a:txBody>
                    <a:bodyPr/>
                    <a:lstStyle/>
                    <a:p>
                      <a:pPr algn="just" fontAlgn="ctr"/>
                      <a:r>
                        <a:rPr lang="ru-RU" sz="1300" b="0" i="0" u="none" strike="noStrike">
                          <a:solidFill>
                            <a:srgbClr val="000000"/>
                          </a:solidFill>
                          <a:effectLst/>
                          <a:latin typeface="+mn-lt"/>
                        </a:rPr>
                        <a:t>Объем расходов на эксплуатацию обновляемого научного оборудования</a:t>
                      </a:r>
                    </a:p>
                  </a:txBody>
                  <a:tcPr marL="9525" marR="9525" marT="9525" marB="0" anchor="ctr"/>
                </a:tc>
                <a:tc>
                  <a:txBody>
                    <a:bodyPr/>
                    <a:lstStyle/>
                    <a:p>
                      <a:pPr algn="ctr" fontAlgn="ctr"/>
                      <a:r>
                        <a:rPr lang="ru-RU" sz="1300" b="0" i="0" u="none" strike="noStrike">
                          <a:solidFill>
                            <a:srgbClr val="000000"/>
                          </a:solidFill>
                          <a:effectLst/>
                          <a:latin typeface="+mn-lt"/>
                        </a:rPr>
                        <a:t>тыс. руб.</a:t>
                      </a:r>
                    </a:p>
                  </a:txBody>
                  <a:tcPr marL="9525" marR="9525" marT="9525" marB="0" anchor="ctr"/>
                </a:tc>
                <a:tc>
                  <a:txBody>
                    <a:bodyPr/>
                    <a:lstStyle/>
                    <a:p>
                      <a:pPr algn="ctr" fontAlgn="ctr"/>
                      <a:r>
                        <a:rPr lang="en-US" sz="1300" b="1" i="0" u="none" strike="noStrike">
                          <a:solidFill>
                            <a:srgbClr val="000000"/>
                          </a:solidFill>
                          <a:effectLst/>
                          <a:latin typeface="+mn-lt"/>
                        </a:rPr>
                        <a:t>500</a:t>
                      </a:r>
                    </a:p>
                  </a:txBody>
                  <a:tcPr marL="9525" marR="9525" marT="9525" marB="0" anchor="ctr"/>
                </a:tc>
                <a:tc>
                  <a:txBody>
                    <a:bodyPr/>
                    <a:lstStyle/>
                    <a:p>
                      <a:pPr algn="ctr" fontAlgn="ctr"/>
                      <a:r>
                        <a:rPr lang="ru-RU" sz="1600" b="1" i="0" u="none" strike="noStrike" dirty="0">
                          <a:solidFill>
                            <a:srgbClr val="FF0000"/>
                          </a:solidFill>
                          <a:effectLst/>
                          <a:latin typeface="+mn-lt"/>
                        </a:rPr>
                        <a:t>0</a:t>
                      </a:r>
                    </a:p>
                  </a:txBody>
                  <a:tcPr marL="9525" marR="9525" marT="9525" marB="0" anchor="ctr"/>
                </a:tc>
                <a:tc>
                  <a:txBody>
                    <a:bodyPr/>
                    <a:lstStyle/>
                    <a:p>
                      <a:pPr algn="ctr" fontAlgn="ctr"/>
                      <a:r>
                        <a:rPr lang="en-US" sz="1300" b="1" i="0" u="none" strike="noStrike">
                          <a:solidFill>
                            <a:srgbClr val="000000"/>
                          </a:solidFill>
                          <a:effectLst/>
                          <a:latin typeface="+mn-lt"/>
                        </a:rPr>
                        <a:t>500</a:t>
                      </a:r>
                    </a:p>
                  </a:txBody>
                  <a:tcPr marL="9525" marR="9525" marT="9525" marB="0" anchor="ctr"/>
                </a:tc>
                <a:tc>
                  <a:txBody>
                    <a:bodyPr/>
                    <a:lstStyle/>
                    <a:p>
                      <a:pPr algn="ctr" fontAlgn="ctr"/>
                      <a:r>
                        <a:rPr lang="en-US" sz="1300" b="1" i="0" u="none" strike="noStrike">
                          <a:solidFill>
                            <a:srgbClr val="000000"/>
                          </a:solidFill>
                          <a:effectLst/>
                          <a:latin typeface="+mn-lt"/>
                        </a:rPr>
                        <a:t>500</a:t>
                      </a:r>
                    </a:p>
                  </a:txBody>
                  <a:tcPr marL="9525" marR="9525" marT="9525" marB="0" anchor="ctr"/>
                </a:tc>
                <a:tc>
                  <a:txBody>
                    <a:bodyPr/>
                    <a:lstStyle/>
                    <a:p>
                      <a:pPr algn="ctr" fontAlgn="ctr"/>
                      <a:r>
                        <a:rPr lang="en-US" sz="1300" b="1" i="0" u="none" strike="noStrike">
                          <a:solidFill>
                            <a:srgbClr val="000000"/>
                          </a:solidFill>
                          <a:effectLst/>
                          <a:latin typeface="+mn-lt"/>
                        </a:rPr>
                        <a:t>500</a:t>
                      </a:r>
                    </a:p>
                  </a:txBody>
                  <a:tcPr marL="9525" marR="9525" marT="9525" marB="0" anchor="ctr"/>
                </a:tc>
                <a:tc>
                  <a:txBody>
                    <a:bodyPr/>
                    <a:lstStyle/>
                    <a:p>
                      <a:pPr algn="ctr" fontAlgn="ctr"/>
                      <a:r>
                        <a:rPr lang="en-US" sz="1300" b="1" i="0" u="none" strike="noStrike">
                          <a:solidFill>
                            <a:srgbClr val="000000"/>
                          </a:solidFill>
                          <a:effectLst/>
                          <a:latin typeface="+mn-lt"/>
                        </a:rPr>
                        <a:t>500</a:t>
                      </a:r>
                    </a:p>
                  </a:txBody>
                  <a:tcPr marL="9525" marR="9525" marT="9525" marB="0" anchor="ctr"/>
                </a:tc>
              </a:tr>
              <a:tr h="665114">
                <a:tc>
                  <a:txBody>
                    <a:bodyPr/>
                    <a:lstStyle/>
                    <a:p>
                      <a:pPr algn="l" fontAlgn="ctr"/>
                      <a:r>
                        <a:rPr lang="ru-RU" sz="1300" b="0" i="0" u="none" strike="noStrike">
                          <a:solidFill>
                            <a:srgbClr val="000000"/>
                          </a:solidFill>
                          <a:effectLst/>
                          <a:latin typeface="+mn-lt"/>
                        </a:rPr>
                        <a:t>Количество научных конференций (более 150 участников), в которых организация выступит(ла) организатором</a:t>
                      </a:r>
                    </a:p>
                  </a:txBody>
                  <a:tcPr marL="9525" marR="9525" marT="9525" marB="0" anchor="ctr"/>
                </a:tc>
                <a:tc>
                  <a:txBody>
                    <a:bodyPr/>
                    <a:lstStyle/>
                    <a:p>
                      <a:pPr algn="ctr" fontAlgn="ctr"/>
                      <a:r>
                        <a:rPr lang="ru-RU" sz="1300" b="0" i="0" u="none" strike="noStrike">
                          <a:solidFill>
                            <a:srgbClr val="000000"/>
                          </a:solidFill>
                          <a:effectLst/>
                          <a:latin typeface="+mn-lt"/>
                        </a:rPr>
                        <a:t>ед.</a:t>
                      </a:r>
                    </a:p>
                  </a:txBody>
                  <a:tcPr marL="9525" marR="9525" marT="9525" marB="0" anchor="ctr"/>
                </a:tc>
                <a:tc>
                  <a:txBody>
                    <a:bodyPr/>
                    <a:lstStyle/>
                    <a:p>
                      <a:pPr algn="ctr" fontAlgn="ctr"/>
                      <a:r>
                        <a:rPr lang="en-US" sz="1300" b="1" i="0" u="none" strike="noStrike">
                          <a:solidFill>
                            <a:srgbClr val="000000"/>
                          </a:solidFill>
                          <a:effectLst/>
                          <a:latin typeface="+mn-lt"/>
                        </a:rPr>
                        <a:t>2</a:t>
                      </a:r>
                    </a:p>
                  </a:txBody>
                  <a:tcPr marL="9525" marR="9525" marT="9525" marB="0" anchor="ctr"/>
                </a:tc>
                <a:tc>
                  <a:txBody>
                    <a:bodyPr/>
                    <a:lstStyle/>
                    <a:p>
                      <a:pPr algn="ctr" fontAlgn="ctr"/>
                      <a:r>
                        <a:rPr lang="ru-RU" sz="1600" b="1" i="0" u="none" strike="noStrike">
                          <a:solidFill>
                            <a:srgbClr val="000000"/>
                          </a:solidFill>
                          <a:effectLst/>
                          <a:latin typeface="+mn-lt"/>
                        </a:rPr>
                        <a:t>3</a:t>
                      </a:r>
                    </a:p>
                  </a:txBody>
                  <a:tcPr marL="9525" marR="9525" marT="9525" marB="0" anchor="ctr"/>
                </a:tc>
                <a:tc>
                  <a:txBody>
                    <a:bodyPr/>
                    <a:lstStyle/>
                    <a:p>
                      <a:pPr algn="ctr" fontAlgn="ctr"/>
                      <a:r>
                        <a:rPr lang="en-US" sz="1300" b="1" i="0" u="none" strike="noStrike">
                          <a:solidFill>
                            <a:srgbClr val="000000"/>
                          </a:solidFill>
                          <a:effectLst/>
                          <a:latin typeface="+mn-lt"/>
                        </a:rPr>
                        <a:t>2</a:t>
                      </a:r>
                    </a:p>
                  </a:txBody>
                  <a:tcPr marL="9525" marR="9525" marT="9525" marB="0" anchor="ctr"/>
                </a:tc>
                <a:tc>
                  <a:txBody>
                    <a:bodyPr/>
                    <a:lstStyle/>
                    <a:p>
                      <a:pPr algn="ctr" fontAlgn="ctr"/>
                      <a:r>
                        <a:rPr lang="en-US" sz="1300" b="1" i="0" u="none" strike="noStrike">
                          <a:solidFill>
                            <a:srgbClr val="000000"/>
                          </a:solidFill>
                          <a:effectLst/>
                          <a:latin typeface="+mn-lt"/>
                        </a:rPr>
                        <a:t>2</a:t>
                      </a:r>
                    </a:p>
                  </a:txBody>
                  <a:tcPr marL="9525" marR="9525" marT="9525" marB="0" anchor="ctr"/>
                </a:tc>
                <a:tc>
                  <a:txBody>
                    <a:bodyPr/>
                    <a:lstStyle/>
                    <a:p>
                      <a:pPr algn="ctr" fontAlgn="ctr"/>
                      <a:r>
                        <a:rPr lang="en-US" sz="1300" b="1" i="0" u="none" strike="noStrike">
                          <a:solidFill>
                            <a:srgbClr val="000000"/>
                          </a:solidFill>
                          <a:effectLst/>
                          <a:latin typeface="+mn-lt"/>
                        </a:rPr>
                        <a:t>3</a:t>
                      </a:r>
                    </a:p>
                  </a:txBody>
                  <a:tcPr marL="9525" marR="9525" marT="9525" marB="0" anchor="ctr"/>
                </a:tc>
                <a:tc>
                  <a:txBody>
                    <a:bodyPr/>
                    <a:lstStyle/>
                    <a:p>
                      <a:pPr algn="ctr" fontAlgn="ctr"/>
                      <a:r>
                        <a:rPr lang="en-US" sz="1300" b="1" i="0" u="none" strike="noStrike">
                          <a:solidFill>
                            <a:srgbClr val="000000"/>
                          </a:solidFill>
                          <a:effectLst/>
                          <a:latin typeface="+mn-lt"/>
                        </a:rPr>
                        <a:t>2</a:t>
                      </a:r>
                    </a:p>
                  </a:txBody>
                  <a:tcPr marL="9525" marR="9525" marT="9525" marB="0" anchor="ctr"/>
                </a:tc>
              </a:tr>
              <a:tr h="665114">
                <a:tc>
                  <a:txBody>
                    <a:bodyPr/>
                    <a:lstStyle/>
                    <a:p>
                      <a:pPr algn="l" fontAlgn="ctr"/>
                      <a:r>
                        <a:rPr lang="ru-RU" sz="1300" b="0" i="0" u="none" strike="noStrike">
                          <a:solidFill>
                            <a:srgbClr val="000000"/>
                          </a:solidFill>
                          <a:effectLst/>
                          <a:latin typeface="+mn-lt"/>
                        </a:rPr>
                        <a:t>В том числе международных</a:t>
                      </a:r>
                    </a:p>
                  </a:txBody>
                  <a:tcPr marL="9525" marR="9525" marT="9525" marB="0" anchor="ctr"/>
                </a:tc>
                <a:tc>
                  <a:txBody>
                    <a:bodyPr/>
                    <a:lstStyle/>
                    <a:p>
                      <a:pPr algn="ctr" fontAlgn="ctr"/>
                      <a:r>
                        <a:rPr lang="ru-RU" sz="1300" b="0" i="0" u="none" strike="noStrike">
                          <a:solidFill>
                            <a:srgbClr val="000000"/>
                          </a:solidFill>
                          <a:effectLst/>
                          <a:latin typeface="+mn-lt"/>
                        </a:rPr>
                        <a:t>ед.</a:t>
                      </a:r>
                    </a:p>
                  </a:txBody>
                  <a:tcPr marL="9525" marR="9525" marT="9525" marB="0" anchor="ctr"/>
                </a:tc>
                <a:tc>
                  <a:txBody>
                    <a:bodyPr/>
                    <a:lstStyle/>
                    <a:p>
                      <a:pPr algn="ctr" fontAlgn="ctr"/>
                      <a:r>
                        <a:rPr lang="en-US" sz="1300" b="1" i="0" u="none" strike="noStrike">
                          <a:solidFill>
                            <a:srgbClr val="000000"/>
                          </a:solidFill>
                          <a:effectLst/>
                          <a:latin typeface="+mn-lt"/>
                        </a:rPr>
                        <a:t>2</a:t>
                      </a:r>
                    </a:p>
                  </a:txBody>
                  <a:tcPr marL="9525" marR="9525" marT="9525" marB="0" anchor="ctr"/>
                </a:tc>
                <a:tc>
                  <a:txBody>
                    <a:bodyPr/>
                    <a:lstStyle/>
                    <a:p>
                      <a:pPr algn="ctr" fontAlgn="ctr"/>
                      <a:r>
                        <a:rPr lang="ru-RU" sz="1600" b="1" i="0" u="none" strike="noStrike" dirty="0">
                          <a:solidFill>
                            <a:srgbClr val="000000"/>
                          </a:solidFill>
                          <a:effectLst/>
                          <a:latin typeface="+mn-lt"/>
                        </a:rPr>
                        <a:t>3</a:t>
                      </a:r>
                    </a:p>
                  </a:txBody>
                  <a:tcPr marL="9525" marR="9525" marT="9525" marB="0" anchor="ctr"/>
                </a:tc>
                <a:tc>
                  <a:txBody>
                    <a:bodyPr/>
                    <a:lstStyle/>
                    <a:p>
                      <a:pPr algn="ctr" fontAlgn="ctr"/>
                      <a:r>
                        <a:rPr lang="en-US" sz="1300" b="1" i="0" u="none" strike="noStrike">
                          <a:solidFill>
                            <a:srgbClr val="000000"/>
                          </a:solidFill>
                          <a:effectLst/>
                          <a:latin typeface="+mn-lt"/>
                        </a:rPr>
                        <a:t>2</a:t>
                      </a:r>
                    </a:p>
                  </a:txBody>
                  <a:tcPr marL="9525" marR="9525" marT="9525" marB="0" anchor="ctr"/>
                </a:tc>
                <a:tc>
                  <a:txBody>
                    <a:bodyPr/>
                    <a:lstStyle/>
                    <a:p>
                      <a:pPr algn="ctr" fontAlgn="ctr"/>
                      <a:r>
                        <a:rPr lang="en-US" sz="1300" b="1" i="0" u="none" strike="noStrike">
                          <a:solidFill>
                            <a:srgbClr val="000000"/>
                          </a:solidFill>
                          <a:effectLst/>
                          <a:latin typeface="+mn-lt"/>
                        </a:rPr>
                        <a:t>2</a:t>
                      </a:r>
                    </a:p>
                  </a:txBody>
                  <a:tcPr marL="9525" marR="9525" marT="9525" marB="0" anchor="ctr"/>
                </a:tc>
                <a:tc>
                  <a:txBody>
                    <a:bodyPr/>
                    <a:lstStyle/>
                    <a:p>
                      <a:pPr algn="ctr" fontAlgn="ctr"/>
                      <a:r>
                        <a:rPr lang="en-US" sz="1300" b="1" i="0" u="none" strike="noStrike">
                          <a:solidFill>
                            <a:srgbClr val="000000"/>
                          </a:solidFill>
                          <a:effectLst/>
                          <a:latin typeface="+mn-lt"/>
                        </a:rPr>
                        <a:t>3</a:t>
                      </a:r>
                    </a:p>
                  </a:txBody>
                  <a:tcPr marL="9525" marR="9525" marT="9525" marB="0" anchor="ctr"/>
                </a:tc>
                <a:tc>
                  <a:txBody>
                    <a:bodyPr/>
                    <a:lstStyle/>
                    <a:p>
                      <a:pPr algn="ctr" fontAlgn="ctr"/>
                      <a:r>
                        <a:rPr lang="en-US" sz="1300" b="1" i="0" u="none" strike="noStrike" dirty="0">
                          <a:solidFill>
                            <a:srgbClr val="000000"/>
                          </a:solidFill>
                          <a:effectLst/>
                          <a:latin typeface="+mn-lt"/>
                        </a:rPr>
                        <a:t>2</a:t>
                      </a:r>
                    </a:p>
                  </a:txBody>
                  <a:tcPr marL="9525" marR="9525" marT="9525" marB="0" anchor="ctr"/>
                </a:tc>
              </a:tr>
            </a:tbl>
          </a:graphicData>
        </a:graphic>
      </p:graphicFrame>
    </p:spTree>
    <p:extLst>
      <p:ext uri="{BB962C8B-B14F-4D97-AF65-F5344CB8AC3E}">
        <p14:creationId xmlns:p14="http://schemas.microsoft.com/office/powerpoint/2010/main" val="128439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30106"/>
            <a:ext cx="8927184" cy="510917"/>
          </a:xfrm>
        </p:spPr>
        <p:txBody>
          <a:bodyPr/>
          <a:lstStyle/>
          <a:p>
            <a:pPr>
              <a:buNone/>
            </a:pPr>
            <a:r>
              <a:rPr lang="ru-RU" sz="2800" dirty="0" smtClean="0"/>
              <a:t>Программа развития ИМ СО РАН на 2019-2023гг</a:t>
            </a:r>
            <a:endParaRPr lang="ru-RU" sz="2800" dirty="0"/>
          </a:p>
        </p:txBody>
      </p:sp>
      <p:graphicFrame>
        <p:nvGraphicFramePr>
          <p:cNvPr id="5" name="Таблица 4"/>
          <p:cNvGraphicFramePr>
            <a:graphicFrameLocks noGrp="1"/>
          </p:cNvGraphicFramePr>
          <p:nvPr>
            <p:extLst>
              <p:ext uri="{D42A27DB-BD31-4B8C-83A1-F6EECF244321}">
                <p14:modId xmlns:p14="http://schemas.microsoft.com/office/powerpoint/2010/main" val="3769579879"/>
              </p:ext>
            </p:extLst>
          </p:nvPr>
        </p:nvGraphicFramePr>
        <p:xfrm>
          <a:off x="179112" y="688150"/>
          <a:ext cx="8851768" cy="5320912"/>
        </p:xfrm>
        <a:graphic>
          <a:graphicData uri="http://schemas.openxmlformats.org/drawingml/2006/table">
            <a:tbl>
              <a:tblPr>
                <a:tableStyleId>{6477B0C2-0DF3-4077-A144-EF0BA455FE28}</a:tableStyleId>
              </a:tblPr>
              <a:tblGrid>
                <a:gridCol w="2471765"/>
                <a:gridCol w="944705"/>
                <a:gridCol w="905883"/>
                <a:gridCol w="905883"/>
                <a:gridCol w="905883"/>
                <a:gridCol w="905883"/>
                <a:gridCol w="905883"/>
                <a:gridCol w="905883"/>
              </a:tblGrid>
              <a:tr h="665114">
                <a:tc>
                  <a:txBody>
                    <a:bodyPr/>
                    <a:lstStyle/>
                    <a:p>
                      <a:pPr algn="l" fontAlgn="ctr"/>
                      <a:r>
                        <a:rPr lang="ru-RU" sz="1300" u="none" strike="noStrike" dirty="0">
                          <a:effectLst/>
                          <a:latin typeface="+mn-lt"/>
                        </a:rPr>
                        <a:t>Целевые показатели реализации Программы развития</a:t>
                      </a:r>
                      <a:endParaRPr lang="ru-RU" sz="1300" b="0" i="0" u="none" strike="noStrike" dirty="0">
                        <a:solidFill>
                          <a:srgbClr val="000000"/>
                        </a:solidFill>
                        <a:effectLst/>
                        <a:latin typeface="+mn-lt"/>
                      </a:endParaRPr>
                    </a:p>
                  </a:txBody>
                  <a:tcPr marL="5850" marR="5850" marT="5850" marB="0" anchor="ctr"/>
                </a:tc>
                <a:tc>
                  <a:txBody>
                    <a:bodyPr/>
                    <a:lstStyle/>
                    <a:p>
                      <a:pPr algn="ctr" fontAlgn="ctr"/>
                      <a:r>
                        <a:rPr lang="ru-RU" sz="1300" u="none" strike="noStrike" dirty="0">
                          <a:effectLst/>
                          <a:latin typeface="+mn-lt"/>
                        </a:rPr>
                        <a:t>Единица измерения</a:t>
                      </a:r>
                      <a:endParaRPr lang="ru-RU" sz="1300" b="0" i="0" u="none" strike="noStrike" dirty="0">
                        <a:solidFill>
                          <a:srgbClr val="000000"/>
                        </a:solidFill>
                        <a:effectLst/>
                        <a:latin typeface="+mn-lt"/>
                      </a:endParaRPr>
                    </a:p>
                  </a:txBody>
                  <a:tcPr marL="5850" marR="5850" marT="5850" marB="0" anchor="ctr"/>
                </a:tc>
                <a:tc>
                  <a:txBody>
                    <a:bodyPr/>
                    <a:lstStyle/>
                    <a:p>
                      <a:pPr algn="ctr" fontAlgn="ctr"/>
                      <a:r>
                        <a:rPr lang="ru-RU" sz="1300" u="none" strike="noStrike">
                          <a:effectLst/>
                          <a:latin typeface="+mn-lt"/>
                        </a:rPr>
                        <a:t>План 2019</a:t>
                      </a:r>
                      <a:endParaRPr lang="ru-RU" sz="1300" b="0" i="0" u="none" strike="noStrike">
                        <a:solidFill>
                          <a:srgbClr val="000000"/>
                        </a:solidFill>
                        <a:effectLst/>
                        <a:latin typeface="+mn-lt"/>
                      </a:endParaRPr>
                    </a:p>
                  </a:txBody>
                  <a:tcPr marL="5850" marR="5850" marT="5850" marB="0" anchor="ctr"/>
                </a:tc>
                <a:tc>
                  <a:txBody>
                    <a:bodyPr/>
                    <a:lstStyle/>
                    <a:p>
                      <a:pPr algn="ctr" fontAlgn="ctr"/>
                      <a:r>
                        <a:rPr lang="ru-RU" sz="1300" u="none" strike="noStrike" dirty="0">
                          <a:effectLst/>
                          <a:latin typeface="+mn-lt"/>
                        </a:rPr>
                        <a:t>Факт 2019</a:t>
                      </a:r>
                      <a:endParaRPr lang="ru-RU" sz="1300" b="0" i="0" u="none" strike="noStrike" dirty="0">
                        <a:solidFill>
                          <a:srgbClr val="000000"/>
                        </a:solidFill>
                        <a:effectLst/>
                        <a:latin typeface="+mn-lt"/>
                      </a:endParaRPr>
                    </a:p>
                  </a:txBody>
                  <a:tcPr marL="5850" marR="5850" marT="5850" marB="0" anchor="ctr"/>
                </a:tc>
                <a:tc>
                  <a:txBody>
                    <a:bodyPr/>
                    <a:lstStyle/>
                    <a:p>
                      <a:pPr algn="ctr" fontAlgn="ctr"/>
                      <a:r>
                        <a:rPr lang="ru-RU" sz="1300" u="none" strike="noStrike">
                          <a:effectLst/>
                          <a:latin typeface="+mn-lt"/>
                        </a:rPr>
                        <a:t>План 2020</a:t>
                      </a:r>
                      <a:endParaRPr lang="ru-RU" sz="1300" b="0" i="0" u="none" strike="noStrike">
                        <a:solidFill>
                          <a:srgbClr val="000000"/>
                        </a:solidFill>
                        <a:effectLst/>
                        <a:latin typeface="+mn-lt"/>
                      </a:endParaRPr>
                    </a:p>
                  </a:txBody>
                  <a:tcPr marL="5850" marR="5850" marT="5850" marB="0" anchor="ctr"/>
                </a:tc>
                <a:tc>
                  <a:txBody>
                    <a:bodyPr/>
                    <a:lstStyle/>
                    <a:p>
                      <a:pPr algn="ctr" fontAlgn="ctr"/>
                      <a:r>
                        <a:rPr lang="ru-RU" sz="1300" u="none" strike="noStrike">
                          <a:effectLst/>
                          <a:latin typeface="+mn-lt"/>
                        </a:rPr>
                        <a:t>План 2021</a:t>
                      </a:r>
                      <a:endParaRPr lang="ru-RU" sz="1300" b="0" i="0" u="none" strike="noStrike">
                        <a:solidFill>
                          <a:srgbClr val="000000"/>
                        </a:solidFill>
                        <a:effectLst/>
                        <a:latin typeface="+mn-lt"/>
                      </a:endParaRPr>
                    </a:p>
                  </a:txBody>
                  <a:tcPr marL="5850" marR="5850" marT="5850" marB="0" anchor="ctr"/>
                </a:tc>
                <a:tc>
                  <a:txBody>
                    <a:bodyPr/>
                    <a:lstStyle/>
                    <a:p>
                      <a:pPr algn="ctr" fontAlgn="ctr"/>
                      <a:r>
                        <a:rPr lang="ru-RU" sz="1300" u="none" strike="noStrike">
                          <a:effectLst/>
                          <a:latin typeface="+mn-lt"/>
                        </a:rPr>
                        <a:t>План 2022</a:t>
                      </a:r>
                      <a:endParaRPr lang="ru-RU" sz="1300" b="0" i="0" u="none" strike="noStrike">
                        <a:solidFill>
                          <a:srgbClr val="000000"/>
                        </a:solidFill>
                        <a:effectLst/>
                        <a:latin typeface="+mn-lt"/>
                      </a:endParaRPr>
                    </a:p>
                  </a:txBody>
                  <a:tcPr marL="5850" marR="5850" marT="5850" marB="0" anchor="ctr"/>
                </a:tc>
                <a:tc>
                  <a:txBody>
                    <a:bodyPr/>
                    <a:lstStyle/>
                    <a:p>
                      <a:pPr algn="ctr" fontAlgn="ctr"/>
                      <a:r>
                        <a:rPr lang="ru-RU" sz="1300" u="none" strike="noStrike" dirty="0">
                          <a:effectLst/>
                          <a:latin typeface="+mn-lt"/>
                        </a:rPr>
                        <a:t>План 2023</a:t>
                      </a:r>
                      <a:endParaRPr lang="ru-RU" sz="1300" b="0" i="0" u="none" strike="noStrike" dirty="0">
                        <a:solidFill>
                          <a:srgbClr val="000000"/>
                        </a:solidFill>
                        <a:effectLst/>
                        <a:latin typeface="+mn-lt"/>
                      </a:endParaRPr>
                    </a:p>
                  </a:txBody>
                  <a:tcPr marL="5850" marR="5850" marT="5850" marB="0" anchor="ctr"/>
                </a:tc>
              </a:tr>
              <a:tr h="665114">
                <a:tc gridSpan="8">
                  <a:txBody>
                    <a:bodyPr/>
                    <a:lstStyle/>
                    <a:p>
                      <a:pPr algn="ctr" fontAlgn="ctr"/>
                      <a:r>
                        <a:rPr lang="ru-RU" sz="1300" b="0" i="0" u="none" strike="noStrike" dirty="0">
                          <a:solidFill>
                            <a:srgbClr val="000000"/>
                          </a:solidFill>
                          <a:effectLst/>
                          <a:latin typeface="+mn-lt"/>
                        </a:rPr>
                        <a:t>Дополнительные показатели развития приборной базы Омского филиала</a:t>
                      </a:r>
                    </a:p>
                  </a:txBody>
                  <a:tcPr marL="9525" marR="9525" marT="952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65114">
                <a:tc>
                  <a:txBody>
                    <a:bodyPr/>
                    <a:lstStyle/>
                    <a:p>
                      <a:pPr algn="l" fontAlgn="ctr"/>
                      <a:r>
                        <a:rPr lang="ru-RU" sz="1300" b="0" i="0" u="none" strike="noStrike">
                          <a:solidFill>
                            <a:srgbClr val="000000"/>
                          </a:solidFill>
                          <a:effectLst/>
                          <a:latin typeface="+mn-lt"/>
                        </a:rPr>
                        <a:t>Уровень загрузки научного оборудования.</a:t>
                      </a:r>
                    </a:p>
                  </a:txBody>
                  <a:tcPr marL="9525" marR="9525" marT="9525" marB="0" anchor="ctr"/>
                </a:tc>
                <a:tc>
                  <a:txBody>
                    <a:bodyPr/>
                    <a:lstStyle/>
                    <a:p>
                      <a:pPr algn="ctr" fontAlgn="ctr"/>
                      <a:r>
                        <a:rPr lang="en-US" sz="1300" b="0" i="0" u="none" strike="noStrike">
                          <a:solidFill>
                            <a:srgbClr val="000000"/>
                          </a:solidFill>
                          <a:effectLst/>
                          <a:latin typeface="+mn-lt"/>
                        </a:rPr>
                        <a:t>%</a:t>
                      </a:r>
                    </a:p>
                  </a:txBody>
                  <a:tcPr marL="9525" marR="9525" marT="9525" marB="0" anchor="ctr"/>
                </a:tc>
                <a:tc>
                  <a:txBody>
                    <a:bodyPr/>
                    <a:lstStyle/>
                    <a:p>
                      <a:pPr algn="ctr" fontAlgn="ctr"/>
                      <a:r>
                        <a:rPr lang="en-US" sz="1300" b="1" i="0" u="none" strike="noStrike">
                          <a:solidFill>
                            <a:srgbClr val="000000"/>
                          </a:solidFill>
                          <a:effectLst/>
                          <a:latin typeface="+mn-lt"/>
                        </a:rPr>
                        <a:t>75</a:t>
                      </a:r>
                    </a:p>
                  </a:txBody>
                  <a:tcPr marL="9525" marR="9525" marT="9525" marB="0" anchor="ctr"/>
                </a:tc>
                <a:tc>
                  <a:txBody>
                    <a:bodyPr/>
                    <a:lstStyle/>
                    <a:p>
                      <a:pPr algn="ctr" fontAlgn="ctr"/>
                      <a:r>
                        <a:rPr lang="ru-RU" sz="1600" b="1" i="0" u="none" strike="noStrike">
                          <a:solidFill>
                            <a:srgbClr val="000000"/>
                          </a:solidFill>
                          <a:effectLst/>
                          <a:latin typeface="+mn-lt"/>
                        </a:rPr>
                        <a:t>84,3</a:t>
                      </a:r>
                    </a:p>
                  </a:txBody>
                  <a:tcPr marL="9525" marR="9525" marT="9525" marB="0" anchor="ctr"/>
                </a:tc>
                <a:tc>
                  <a:txBody>
                    <a:bodyPr/>
                    <a:lstStyle/>
                    <a:p>
                      <a:pPr algn="ctr" fontAlgn="ctr"/>
                      <a:r>
                        <a:rPr lang="en-US" sz="1300" b="1" i="0" u="none" strike="noStrike">
                          <a:solidFill>
                            <a:srgbClr val="000000"/>
                          </a:solidFill>
                          <a:effectLst/>
                          <a:latin typeface="+mn-lt"/>
                        </a:rPr>
                        <a:t>75</a:t>
                      </a:r>
                    </a:p>
                  </a:txBody>
                  <a:tcPr marL="9525" marR="9525" marT="9525" marB="0" anchor="ctr"/>
                </a:tc>
                <a:tc>
                  <a:txBody>
                    <a:bodyPr/>
                    <a:lstStyle/>
                    <a:p>
                      <a:pPr algn="ctr" fontAlgn="ctr"/>
                      <a:r>
                        <a:rPr lang="en-US" sz="1300" b="1" i="0" u="none" strike="noStrike">
                          <a:solidFill>
                            <a:srgbClr val="000000"/>
                          </a:solidFill>
                          <a:effectLst/>
                          <a:latin typeface="+mn-lt"/>
                        </a:rPr>
                        <a:t>75</a:t>
                      </a:r>
                    </a:p>
                  </a:txBody>
                  <a:tcPr marL="9525" marR="9525" marT="9525" marB="0" anchor="ctr"/>
                </a:tc>
                <a:tc>
                  <a:txBody>
                    <a:bodyPr/>
                    <a:lstStyle/>
                    <a:p>
                      <a:pPr algn="ctr" fontAlgn="ctr"/>
                      <a:r>
                        <a:rPr lang="en-US" sz="1300" b="1" i="0" u="none" strike="noStrike">
                          <a:solidFill>
                            <a:srgbClr val="000000"/>
                          </a:solidFill>
                          <a:effectLst/>
                          <a:latin typeface="+mn-lt"/>
                        </a:rPr>
                        <a:t>75</a:t>
                      </a:r>
                    </a:p>
                  </a:txBody>
                  <a:tcPr marL="9525" marR="9525" marT="9525" marB="0" anchor="ctr"/>
                </a:tc>
                <a:tc>
                  <a:txBody>
                    <a:bodyPr/>
                    <a:lstStyle/>
                    <a:p>
                      <a:pPr algn="ctr" fontAlgn="ctr"/>
                      <a:r>
                        <a:rPr lang="en-US" sz="1300" b="1" i="0" u="none" strike="noStrike">
                          <a:solidFill>
                            <a:srgbClr val="000000"/>
                          </a:solidFill>
                          <a:effectLst/>
                          <a:latin typeface="+mn-lt"/>
                        </a:rPr>
                        <a:t>75</a:t>
                      </a:r>
                    </a:p>
                  </a:txBody>
                  <a:tcPr marL="9525" marR="9525" marT="9525" marB="0" anchor="ctr"/>
                </a:tc>
              </a:tr>
              <a:tr h="665114">
                <a:tc>
                  <a:txBody>
                    <a:bodyPr/>
                    <a:lstStyle/>
                    <a:p>
                      <a:pPr algn="l" fontAlgn="ctr"/>
                      <a:r>
                        <a:rPr lang="ru-RU" sz="1300" b="0" i="0" u="none" strike="noStrike">
                          <a:solidFill>
                            <a:srgbClr val="000000"/>
                          </a:solidFill>
                          <a:effectLst/>
                          <a:latin typeface="+mn-lt"/>
                        </a:rPr>
                        <a:t>Доля внешних пользователей.</a:t>
                      </a:r>
                    </a:p>
                  </a:txBody>
                  <a:tcPr marL="9525" marR="9525" marT="9525" marB="0" anchor="ctr"/>
                </a:tc>
                <a:tc>
                  <a:txBody>
                    <a:bodyPr/>
                    <a:lstStyle/>
                    <a:p>
                      <a:pPr algn="ctr" fontAlgn="ctr"/>
                      <a:r>
                        <a:rPr lang="en-US" sz="1300" b="0" i="0" u="none" strike="noStrike">
                          <a:solidFill>
                            <a:srgbClr val="000000"/>
                          </a:solidFill>
                          <a:effectLst/>
                          <a:latin typeface="+mn-lt"/>
                        </a:rPr>
                        <a:t>%</a:t>
                      </a:r>
                    </a:p>
                  </a:txBody>
                  <a:tcPr marL="9525" marR="9525" marT="9525" marB="0" anchor="ctr"/>
                </a:tc>
                <a:tc>
                  <a:txBody>
                    <a:bodyPr/>
                    <a:lstStyle/>
                    <a:p>
                      <a:pPr algn="ctr" fontAlgn="ctr"/>
                      <a:r>
                        <a:rPr lang="ru-RU" sz="1300" b="1" i="0" u="none" strike="noStrike">
                          <a:solidFill>
                            <a:srgbClr val="000000"/>
                          </a:solidFill>
                          <a:effectLst/>
                          <a:latin typeface="+mn-lt"/>
                        </a:rPr>
                        <a:t>20</a:t>
                      </a:r>
                    </a:p>
                  </a:txBody>
                  <a:tcPr marL="9525" marR="9525" marT="9525" marB="0" anchor="ctr"/>
                </a:tc>
                <a:tc>
                  <a:txBody>
                    <a:bodyPr/>
                    <a:lstStyle/>
                    <a:p>
                      <a:pPr algn="ctr" fontAlgn="ctr"/>
                      <a:r>
                        <a:rPr lang="ru-RU" sz="1600" b="1" i="0" u="none" strike="noStrike" dirty="0">
                          <a:solidFill>
                            <a:srgbClr val="000000"/>
                          </a:solidFill>
                          <a:effectLst/>
                          <a:latin typeface="+mn-lt"/>
                        </a:rPr>
                        <a:t>21,7</a:t>
                      </a:r>
                    </a:p>
                  </a:txBody>
                  <a:tcPr marL="9525" marR="9525" marT="9525" marB="0" anchor="ctr"/>
                </a:tc>
                <a:tc>
                  <a:txBody>
                    <a:bodyPr/>
                    <a:lstStyle/>
                    <a:p>
                      <a:pPr algn="ctr" fontAlgn="ctr"/>
                      <a:r>
                        <a:rPr lang="ru-RU" sz="1300" b="1" i="0" u="none" strike="noStrike">
                          <a:solidFill>
                            <a:srgbClr val="000000"/>
                          </a:solidFill>
                          <a:effectLst/>
                          <a:latin typeface="+mn-lt"/>
                        </a:rPr>
                        <a:t>22</a:t>
                      </a:r>
                    </a:p>
                  </a:txBody>
                  <a:tcPr marL="9525" marR="9525" marT="9525" marB="0" anchor="ctr"/>
                </a:tc>
                <a:tc>
                  <a:txBody>
                    <a:bodyPr/>
                    <a:lstStyle/>
                    <a:p>
                      <a:pPr algn="ctr" fontAlgn="ctr"/>
                      <a:r>
                        <a:rPr lang="ru-RU" sz="1300" b="1" i="0" u="none" strike="noStrike">
                          <a:solidFill>
                            <a:srgbClr val="000000"/>
                          </a:solidFill>
                          <a:effectLst/>
                          <a:latin typeface="+mn-lt"/>
                        </a:rPr>
                        <a:t>22</a:t>
                      </a:r>
                    </a:p>
                  </a:txBody>
                  <a:tcPr marL="9525" marR="9525" marT="9525" marB="0" anchor="ctr"/>
                </a:tc>
                <a:tc>
                  <a:txBody>
                    <a:bodyPr/>
                    <a:lstStyle/>
                    <a:p>
                      <a:pPr algn="ctr" fontAlgn="ctr"/>
                      <a:r>
                        <a:rPr lang="ru-RU" sz="1300" b="1" i="0" u="none" strike="noStrike">
                          <a:solidFill>
                            <a:srgbClr val="000000"/>
                          </a:solidFill>
                          <a:effectLst/>
                          <a:latin typeface="+mn-lt"/>
                        </a:rPr>
                        <a:t>22</a:t>
                      </a:r>
                    </a:p>
                  </a:txBody>
                  <a:tcPr marL="9525" marR="9525" marT="9525" marB="0" anchor="ctr"/>
                </a:tc>
                <a:tc>
                  <a:txBody>
                    <a:bodyPr/>
                    <a:lstStyle/>
                    <a:p>
                      <a:pPr algn="ctr" fontAlgn="ctr"/>
                      <a:r>
                        <a:rPr lang="ru-RU" sz="1300" b="1" i="0" u="none" strike="noStrike">
                          <a:solidFill>
                            <a:srgbClr val="000000"/>
                          </a:solidFill>
                          <a:effectLst/>
                          <a:latin typeface="+mn-lt"/>
                        </a:rPr>
                        <a:t>25</a:t>
                      </a:r>
                    </a:p>
                  </a:txBody>
                  <a:tcPr marL="9525" marR="9525" marT="9525" marB="0" anchor="ctr"/>
                </a:tc>
              </a:tr>
              <a:tr h="665114">
                <a:tc>
                  <a:txBody>
                    <a:bodyPr/>
                    <a:lstStyle/>
                    <a:p>
                      <a:pPr algn="l" fontAlgn="ctr"/>
                      <a:r>
                        <a:rPr lang="ru-RU" sz="1300" b="0" i="0" u="none" strike="noStrike">
                          <a:solidFill>
                            <a:srgbClr val="000000"/>
                          </a:solidFill>
                          <a:effectLst/>
                          <a:latin typeface="+mn-lt"/>
                        </a:rPr>
                        <a:t>Доля исследований, проводимых под руководством молодых ученых.</a:t>
                      </a:r>
                    </a:p>
                  </a:txBody>
                  <a:tcPr marL="9525" marR="9525" marT="9525" marB="0" anchor="ctr"/>
                </a:tc>
                <a:tc>
                  <a:txBody>
                    <a:bodyPr/>
                    <a:lstStyle/>
                    <a:p>
                      <a:pPr algn="ctr" fontAlgn="ctr"/>
                      <a:r>
                        <a:rPr lang="en-US" sz="1300" b="0" i="0" u="none" strike="noStrike">
                          <a:solidFill>
                            <a:srgbClr val="000000"/>
                          </a:solidFill>
                          <a:effectLst/>
                          <a:latin typeface="+mn-lt"/>
                        </a:rPr>
                        <a:t>%</a:t>
                      </a:r>
                    </a:p>
                  </a:txBody>
                  <a:tcPr marL="9525" marR="9525" marT="9525" marB="0" anchor="ctr"/>
                </a:tc>
                <a:tc>
                  <a:txBody>
                    <a:bodyPr/>
                    <a:lstStyle/>
                    <a:p>
                      <a:pPr algn="ctr" fontAlgn="ctr"/>
                      <a:r>
                        <a:rPr lang="ru-RU" sz="1300" b="1" i="0" u="none" strike="noStrike">
                          <a:solidFill>
                            <a:srgbClr val="000000"/>
                          </a:solidFill>
                          <a:effectLst/>
                          <a:latin typeface="+mn-lt"/>
                        </a:rPr>
                        <a:t>16</a:t>
                      </a:r>
                    </a:p>
                  </a:txBody>
                  <a:tcPr marL="9525" marR="9525" marT="9525" marB="0" anchor="ctr"/>
                </a:tc>
                <a:tc>
                  <a:txBody>
                    <a:bodyPr/>
                    <a:lstStyle/>
                    <a:p>
                      <a:pPr algn="ctr" fontAlgn="ctr"/>
                      <a:r>
                        <a:rPr lang="ru-RU" sz="1600" b="1" i="0" u="none" strike="noStrike" dirty="0">
                          <a:solidFill>
                            <a:srgbClr val="000000"/>
                          </a:solidFill>
                          <a:effectLst/>
                          <a:latin typeface="+mn-lt"/>
                        </a:rPr>
                        <a:t>21,2</a:t>
                      </a:r>
                    </a:p>
                  </a:txBody>
                  <a:tcPr marL="9525" marR="9525" marT="9525" marB="0" anchor="ctr"/>
                </a:tc>
                <a:tc>
                  <a:txBody>
                    <a:bodyPr/>
                    <a:lstStyle/>
                    <a:p>
                      <a:pPr algn="ctr" fontAlgn="ctr"/>
                      <a:r>
                        <a:rPr lang="ru-RU" sz="1300" b="1" i="0" u="none" strike="noStrike">
                          <a:solidFill>
                            <a:srgbClr val="000000"/>
                          </a:solidFill>
                          <a:effectLst/>
                          <a:latin typeface="+mn-lt"/>
                        </a:rPr>
                        <a:t>20</a:t>
                      </a:r>
                    </a:p>
                  </a:txBody>
                  <a:tcPr marL="9525" marR="9525" marT="9525" marB="0" anchor="ctr"/>
                </a:tc>
                <a:tc>
                  <a:txBody>
                    <a:bodyPr/>
                    <a:lstStyle/>
                    <a:p>
                      <a:pPr algn="ctr" fontAlgn="ctr"/>
                      <a:r>
                        <a:rPr lang="ru-RU" sz="1300" b="1" i="0" u="none" strike="noStrike">
                          <a:solidFill>
                            <a:srgbClr val="000000"/>
                          </a:solidFill>
                          <a:effectLst/>
                          <a:latin typeface="+mn-lt"/>
                        </a:rPr>
                        <a:t>20</a:t>
                      </a:r>
                    </a:p>
                  </a:txBody>
                  <a:tcPr marL="9525" marR="9525" marT="9525" marB="0" anchor="ctr"/>
                </a:tc>
                <a:tc>
                  <a:txBody>
                    <a:bodyPr/>
                    <a:lstStyle/>
                    <a:p>
                      <a:pPr algn="ctr" fontAlgn="ctr"/>
                      <a:r>
                        <a:rPr lang="ru-RU" sz="1300" b="1" i="0" u="none" strike="noStrike">
                          <a:solidFill>
                            <a:srgbClr val="000000"/>
                          </a:solidFill>
                          <a:effectLst/>
                          <a:latin typeface="+mn-lt"/>
                        </a:rPr>
                        <a:t>23</a:t>
                      </a:r>
                    </a:p>
                  </a:txBody>
                  <a:tcPr marL="9525" marR="9525" marT="9525" marB="0" anchor="ctr"/>
                </a:tc>
                <a:tc>
                  <a:txBody>
                    <a:bodyPr/>
                    <a:lstStyle/>
                    <a:p>
                      <a:pPr algn="ctr" fontAlgn="ctr"/>
                      <a:r>
                        <a:rPr lang="ru-RU" sz="1300" b="1" i="0" u="none" strike="noStrike">
                          <a:solidFill>
                            <a:srgbClr val="000000"/>
                          </a:solidFill>
                          <a:effectLst/>
                          <a:latin typeface="+mn-lt"/>
                        </a:rPr>
                        <a:t>25</a:t>
                      </a:r>
                    </a:p>
                  </a:txBody>
                  <a:tcPr marL="9525" marR="9525" marT="9525" marB="0" anchor="ctr"/>
                </a:tc>
              </a:tr>
              <a:tr h="665114">
                <a:tc>
                  <a:txBody>
                    <a:bodyPr/>
                    <a:lstStyle/>
                    <a:p>
                      <a:pPr algn="l" fontAlgn="ctr"/>
                      <a:r>
                        <a:rPr lang="ru-RU" sz="1300" b="0" i="0" u="none" strike="noStrike">
                          <a:solidFill>
                            <a:srgbClr val="000000"/>
                          </a:solidFill>
                          <a:effectLst/>
                          <a:latin typeface="+mn-lt"/>
                        </a:rPr>
                        <a:t>Процент привлечения внебюджетных средств.</a:t>
                      </a:r>
                    </a:p>
                  </a:txBody>
                  <a:tcPr marL="9525" marR="9525" marT="9525" marB="0" anchor="ctr"/>
                </a:tc>
                <a:tc>
                  <a:txBody>
                    <a:bodyPr/>
                    <a:lstStyle/>
                    <a:p>
                      <a:pPr algn="ctr" fontAlgn="ctr"/>
                      <a:r>
                        <a:rPr lang="en-US" sz="1300" b="0" i="0" u="none" strike="noStrike">
                          <a:solidFill>
                            <a:srgbClr val="000000"/>
                          </a:solidFill>
                          <a:effectLst/>
                          <a:latin typeface="+mn-lt"/>
                        </a:rPr>
                        <a:t>%</a:t>
                      </a:r>
                    </a:p>
                  </a:txBody>
                  <a:tcPr marL="9525" marR="9525" marT="9525" marB="0" anchor="ctr"/>
                </a:tc>
                <a:tc>
                  <a:txBody>
                    <a:bodyPr/>
                    <a:lstStyle/>
                    <a:p>
                      <a:pPr algn="ctr" fontAlgn="ctr"/>
                      <a:r>
                        <a:rPr lang="en-US" sz="1300" b="1" i="0" u="none" strike="noStrike">
                          <a:solidFill>
                            <a:srgbClr val="000000"/>
                          </a:solidFill>
                          <a:effectLst/>
                          <a:latin typeface="+mn-lt"/>
                        </a:rPr>
                        <a:t>16</a:t>
                      </a:r>
                    </a:p>
                  </a:txBody>
                  <a:tcPr marL="9525" marR="9525" marT="9525" marB="0" anchor="ctr"/>
                </a:tc>
                <a:tc>
                  <a:txBody>
                    <a:bodyPr/>
                    <a:lstStyle/>
                    <a:p>
                      <a:pPr algn="ctr" fontAlgn="ctr"/>
                      <a:r>
                        <a:rPr lang="ru-RU" sz="1600" b="1" i="0" u="none" strike="noStrike" dirty="0">
                          <a:solidFill>
                            <a:srgbClr val="FF0000"/>
                          </a:solidFill>
                          <a:effectLst/>
                          <a:latin typeface="+mn-lt"/>
                        </a:rPr>
                        <a:t>10,5</a:t>
                      </a:r>
                    </a:p>
                  </a:txBody>
                  <a:tcPr marL="9525" marR="9525" marT="9525" marB="0" anchor="ctr"/>
                </a:tc>
                <a:tc>
                  <a:txBody>
                    <a:bodyPr/>
                    <a:lstStyle/>
                    <a:p>
                      <a:pPr algn="ctr" fontAlgn="ctr"/>
                      <a:r>
                        <a:rPr lang="en-US" sz="1300" b="1" i="0" u="none" strike="noStrike">
                          <a:solidFill>
                            <a:srgbClr val="000000"/>
                          </a:solidFill>
                          <a:effectLst/>
                          <a:latin typeface="+mn-lt"/>
                        </a:rPr>
                        <a:t>18</a:t>
                      </a:r>
                    </a:p>
                  </a:txBody>
                  <a:tcPr marL="9525" marR="9525" marT="9525" marB="0" anchor="ctr"/>
                </a:tc>
                <a:tc>
                  <a:txBody>
                    <a:bodyPr/>
                    <a:lstStyle/>
                    <a:p>
                      <a:pPr algn="ctr" fontAlgn="ctr"/>
                      <a:r>
                        <a:rPr lang="en-US" sz="1300" b="1" i="0" u="none" strike="noStrike">
                          <a:solidFill>
                            <a:srgbClr val="000000"/>
                          </a:solidFill>
                          <a:effectLst/>
                          <a:latin typeface="+mn-lt"/>
                        </a:rPr>
                        <a:t>18</a:t>
                      </a:r>
                    </a:p>
                  </a:txBody>
                  <a:tcPr marL="9525" marR="9525" marT="9525" marB="0" anchor="ctr"/>
                </a:tc>
                <a:tc>
                  <a:txBody>
                    <a:bodyPr/>
                    <a:lstStyle/>
                    <a:p>
                      <a:pPr algn="ctr" fontAlgn="ctr"/>
                      <a:r>
                        <a:rPr lang="en-US" sz="1300" b="1" i="0" u="none" strike="noStrike">
                          <a:solidFill>
                            <a:srgbClr val="000000"/>
                          </a:solidFill>
                          <a:effectLst/>
                          <a:latin typeface="+mn-lt"/>
                        </a:rPr>
                        <a:t>18</a:t>
                      </a:r>
                    </a:p>
                  </a:txBody>
                  <a:tcPr marL="9525" marR="9525" marT="9525" marB="0" anchor="ctr"/>
                </a:tc>
                <a:tc>
                  <a:txBody>
                    <a:bodyPr/>
                    <a:lstStyle/>
                    <a:p>
                      <a:pPr algn="ctr" fontAlgn="ctr"/>
                      <a:r>
                        <a:rPr lang="en-US" sz="1300" b="1" i="0" u="none" strike="noStrike">
                          <a:solidFill>
                            <a:srgbClr val="000000"/>
                          </a:solidFill>
                          <a:effectLst/>
                          <a:latin typeface="+mn-lt"/>
                        </a:rPr>
                        <a:t>18</a:t>
                      </a:r>
                    </a:p>
                  </a:txBody>
                  <a:tcPr marL="9525" marR="9525" marT="9525" marB="0" anchor="ctr"/>
                </a:tc>
              </a:tr>
              <a:tr h="665114">
                <a:tc>
                  <a:txBody>
                    <a:bodyPr/>
                    <a:lstStyle/>
                    <a:p>
                      <a:pPr algn="l" fontAlgn="ctr"/>
                      <a:r>
                        <a:rPr lang="ru-RU" sz="1300" b="0" i="0" u="none" strike="noStrike">
                          <a:solidFill>
                            <a:srgbClr val="000000"/>
                          </a:solidFill>
                          <a:effectLst/>
                          <a:latin typeface="+mn-lt"/>
                        </a:rPr>
                        <a:t>Процент обновления приборной базы.</a:t>
                      </a:r>
                    </a:p>
                  </a:txBody>
                  <a:tcPr marL="9525" marR="9525" marT="9525" marB="0" anchor="ctr"/>
                </a:tc>
                <a:tc>
                  <a:txBody>
                    <a:bodyPr/>
                    <a:lstStyle/>
                    <a:p>
                      <a:pPr algn="ctr" fontAlgn="ctr"/>
                      <a:r>
                        <a:rPr lang="en-US" sz="1300" b="0" i="0" u="none" strike="noStrike">
                          <a:solidFill>
                            <a:srgbClr val="000000"/>
                          </a:solidFill>
                          <a:effectLst/>
                          <a:latin typeface="+mn-lt"/>
                        </a:rPr>
                        <a:t>%</a:t>
                      </a:r>
                    </a:p>
                  </a:txBody>
                  <a:tcPr marL="9525" marR="9525" marT="9525" marB="0" anchor="ctr"/>
                </a:tc>
                <a:tc>
                  <a:txBody>
                    <a:bodyPr/>
                    <a:lstStyle/>
                    <a:p>
                      <a:pPr algn="ctr" fontAlgn="ctr"/>
                      <a:r>
                        <a:rPr lang="en-US" sz="1300" b="1" i="0" u="none" strike="noStrike">
                          <a:solidFill>
                            <a:srgbClr val="000000"/>
                          </a:solidFill>
                          <a:effectLst/>
                          <a:latin typeface="+mn-lt"/>
                        </a:rPr>
                        <a:t>9</a:t>
                      </a:r>
                    </a:p>
                  </a:txBody>
                  <a:tcPr marL="9525" marR="9525" marT="9525" marB="0" anchor="ctr"/>
                </a:tc>
                <a:tc>
                  <a:txBody>
                    <a:bodyPr/>
                    <a:lstStyle/>
                    <a:p>
                      <a:pPr algn="ctr" fontAlgn="ctr"/>
                      <a:r>
                        <a:rPr lang="ru-RU" sz="1600" b="1" i="0" u="none" strike="noStrike" dirty="0">
                          <a:solidFill>
                            <a:srgbClr val="FF0000"/>
                          </a:solidFill>
                          <a:effectLst/>
                          <a:latin typeface="+mn-lt"/>
                        </a:rPr>
                        <a:t>7,3</a:t>
                      </a:r>
                    </a:p>
                  </a:txBody>
                  <a:tcPr marL="9525" marR="9525" marT="9525" marB="0" anchor="ctr"/>
                </a:tc>
                <a:tc>
                  <a:txBody>
                    <a:bodyPr/>
                    <a:lstStyle/>
                    <a:p>
                      <a:pPr algn="ctr" fontAlgn="ctr"/>
                      <a:r>
                        <a:rPr lang="en-US" sz="1300" b="1" i="0" u="none" strike="noStrike">
                          <a:solidFill>
                            <a:srgbClr val="000000"/>
                          </a:solidFill>
                          <a:effectLst/>
                          <a:latin typeface="+mn-lt"/>
                        </a:rPr>
                        <a:t>0</a:t>
                      </a:r>
                    </a:p>
                  </a:txBody>
                  <a:tcPr marL="9525" marR="9525" marT="9525" marB="0" anchor="ctr"/>
                </a:tc>
                <a:tc>
                  <a:txBody>
                    <a:bodyPr/>
                    <a:lstStyle/>
                    <a:p>
                      <a:pPr algn="ctr" fontAlgn="ctr"/>
                      <a:r>
                        <a:rPr lang="en-US" sz="1300" b="1" i="0" u="none" strike="noStrike">
                          <a:solidFill>
                            <a:srgbClr val="000000"/>
                          </a:solidFill>
                          <a:effectLst/>
                          <a:latin typeface="+mn-lt"/>
                        </a:rPr>
                        <a:t>0</a:t>
                      </a:r>
                    </a:p>
                  </a:txBody>
                  <a:tcPr marL="9525" marR="9525" marT="9525" marB="0" anchor="ctr"/>
                </a:tc>
                <a:tc>
                  <a:txBody>
                    <a:bodyPr/>
                    <a:lstStyle/>
                    <a:p>
                      <a:pPr algn="ctr" fontAlgn="ctr"/>
                      <a:r>
                        <a:rPr lang="en-US" sz="1300" b="1" i="0" u="none" strike="noStrike">
                          <a:solidFill>
                            <a:srgbClr val="000000"/>
                          </a:solidFill>
                          <a:effectLst/>
                          <a:latin typeface="+mn-lt"/>
                        </a:rPr>
                        <a:t>0</a:t>
                      </a:r>
                    </a:p>
                  </a:txBody>
                  <a:tcPr marL="9525" marR="9525" marT="9525" marB="0" anchor="ctr"/>
                </a:tc>
                <a:tc>
                  <a:txBody>
                    <a:bodyPr/>
                    <a:lstStyle/>
                    <a:p>
                      <a:pPr algn="ctr" fontAlgn="ctr"/>
                      <a:r>
                        <a:rPr lang="en-US" sz="1300" b="1" i="0" u="none" strike="noStrike">
                          <a:solidFill>
                            <a:srgbClr val="000000"/>
                          </a:solidFill>
                          <a:effectLst/>
                          <a:latin typeface="+mn-lt"/>
                        </a:rPr>
                        <a:t>0</a:t>
                      </a:r>
                    </a:p>
                  </a:txBody>
                  <a:tcPr marL="9525" marR="9525" marT="9525" marB="0" anchor="ctr"/>
                </a:tc>
              </a:tr>
              <a:tr h="665114">
                <a:tc>
                  <a:txBody>
                    <a:bodyPr/>
                    <a:lstStyle/>
                    <a:p>
                      <a:pPr algn="l" fontAlgn="ctr"/>
                      <a:r>
                        <a:rPr lang="ru-RU" sz="1300" b="0" i="0" u="none" strike="noStrike">
                          <a:solidFill>
                            <a:srgbClr val="000000"/>
                          </a:solidFill>
                          <a:effectLst/>
                          <a:latin typeface="+mn-lt"/>
                        </a:rPr>
                        <a:t>Количество статей в журналах, индексируемых в Web of Science и Scopus</a:t>
                      </a:r>
                    </a:p>
                  </a:txBody>
                  <a:tcPr marL="9525" marR="9525" marT="9525" marB="0" anchor="ctr"/>
                </a:tc>
                <a:tc>
                  <a:txBody>
                    <a:bodyPr/>
                    <a:lstStyle/>
                    <a:p>
                      <a:pPr algn="ctr" fontAlgn="ctr"/>
                      <a:r>
                        <a:rPr lang="ru-RU" sz="1300" b="0" i="0" u="none" strike="noStrike">
                          <a:solidFill>
                            <a:srgbClr val="000000"/>
                          </a:solidFill>
                          <a:effectLst/>
                          <a:latin typeface="+mn-lt"/>
                        </a:rPr>
                        <a:t>шт.</a:t>
                      </a:r>
                    </a:p>
                  </a:txBody>
                  <a:tcPr marL="9525" marR="9525" marT="9525" marB="0" anchor="ctr"/>
                </a:tc>
                <a:tc>
                  <a:txBody>
                    <a:bodyPr/>
                    <a:lstStyle/>
                    <a:p>
                      <a:pPr algn="ctr" fontAlgn="ctr"/>
                      <a:r>
                        <a:rPr lang="ru-RU" sz="1300" b="1" i="0" u="none" strike="noStrike">
                          <a:solidFill>
                            <a:srgbClr val="000000"/>
                          </a:solidFill>
                          <a:effectLst/>
                          <a:latin typeface="+mn-lt"/>
                        </a:rPr>
                        <a:t>3</a:t>
                      </a:r>
                    </a:p>
                  </a:txBody>
                  <a:tcPr marL="9525" marR="9525" marT="9525" marB="0" anchor="ctr"/>
                </a:tc>
                <a:tc>
                  <a:txBody>
                    <a:bodyPr/>
                    <a:lstStyle/>
                    <a:p>
                      <a:pPr algn="ctr" fontAlgn="ctr"/>
                      <a:r>
                        <a:rPr lang="ru-RU" sz="1600" b="1" i="0" u="none" strike="noStrike" dirty="0">
                          <a:solidFill>
                            <a:srgbClr val="000000"/>
                          </a:solidFill>
                          <a:effectLst/>
                          <a:latin typeface="+mn-lt"/>
                        </a:rPr>
                        <a:t>3</a:t>
                      </a:r>
                    </a:p>
                  </a:txBody>
                  <a:tcPr marL="9525" marR="9525" marT="9525" marB="0" anchor="ctr"/>
                </a:tc>
                <a:tc>
                  <a:txBody>
                    <a:bodyPr/>
                    <a:lstStyle/>
                    <a:p>
                      <a:pPr algn="ctr" fontAlgn="ctr"/>
                      <a:r>
                        <a:rPr lang="ru-RU" sz="1300" b="1" i="0" u="none" strike="noStrike">
                          <a:solidFill>
                            <a:srgbClr val="000000"/>
                          </a:solidFill>
                          <a:effectLst/>
                          <a:latin typeface="+mn-lt"/>
                        </a:rPr>
                        <a:t>3</a:t>
                      </a:r>
                    </a:p>
                  </a:txBody>
                  <a:tcPr marL="9525" marR="9525" marT="9525" marB="0" anchor="ctr"/>
                </a:tc>
                <a:tc>
                  <a:txBody>
                    <a:bodyPr/>
                    <a:lstStyle/>
                    <a:p>
                      <a:pPr algn="ctr" fontAlgn="ctr"/>
                      <a:r>
                        <a:rPr lang="ru-RU" sz="1300" b="1" i="0" u="none" strike="noStrike">
                          <a:solidFill>
                            <a:srgbClr val="000000"/>
                          </a:solidFill>
                          <a:effectLst/>
                          <a:latin typeface="+mn-lt"/>
                        </a:rPr>
                        <a:t>4</a:t>
                      </a:r>
                    </a:p>
                  </a:txBody>
                  <a:tcPr marL="9525" marR="9525" marT="9525" marB="0" anchor="ctr"/>
                </a:tc>
                <a:tc>
                  <a:txBody>
                    <a:bodyPr/>
                    <a:lstStyle/>
                    <a:p>
                      <a:pPr algn="ctr" fontAlgn="ctr"/>
                      <a:r>
                        <a:rPr lang="en-US" sz="1300" b="1" i="0" u="none" strike="noStrike">
                          <a:solidFill>
                            <a:srgbClr val="000000"/>
                          </a:solidFill>
                          <a:effectLst/>
                          <a:latin typeface="+mn-lt"/>
                        </a:rPr>
                        <a:t>5</a:t>
                      </a:r>
                    </a:p>
                  </a:txBody>
                  <a:tcPr marL="9525" marR="9525" marT="9525" marB="0" anchor="ctr"/>
                </a:tc>
                <a:tc>
                  <a:txBody>
                    <a:bodyPr/>
                    <a:lstStyle/>
                    <a:p>
                      <a:pPr algn="ctr" fontAlgn="ctr"/>
                      <a:r>
                        <a:rPr lang="en-US" sz="1300" b="1" i="0" u="none" strike="noStrike" dirty="0">
                          <a:solidFill>
                            <a:srgbClr val="000000"/>
                          </a:solidFill>
                          <a:effectLst/>
                          <a:latin typeface="+mn-lt"/>
                        </a:rPr>
                        <a:t>6</a:t>
                      </a:r>
                    </a:p>
                  </a:txBody>
                  <a:tcPr marL="9525" marR="9525" marT="9525" marB="0" anchor="ctr"/>
                </a:tc>
              </a:tr>
            </a:tbl>
          </a:graphicData>
        </a:graphic>
      </p:graphicFrame>
    </p:spTree>
    <p:extLst>
      <p:ext uri="{BB962C8B-B14F-4D97-AF65-F5344CB8AC3E}">
        <p14:creationId xmlns:p14="http://schemas.microsoft.com/office/powerpoint/2010/main" val="2300744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0"/>
          <p:cNvSpPr txBox="1">
            <a:spLocks noGrp="1"/>
          </p:cNvSpPr>
          <p:nvPr>
            <p:ph type="title"/>
          </p:nvPr>
        </p:nvSpPr>
        <p:spPr>
          <a:xfrm>
            <a:off x="2411416" y="304802"/>
            <a:ext cx="6408737"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299"/>
              <a:buNone/>
            </a:pPr>
            <a:r>
              <a:rPr lang="ru-RU" sz="4140"/>
              <a:t>Среднемесячная заработная плата </a:t>
            </a:r>
            <a:r>
              <a:rPr lang="ru-RU" sz="1800"/>
              <a:t>(тыс. руб.)</a:t>
            </a:r>
            <a:endParaRPr/>
          </a:p>
        </p:txBody>
      </p:sp>
      <p:graphicFrame>
        <p:nvGraphicFramePr>
          <p:cNvPr id="365" name="Google Shape;365;p20"/>
          <p:cNvGraphicFramePr/>
          <p:nvPr/>
        </p:nvGraphicFramePr>
        <p:xfrm>
          <a:off x="611188" y="1974554"/>
          <a:ext cx="8247050" cy="4023750"/>
        </p:xfrm>
        <a:graphic>
          <a:graphicData uri="http://schemas.openxmlformats.org/drawingml/2006/table">
            <a:tbl>
              <a:tblPr>
                <a:noFill/>
                <a:tableStyleId>{6477B0C2-0DF3-4077-A144-EF0BA455FE28}</a:tableStyleId>
              </a:tblPr>
              <a:tblGrid>
                <a:gridCol w="2970175"/>
                <a:gridCol w="1055375"/>
                <a:gridCol w="1055375"/>
                <a:gridCol w="1055375"/>
                <a:gridCol w="1055375"/>
                <a:gridCol w="1055375"/>
              </a:tblGrid>
              <a:tr h="639375">
                <a:tc>
                  <a:txBody>
                    <a:bodyPr/>
                    <a:lstStyle/>
                    <a:p>
                      <a:pPr marL="0" marR="0" lvl="0" indent="0" algn="l" rtl="0">
                        <a:lnSpc>
                          <a:spcPct val="115000"/>
                        </a:lnSpc>
                        <a:spcBef>
                          <a:spcPts val="0"/>
                        </a:spcBef>
                        <a:spcAft>
                          <a:spcPts val="0"/>
                        </a:spcAft>
                        <a:buClr>
                          <a:srgbClr val="000000"/>
                        </a:buClr>
                        <a:buSzPts val="1400"/>
                        <a:buFont typeface="Arial"/>
                        <a:buNone/>
                      </a:pPr>
                      <a:r>
                        <a:rPr lang="ru-RU" sz="1800" u="none" strike="noStrike" cap="none">
                          <a:latin typeface="Times New Roman"/>
                          <a:ea typeface="Times New Roman"/>
                          <a:cs typeface="Times New Roman"/>
                          <a:sym typeface="Times New Roman"/>
                        </a:rPr>
                        <a:t> </a:t>
                      </a:r>
                      <a:endParaRPr sz="180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Times New Roman"/>
                          <a:ea typeface="Times New Roman"/>
                          <a:cs typeface="Times New Roman"/>
                          <a:sym typeface="Times New Roman"/>
                        </a:rPr>
                        <a:t>2015</a:t>
                      </a:r>
                      <a:endParaRPr sz="1800" b="1"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Times New Roman"/>
                          <a:ea typeface="Times New Roman"/>
                          <a:cs typeface="Times New Roman"/>
                          <a:sym typeface="Times New Roman"/>
                        </a:rPr>
                        <a:t>2016</a:t>
                      </a:r>
                      <a:endParaRPr sz="1800" b="1"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Times New Roman"/>
                          <a:ea typeface="Times New Roman"/>
                          <a:cs typeface="Times New Roman"/>
                          <a:sym typeface="Times New Roman"/>
                        </a:rPr>
                        <a:t>2017</a:t>
                      </a:r>
                      <a:endParaRPr sz="1800" b="1" u="none" strike="noStrike" cap="none">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Times New Roman"/>
                          <a:ea typeface="Times New Roman"/>
                          <a:cs typeface="Times New Roman"/>
                          <a:sym typeface="Times New Roman"/>
                        </a:rPr>
                        <a:t>2018</a:t>
                      </a:r>
                      <a:endParaRPr sz="1800" b="1" u="none" strike="noStrike" cap="none">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Times New Roman"/>
                          <a:ea typeface="Times New Roman"/>
                          <a:cs typeface="Times New Roman"/>
                          <a:sym typeface="Times New Roman"/>
                        </a:rPr>
                        <a:t>2019</a:t>
                      </a:r>
                      <a:endParaRPr sz="1800" b="1" u="none" strike="noStrike" cap="none">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33825">
                <a:tc>
                  <a:txBody>
                    <a:bodyPr/>
                    <a:lstStyle/>
                    <a:p>
                      <a:pPr marL="0" marR="0" lvl="0" indent="0" algn="l" rtl="0">
                        <a:lnSpc>
                          <a:spcPct val="115000"/>
                        </a:lnSpc>
                        <a:spcBef>
                          <a:spcPts val="0"/>
                        </a:spcBef>
                        <a:spcAft>
                          <a:spcPts val="0"/>
                        </a:spcAft>
                        <a:buClr>
                          <a:srgbClr val="000000"/>
                        </a:buClr>
                        <a:buSzPts val="1400"/>
                        <a:buFont typeface="Arial"/>
                        <a:buNone/>
                      </a:pPr>
                      <a:r>
                        <a:rPr lang="ru-RU" sz="1800" b="1" u="none" strike="noStrike" cap="none">
                          <a:latin typeface="Times New Roman"/>
                          <a:ea typeface="Times New Roman"/>
                          <a:cs typeface="Times New Roman"/>
                          <a:sym typeface="Times New Roman"/>
                        </a:rPr>
                        <a:t>Научные работники</a:t>
                      </a:r>
                      <a:endParaRPr sz="1800" b="1"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52,1</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50,2</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u="none" strike="noStrike" cap="none">
                          <a:solidFill>
                            <a:schemeClr val="dk1"/>
                          </a:solidFill>
                          <a:latin typeface="Times New Roman"/>
                          <a:ea typeface="Times New Roman"/>
                          <a:cs typeface="Times New Roman"/>
                          <a:sym typeface="Times New Roman"/>
                        </a:rPr>
                        <a:t>58,0</a:t>
                      </a:r>
                      <a:endParaRPr sz="1800" u="none" strike="noStrike" cap="none">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68,4</a:t>
                      </a:r>
                      <a:endParaRPr sz="1800" b="0" u="none" strike="noStrike" cap="none">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rgbClr val="FF0000"/>
                          </a:solidFill>
                          <a:latin typeface="Times New Roman"/>
                          <a:ea typeface="Times New Roman"/>
                          <a:cs typeface="Times New Roman"/>
                          <a:sym typeface="Times New Roman"/>
                        </a:rPr>
                        <a:t>78,9</a:t>
                      </a:r>
                      <a:endParaRPr sz="1800" b="1" u="none" strike="noStrike" cap="none">
                        <a:solidFill>
                          <a:srgbClr val="FF0000"/>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99500">
                <a:tc>
                  <a:txBody>
                    <a:bodyPr/>
                    <a:lstStyle/>
                    <a:p>
                      <a:pPr marL="0" marR="0" lvl="0" indent="0" algn="l" rtl="0">
                        <a:lnSpc>
                          <a:spcPct val="115000"/>
                        </a:lnSpc>
                        <a:spcBef>
                          <a:spcPts val="0"/>
                        </a:spcBef>
                        <a:spcAft>
                          <a:spcPts val="0"/>
                        </a:spcAft>
                        <a:buClr>
                          <a:srgbClr val="000000"/>
                        </a:buClr>
                        <a:buSzPts val="1400"/>
                        <a:buFont typeface="Arial"/>
                        <a:buNone/>
                      </a:pPr>
                      <a:r>
                        <a:rPr lang="ru-RU" sz="1800" b="1" u="none" strike="noStrike" cap="none">
                          <a:latin typeface="Times New Roman"/>
                          <a:ea typeface="Times New Roman"/>
                          <a:cs typeface="Times New Roman"/>
                          <a:sym typeface="Times New Roman"/>
                        </a:rPr>
                        <a:t>в т.ч.       доктора наук</a:t>
                      </a:r>
                      <a:endParaRPr sz="1800" b="1"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70,0</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69,1</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u="none" strike="noStrike" cap="none">
                          <a:solidFill>
                            <a:schemeClr val="dk1"/>
                          </a:solidFill>
                          <a:latin typeface="Times New Roman"/>
                          <a:ea typeface="Times New Roman"/>
                          <a:cs typeface="Times New Roman"/>
                          <a:sym typeface="Times New Roman"/>
                        </a:rPr>
                        <a:t>82,7</a:t>
                      </a:r>
                      <a:endParaRPr sz="1800" u="none" strike="noStrike" cap="none">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90,7</a:t>
                      </a:r>
                      <a:endParaRPr sz="1800" b="0" u="none" strike="noStrike" cap="none">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rgbClr val="FF0000"/>
                          </a:solidFill>
                          <a:latin typeface="Times New Roman"/>
                          <a:ea typeface="Times New Roman"/>
                          <a:cs typeface="Times New Roman"/>
                          <a:sym typeface="Times New Roman"/>
                        </a:rPr>
                        <a:t>101,3</a:t>
                      </a:r>
                      <a:endParaRPr sz="1800" b="1" u="none" strike="noStrike" cap="none">
                        <a:solidFill>
                          <a:srgbClr val="FF0000"/>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99500">
                <a:tc>
                  <a:txBody>
                    <a:bodyPr/>
                    <a:lstStyle/>
                    <a:p>
                      <a:pPr marL="0" marR="0" lvl="0" indent="450215" algn="l" rtl="0">
                        <a:lnSpc>
                          <a:spcPct val="115000"/>
                        </a:lnSpc>
                        <a:spcBef>
                          <a:spcPts val="0"/>
                        </a:spcBef>
                        <a:spcAft>
                          <a:spcPts val="0"/>
                        </a:spcAft>
                        <a:buClr>
                          <a:srgbClr val="000000"/>
                        </a:buClr>
                        <a:buSzPts val="1400"/>
                        <a:buFont typeface="Arial"/>
                        <a:buNone/>
                      </a:pPr>
                      <a:r>
                        <a:rPr lang="ru-RU" sz="1800" b="1" u="none" strike="noStrike" cap="none">
                          <a:latin typeface="Times New Roman"/>
                          <a:ea typeface="Times New Roman"/>
                          <a:cs typeface="Times New Roman"/>
                          <a:sym typeface="Times New Roman"/>
                        </a:rPr>
                        <a:t>        кандидаты наук</a:t>
                      </a:r>
                      <a:endParaRPr sz="1800" b="1"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40,8</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38,1</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u="none" strike="noStrike" cap="none">
                          <a:solidFill>
                            <a:schemeClr val="dk1"/>
                          </a:solidFill>
                          <a:latin typeface="Times New Roman"/>
                          <a:ea typeface="Times New Roman"/>
                          <a:cs typeface="Times New Roman"/>
                          <a:sym typeface="Times New Roman"/>
                        </a:rPr>
                        <a:t>44,3</a:t>
                      </a:r>
                      <a:endParaRPr sz="1800" u="none" strike="noStrike" cap="none">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50,6</a:t>
                      </a:r>
                      <a:endParaRPr sz="1800" b="0" u="none" strike="noStrike" cap="none">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rgbClr val="FF0000"/>
                          </a:solidFill>
                          <a:latin typeface="Times New Roman"/>
                          <a:ea typeface="Times New Roman"/>
                          <a:cs typeface="Times New Roman"/>
                          <a:sym typeface="Times New Roman"/>
                        </a:rPr>
                        <a:t>63,3</a:t>
                      </a:r>
                      <a:endParaRPr sz="1800" b="1" u="none" strike="noStrike" cap="none">
                        <a:solidFill>
                          <a:srgbClr val="FF0000"/>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39950">
                <a:tc>
                  <a:txBody>
                    <a:bodyPr/>
                    <a:lstStyle/>
                    <a:p>
                      <a:pPr marL="0" marR="0" lvl="0" indent="450215" algn="l" rtl="0">
                        <a:lnSpc>
                          <a:spcPct val="115000"/>
                        </a:lnSpc>
                        <a:spcBef>
                          <a:spcPts val="0"/>
                        </a:spcBef>
                        <a:spcAft>
                          <a:spcPts val="0"/>
                        </a:spcAft>
                        <a:buClr>
                          <a:srgbClr val="000000"/>
                        </a:buClr>
                        <a:buSzPts val="1400"/>
                        <a:buFont typeface="Arial"/>
                        <a:buNone/>
                      </a:pPr>
                      <a:r>
                        <a:rPr lang="ru-RU" sz="1800" b="1" u="none" strike="noStrike" cap="none">
                          <a:latin typeface="Times New Roman"/>
                          <a:ea typeface="Times New Roman"/>
                          <a:cs typeface="Times New Roman"/>
                          <a:sym typeface="Times New Roman"/>
                        </a:rPr>
                        <a:t>        без степени</a:t>
                      </a:r>
                      <a:endParaRPr sz="1800" b="1"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26,0</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32,1</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u="none" strike="noStrike" cap="none">
                          <a:solidFill>
                            <a:schemeClr val="dk1"/>
                          </a:solidFill>
                          <a:latin typeface="Times New Roman"/>
                          <a:ea typeface="Times New Roman"/>
                          <a:cs typeface="Times New Roman"/>
                          <a:sym typeface="Times New Roman"/>
                        </a:rPr>
                        <a:t>28,6</a:t>
                      </a:r>
                      <a:endParaRPr sz="1800" u="none" strike="noStrike" cap="none">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28,8</a:t>
                      </a:r>
                      <a:endParaRPr sz="1800" b="0" u="none" strike="noStrike" cap="none">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rgbClr val="FF0000"/>
                          </a:solidFill>
                          <a:latin typeface="Times New Roman"/>
                          <a:ea typeface="Times New Roman"/>
                          <a:cs typeface="Times New Roman"/>
                          <a:sym typeface="Times New Roman"/>
                        </a:rPr>
                        <a:t>58,2</a:t>
                      </a:r>
                      <a:endParaRPr sz="1800" b="1" u="none" strike="noStrike" cap="none">
                        <a:solidFill>
                          <a:srgbClr val="FF0000"/>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99500">
                <a:tc>
                  <a:txBody>
                    <a:bodyPr/>
                    <a:lstStyle/>
                    <a:p>
                      <a:pPr marL="0" marR="0" lvl="0" indent="0" algn="l" rtl="0">
                        <a:lnSpc>
                          <a:spcPct val="115000"/>
                        </a:lnSpc>
                        <a:spcBef>
                          <a:spcPts val="0"/>
                        </a:spcBef>
                        <a:spcAft>
                          <a:spcPts val="0"/>
                        </a:spcAft>
                        <a:buClr>
                          <a:srgbClr val="000000"/>
                        </a:buClr>
                        <a:buSzPts val="1400"/>
                        <a:buFont typeface="Arial"/>
                        <a:buNone/>
                      </a:pPr>
                      <a:r>
                        <a:rPr lang="ru-RU" sz="1800" b="1" u="none" strike="noStrike" cap="none">
                          <a:latin typeface="Times New Roman"/>
                          <a:ea typeface="Times New Roman"/>
                          <a:cs typeface="Times New Roman"/>
                          <a:sym typeface="Times New Roman"/>
                        </a:rPr>
                        <a:t>научно-технические</a:t>
                      </a:r>
                      <a:endParaRPr sz="1800" b="1"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25,0</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22,2</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u="none" strike="noStrike" cap="none">
                          <a:solidFill>
                            <a:schemeClr val="dk1"/>
                          </a:solidFill>
                          <a:latin typeface="Times New Roman"/>
                          <a:ea typeface="Times New Roman"/>
                          <a:cs typeface="Times New Roman"/>
                          <a:sym typeface="Times New Roman"/>
                        </a:rPr>
                        <a:t>26,0</a:t>
                      </a:r>
                      <a:endParaRPr sz="1800" u="none" strike="noStrike" cap="none">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31,2</a:t>
                      </a:r>
                      <a:endParaRPr sz="1800" b="0" u="none" strike="noStrike" cap="none">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rgbClr val="FF0000"/>
                          </a:solidFill>
                          <a:latin typeface="Times New Roman"/>
                          <a:ea typeface="Times New Roman"/>
                          <a:cs typeface="Times New Roman"/>
                          <a:sym typeface="Times New Roman"/>
                        </a:rPr>
                        <a:t>30,0</a:t>
                      </a:r>
                      <a:endParaRPr sz="1800" b="1" u="none" strike="noStrike" cap="none">
                        <a:solidFill>
                          <a:srgbClr val="FF0000"/>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72150">
                <a:tc>
                  <a:txBody>
                    <a:bodyPr/>
                    <a:lstStyle/>
                    <a:p>
                      <a:pPr marL="0" marR="0" lvl="0" indent="0" algn="l" rtl="0">
                        <a:lnSpc>
                          <a:spcPct val="115000"/>
                        </a:lnSpc>
                        <a:spcBef>
                          <a:spcPts val="0"/>
                        </a:spcBef>
                        <a:spcAft>
                          <a:spcPts val="0"/>
                        </a:spcAft>
                        <a:buClr>
                          <a:srgbClr val="000000"/>
                        </a:buClr>
                        <a:buSzPts val="1400"/>
                        <a:buFont typeface="Arial"/>
                        <a:buNone/>
                      </a:pPr>
                      <a:r>
                        <a:rPr lang="ru-RU" sz="1800" b="1" u="none" strike="noStrike" cap="none">
                          <a:latin typeface="Times New Roman"/>
                          <a:ea typeface="Times New Roman"/>
                          <a:cs typeface="Times New Roman"/>
                          <a:sym typeface="Times New Roman"/>
                        </a:rPr>
                        <a:t>рабочие</a:t>
                      </a:r>
                      <a:endParaRPr sz="1800" b="1"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22,5</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16,7</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u="none" strike="noStrike" cap="none">
                          <a:solidFill>
                            <a:schemeClr val="dk1"/>
                          </a:solidFill>
                          <a:latin typeface="Times New Roman"/>
                          <a:ea typeface="Times New Roman"/>
                          <a:cs typeface="Times New Roman"/>
                          <a:sym typeface="Times New Roman"/>
                        </a:rPr>
                        <a:t>16,6</a:t>
                      </a:r>
                      <a:endParaRPr sz="1800" u="none" strike="noStrike" cap="none">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16,7</a:t>
                      </a:r>
                      <a:endParaRPr sz="1800" b="0" u="none" strike="noStrike" cap="none">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rgbClr val="FF0000"/>
                          </a:solidFill>
                          <a:latin typeface="Times New Roman"/>
                          <a:ea typeface="Times New Roman"/>
                          <a:cs typeface="Times New Roman"/>
                          <a:sym typeface="Times New Roman"/>
                        </a:rPr>
                        <a:t>19,8</a:t>
                      </a:r>
                      <a:endParaRPr sz="1800" b="1" u="none" strike="noStrike" cap="none">
                        <a:solidFill>
                          <a:srgbClr val="FF0000"/>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39950">
                <a:tc>
                  <a:txBody>
                    <a:bodyPr/>
                    <a:lstStyle/>
                    <a:p>
                      <a:pPr marL="0" marR="0" lvl="0" indent="0" algn="l" rtl="0">
                        <a:lnSpc>
                          <a:spcPct val="115000"/>
                        </a:lnSpc>
                        <a:spcBef>
                          <a:spcPts val="0"/>
                        </a:spcBef>
                        <a:spcAft>
                          <a:spcPts val="0"/>
                        </a:spcAft>
                        <a:buClr>
                          <a:srgbClr val="000000"/>
                        </a:buClr>
                        <a:buSzPts val="1400"/>
                        <a:buFont typeface="Arial"/>
                        <a:buNone/>
                      </a:pPr>
                      <a:r>
                        <a:rPr lang="ru-RU" sz="1800" b="1" u="none" strike="noStrike" cap="none">
                          <a:latin typeface="Times New Roman"/>
                          <a:ea typeface="Times New Roman"/>
                          <a:cs typeface="Times New Roman"/>
                          <a:sym typeface="Times New Roman"/>
                        </a:rPr>
                        <a:t>АУП</a:t>
                      </a:r>
                      <a:endParaRPr sz="1800" b="1"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50,5</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49,9</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u="none" strike="noStrike" cap="none">
                          <a:solidFill>
                            <a:schemeClr val="dk1"/>
                          </a:solidFill>
                          <a:latin typeface="Times New Roman"/>
                          <a:ea typeface="Times New Roman"/>
                          <a:cs typeface="Times New Roman"/>
                          <a:sym typeface="Times New Roman"/>
                        </a:rPr>
                        <a:t>50,1</a:t>
                      </a:r>
                      <a:endParaRPr sz="1800" u="none" strike="noStrike" cap="none">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59,3</a:t>
                      </a:r>
                      <a:endParaRPr sz="1800" b="0" u="none" strike="noStrike" cap="none">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rgbClr val="FF0000"/>
                          </a:solidFill>
                          <a:latin typeface="Times New Roman"/>
                          <a:ea typeface="Times New Roman"/>
                          <a:cs typeface="Times New Roman"/>
                          <a:sym typeface="Times New Roman"/>
                        </a:rPr>
                        <a:t>62,7</a:t>
                      </a:r>
                      <a:endParaRPr sz="1800" b="1" u="none" strike="noStrike" cap="none">
                        <a:solidFill>
                          <a:srgbClr val="FF0000"/>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pic>
        <p:nvPicPr>
          <p:cNvPr id="366" name="Google Shape;366;p20"/>
          <p:cNvPicPr preferRelativeResize="0"/>
          <p:nvPr/>
        </p:nvPicPr>
        <p:blipFill rotWithShape="1">
          <a:blip r:embed="rId3">
            <a:alphaModFix/>
          </a:blip>
          <a:srcRect/>
          <a:stretch/>
        </p:blipFill>
        <p:spPr>
          <a:xfrm>
            <a:off x="611188" y="404813"/>
            <a:ext cx="990600" cy="9620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1"/>
          <p:cNvSpPr txBox="1">
            <a:spLocks noGrp="1"/>
          </p:cNvSpPr>
          <p:nvPr>
            <p:ph type="title"/>
          </p:nvPr>
        </p:nvSpPr>
        <p:spPr>
          <a:xfrm>
            <a:off x="1400176" y="304802"/>
            <a:ext cx="7486649"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a:t>Финансирование </a:t>
            </a:r>
            <a:br>
              <a:rPr lang="ru-RU"/>
            </a:br>
            <a:r>
              <a:rPr lang="ru-RU" sz="2000"/>
              <a:t>(тыс. руб.)</a:t>
            </a:r>
            <a:endParaRPr/>
          </a:p>
        </p:txBody>
      </p:sp>
      <p:graphicFrame>
        <p:nvGraphicFramePr>
          <p:cNvPr id="372" name="Google Shape;372;p21"/>
          <p:cNvGraphicFramePr/>
          <p:nvPr>
            <p:extLst>
              <p:ext uri="{D42A27DB-BD31-4B8C-83A1-F6EECF244321}">
                <p14:modId xmlns:p14="http://schemas.microsoft.com/office/powerpoint/2010/main" val="613353466"/>
              </p:ext>
            </p:extLst>
          </p:nvPr>
        </p:nvGraphicFramePr>
        <p:xfrm>
          <a:off x="285751" y="1686518"/>
          <a:ext cx="8615325" cy="4414275"/>
        </p:xfrm>
        <a:graphic>
          <a:graphicData uri="http://schemas.openxmlformats.org/drawingml/2006/table">
            <a:tbl>
              <a:tblPr>
                <a:noFill/>
                <a:tableStyleId>{6477B0C2-0DF3-4077-A144-EF0BA455FE28}</a:tableStyleId>
              </a:tblPr>
              <a:tblGrid>
                <a:gridCol w="2849325"/>
                <a:gridCol w="1153200"/>
                <a:gridCol w="1153200"/>
                <a:gridCol w="1153200"/>
                <a:gridCol w="1153200"/>
                <a:gridCol w="1153200"/>
              </a:tblGrid>
              <a:tr h="799400">
                <a:tc>
                  <a:txBody>
                    <a:bodyPr/>
                    <a:lstStyle/>
                    <a:p>
                      <a:pPr marL="0" marR="0" lvl="0" indent="0" algn="l" rtl="0">
                        <a:lnSpc>
                          <a:spcPct val="115000"/>
                        </a:lnSpc>
                        <a:spcBef>
                          <a:spcPts val="0"/>
                        </a:spcBef>
                        <a:spcAft>
                          <a:spcPts val="0"/>
                        </a:spcAft>
                        <a:buClr>
                          <a:srgbClr val="000000"/>
                        </a:buClr>
                        <a:buSzPts val="1400"/>
                        <a:buFont typeface="Arial"/>
                        <a:buNone/>
                      </a:pPr>
                      <a:r>
                        <a:rPr lang="ru-RU" sz="1800" b="1" u="none" strike="noStrike" cap="none" dirty="0">
                          <a:latin typeface="Calibri"/>
                          <a:ea typeface="Calibri"/>
                          <a:cs typeface="Calibri"/>
                          <a:sym typeface="Calibri"/>
                        </a:rPr>
                        <a:t> </a:t>
                      </a:r>
                      <a:endParaRPr sz="1800" u="none" strike="noStrike" cap="none" dirty="0">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2015</a:t>
                      </a:r>
                      <a:endParaRPr sz="180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2016</a:t>
                      </a:r>
                      <a:endParaRPr sz="1800" b="1"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2017</a:t>
                      </a:r>
                      <a:endParaRPr sz="1800" b="1"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2018</a:t>
                      </a:r>
                      <a:endParaRPr sz="1800" b="1"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2019</a:t>
                      </a:r>
                      <a:endParaRPr sz="1800" b="1"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722975">
                <a:tc>
                  <a:txBody>
                    <a:bodyPr/>
                    <a:lstStyle/>
                    <a:p>
                      <a:pPr marL="0" marR="0" lvl="0" indent="0" algn="l"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Госбюджет </a:t>
                      </a:r>
                      <a:endParaRPr sz="180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259935</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212321</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207546</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277333</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rgbClr val="FF0000"/>
                          </a:solidFill>
                          <a:latin typeface="Calibri"/>
                          <a:ea typeface="Calibri"/>
                          <a:cs typeface="Calibri"/>
                          <a:sym typeface="Calibri"/>
                        </a:rPr>
                        <a:t>285210</a:t>
                      </a:r>
                      <a:endParaRPr sz="18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722975">
                <a:tc>
                  <a:txBody>
                    <a:bodyPr/>
                    <a:lstStyle/>
                    <a:p>
                      <a:pPr marL="0" marR="0" lvl="0" indent="0" algn="l" rtl="0">
                        <a:lnSpc>
                          <a:spcPct val="115000"/>
                        </a:lnSpc>
                        <a:spcBef>
                          <a:spcPts val="0"/>
                        </a:spcBef>
                        <a:spcAft>
                          <a:spcPts val="0"/>
                        </a:spcAft>
                        <a:buClr>
                          <a:srgbClr val="000000"/>
                        </a:buClr>
                        <a:buSzPts val="1400"/>
                        <a:buFont typeface="Arial"/>
                        <a:buNone/>
                      </a:pPr>
                      <a:r>
                        <a:rPr lang="ru-RU" sz="1800" b="1" u="none" strike="noStrike" cap="none" dirty="0">
                          <a:latin typeface="Calibri"/>
                          <a:ea typeface="Calibri"/>
                          <a:cs typeface="Calibri"/>
                          <a:sym typeface="Calibri"/>
                        </a:rPr>
                        <a:t>РФФИ, </a:t>
                      </a:r>
                      <a:r>
                        <a:rPr lang="ru-RU" sz="1800" b="1" u="none" strike="noStrike" cap="none" dirty="0" smtClean="0">
                          <a:latin typeface="Calibri"/>
                          <a:ea typeface="Calibri"/>
                          <a:cs typeface="Calibri"/>
                          <a:sym typeface="Calibri"/>
                        </a:rPr>
                        <a:t>РНФ,</a:t>
                      </a:r>
                      <a:r>
                        <a:rPr lang="ru-RU" sz="1800" b="1" u="none" strike="noStrike" cap="none" baseline="0" dirty="0" smtClean="0">
                          <a:latin typeface="Calibri"/>
                          <a:ea typeface="Calibri"/>
                          <a:cs typeface="Calibri"/>
                          <a:sym typeface="Calibri"/>
                        </a:rPr>
                        <a:t> </a:t>
                      </a:r>
                      <a:r>
                        <a:rPr lang="ru-RU" sz="1800" b="1" u="none" strike="noStrike" cap="none" baseline="0" dirty="0" smtClean="0">
                          <a:latin typeface="Calibri"/>
                          <a:ea typeface="Calibri"/>
                          <a:cs typeface="Calibri"/>
                          <a:sym typeface="Calibri"/>
                        </a:rPr>
                        <a:t>МЦА</a:t>
                      </a:r>
                      <a:r>
                        <a:rPr lang="en-US" sz="1800" b="1" u="none" strike="noStrike" cap="none" baseline="0" dirty="0" smtClean="0">
                          <a:latin typeface="Calibri"/>
                          <a:ea typeface="Calibri"/>
                          <a:cs typeface="Calibri"/>
                          <a:sym typeface="Calibri"/>
                        </a:rPr>
                        <a:t> </a:t>
                      </a:r>
                      <a:r>
                        <a:rPr lang="ru-RU" sz="1800" b="1" u="none" strike="noStrike" cap="none" baseline="0" dirty="0" smtClean="0">
                          <a:latin typeface="Calibri"/>
                          <a:ea typeface="Calibri"/>
                          <a:cs typeface="Calibri"/>
                          <a:sym typeface="Calibri"/>
                        </a:rPr>
                        <a:t>и прочее</a:t>
                      </a:r>
                      <a:endParaRPr sz="1800" b="1" u="none" strike="noStrike" cap="none" dirty="0">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75851</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98216</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74417</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800" b="0" u="none" strike="noStrike" cap="none" dirty="0" smtClean="0">
                          <a:solidFill>
                            <a:schemeClr val="dk1"/>
                          </a:solidFill>
                          <a:latin typeface="Calibri"/>
                          <a:ea typeface="Calibri"/>
                          <a:cs typeface="Calibri"/>
                          <a:sym typeface="Calibri"/>
                        </a:rPr>
                        <a:t>86358</a:t>
                      </a:r>
                      <a:endParaRPr sz="1800" b="0" u="none" strike="noStrike" cap="none" dirty="0">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dirty="0">
                          <a:solidFill>
                            <a:srgbClr val="FF0000"/>
                          </a:solidFill>
                          <a:latin typeface="Calibri"/>
                          <a:ea typeface="Calibri"/>
                          <a:cs typeface="Calibri"/>
                          <a:sym typeface="Calibri"/>
                        </a:rPr>
                        <a:t>120380</a:t>
                      </a:r>
                      <a:endParaRPr sz="18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722975">
                <a:tc>
                  <a:txBody>
                    <a:bodyPr/>
                    <a:lstStyle/>
                    <a:p>
                      <a:pPr marL="0" marR="0" lvl="0" indent="0" algn="l"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Программы РАН и СО РАН</a:t>
                      </a:r>
                      <a:endParaRPr sz="180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3570 </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3419</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dirty="0" smtClean="0">
                          <a:solidFill>
                            <a:schemeClr val="dk1"/>
                          </a:solidFill>
                          <a:latin typeface="Calibri"/>
                          <a:ea typeface="Calibri"/>
                          <a:cs typeface="Calibri"/>
                          <a:sym typeface="Calibri"/>
                        </a:rPr>
                        <a:t>4210</a:t>
                      </a:r>
                      <a:endParaRPr sz="1800" b="0" u="none" strike="noStrike" cap="none" dirty="0">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rgbClr val="FF0000"/>
                          </a:solidFill>
                          <a:latin typeface="Calibri"/>
                          <a:ea typeface="Calibri"/>
                          <a:cs typeface="Calibri"/>
                          <a:sym typeface="Calibri"/>
                        </a:rPr>
                        <a:t>4271</a:t>
                      </a:r>
                      <a:endParaRPr sz="18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722975">
                <a:tc>
                  <a:txBody>
                    <a:bodyPr/>
                    <a:lstStyle/>
                    <a:p>
                      <a:pPr marL="0" marR="0" lvl="0" indent="0" algn="l"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ФЦП и Минобрнаука</a:t>
                      </a:r>
                      <a:endParaRPr sz="1800" b="1"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24000</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600</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600</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2670</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rgbClr val="FF0000"/>
                          </a:solidFill>
                          <a:latin typeface="Calibri"/>
                          <a:ea typeface="Calibri"/>
                          <a:cs typeface="Calibri"/>
                          <a:sym typeface="Calibri"/>
                        </a:rPr>
                        <a:t>3270</a:t>
                      </a:r>
                      <a:endParaRPr sz="18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722975">
                <a:tc>
                  <a:txBody>
                    <a:bodyPr/>
                    <a:lstStyle/>
                    <a:p>
                      <a:pPr marL="0" marR="0" lvl="0" indent="0" algn="l"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Всего</a:t>
                      </a:r>
                      <a:endParaRPr sz="180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359786</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314707</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285292</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800" b="0" u="none" strike="noStrike" cap="none" dirty="0" smtClean="0">
                          <a:solidFill>
                            <a:schemeClr val="dk1"/>
                          </a:solidFill>
                          <a:latin typeface="Calibri"/>
                          <a:ea typeface="Calibri"/>
                          <a:cs typeface="Calibri"/>
                          <a:sym typeface="Calibri"/>
                        </a:rPr>
                        <a:t>370571</a:t>
                      </a:r>
                      <a:endParaRPr sz="1800" b="0" u="none" strike="noStrike" cap="none" dirty="0">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dirty="0">
                          <a:solidFill>
                            <a:srgbClr val="FF0000"/>
                          </a:solidFill>
                          <a:latin typeface="Calibri"/>
                          <a:ea typeface="Calibri"/>
                          <a:cs typeface="Calibri"/>
                          <a:sym typeface="Calibri"/>
                        </a:rPr>
                        <a:t>413131</a:t>
                      </a:r>
                      <a:endParaRPr sz="18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pic>
        <p:nvPicPr>
          <p:cNvPr id="373" name="Google Shape;373;p21"/>
          <p:cNvPicPr preferRelativeResize="0"/>
          <p:nvPr/>
        </p:nvPicPr>
        <p:blipFill rotWithShape="1">
          <a:blip r:embed="rId3">
            <a:alphaModFix/>
          </a:blip>
          <a:srcRect/>
          <a:stretch/>
        </p:blipFill>
        <p:spPr>
          <a:xfrm>
            <a:off x="268288" y="176213"/>
            <a:ext cx="990600" cy="9620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2"/>
          <p:cNvSpPr/>
          <p:nvPr/>
        </p:nvSpPr>
        <p:spPr>
          <a:xfrm>
            <a:off x="179512" y="1700808"/>
            <a:ext cx="8640642" cy="494288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800"/>
              <a:buFont typeface="Arial"/>
              <a:buAutoNum type="arabicPeriod"/>
            </a:pPr>
            <a:r>
              <a:rPr lang="ru-RU" sz="1800" b="0" i="0" u="none" strike="noStrike" cap="none">
                <a:solidFill>
                  <a:schemeClr val="dk1"/>
                </a:solidFill>
                <a:latin typeface="Verdana"/>
                <a:ea typeface="Verdana"/>
                <a:cs typeface="Verdana"/>
                <a:sym typeface="Verdana"/>
              </a:rPr>
              <a:t>С ОАО «Силовые машины»</a:t>
            </a:r>
            <a:br>
              <a:rPr lang="ru-RU" sz="1800" b="0" i="0" u="none" strike="noStrike" cap="none">
                <a:solidFill>
                  <a:schemeClr val="dk1"/>
                </a:solidFill>
                <a:latin typeface="Verdana"/>
                <a:ea typeface="Verdana"/>
                <a:cs typeface="Verdana"/>
                <a:sym typeface="Verdana"/>
              </a:rPr>
            </a:br>
            <a:r>
              <a:rPr lang="ru-RU" sz="1800" b="1" i="0" u="none" strike="noStrike" cap="none">
                <a:solidFill>
                  <a:schemeClr val="dk1"/>
                </a:solidFill>
                <a:latin typeface="Verdana"/>
                <a:ea typeface="Verdana"/>
                <a:cs typeface="Verdana"/>
                <a:sym typeface="Verdana"/>
              </a:rPr>
              <a:t>Тема</a:t>
            </a:r>
            <a:r>
              <a:rPr lang="ru-RU" sz="1800" b="0" i="0" u="none" strike="noStrike" cap="none">
                <a:solidFill>
                  <a:schemeClr val="dk1"/>
                </a:solidFill>
                <a:latin typeface="Verdana"/>
                <a:ea typeface="Verdana"/>
                <a:cs typeface="Verdana"/>
                <a:sym typeface="Verdana"/>
              </a:rPr>
              <a:t>: «Разработка программного комплекса прогнозирования энергетических и кавитационных характеристик РО и ПЛ гидротурбин»</a:t>
            </a:r>
            <a:br>
              <a:rPr lang="ru-RU" sz="1800" b="0" i="0" u="none" strike="noStrike" cap="none">
                <a:solidFill>
                  <a:schemeClr val="dk1"/>
                </a:solidFill>
                <a:latin typeface="Verdana"/>
                <a:ea typeface="Verdana"/>
                <a:cs typeface="Verdana"/>
                <a:sym typeface="Verdana"/>
              </a:rPr>
            </a:br>
            <a:r>
              <a:rPr lang="ru-RU" sz="1800" b="0" i="0" u="none" strike="noStrike" cap="none">
                <a:solidFill>
                  <a:schemeClr val="dk1"/>
                </a:solidFill>
                <a:latin typeface="Verdana"/>
                <a:ea typeface="Verdana"/>
                <a:cs typeface="Verdana"/>
                <a:sym typeface="Verdana"/>
              </a:rPr>
              <a:t>Сумма на 2019 г. – </a:t>
            </a:r>
            <a:r>
              <a:rPr lang="ru-RU" sz="1800" b="1" i="0" u="none" strike="noStrike" cap="none">
                <a:solidFill>
                  <a:schemeClr val="dk1"/>
                </a:solidFill>
                <a:latin typeface="Verdana"/>
                <a:ea typeface="Verdana"/>
                <a:cs typeface="Verdana"/>
                <a:sym typeface="Verdana"/>
              </a:rPr>
              <a:t>1 250 000 </a:t>
            </a:r>
            <a:r>
              <a:rPr lang="ru-RU" sz="1800" b="0" i="0" u="none" strike="noStrike" cap="none">
                <a:solidFill>
                  <a:schemeClr val="dk1"/>
                </a:solidFill>
                <a:latin typeface="Verdana"/>
                <a:ea typeface="Verdana"/>
                <a:cs typeface="Verdana"/>
                <a:sym typeface="Verdana"/>
              </a:rPr>
              <a:t>руб.</a:t>
            </a:r>
            <a:endParaRPr sz="1800" b="0" i="0" u="none" strike="noStrike" cap="none">
              <a:solidFill>
                <a:schemeClr val="dk1"/>
              </a:solidFill>
              <a:latin typeface="Verdana"/>
              <a:ea typeface="Verdana"/>
              <a:cs typeface="Verdana"/>
              <a:sym typeface="Verdana"/>
            </a:endParaRPr>
          </a:p>
          <a:p>
            <a:pPr marL="342900" marR="0" lvl="0" indent="-22860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ru-RU" sz="1800" b="0" i="0" u="none" strike="noStrike" cap="none">
                <a:solidFill>
                  <a:schemeClr val="dk1"/>
                </a:solidFill>
                <a:latin typeface="Verdana"/>
                <a:ea typeface="Verdana"/>
                <a:cs typeface="Verdana"/>
                <a:sym typeface="Verdana"/>
              </a:rPr>
              <a:t>2. С Северо-Восточным Федеральным университетом </a:t>
            </a: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ru-RU" sz="1800" b="0" i="0" u="none" strike="noStrike" cap="none">
                <a:solidFill>
                  <a:schemeClr val="dk1"/>
                </a:solidFill>
                <a:latin typeface="Verdana"/>
                <a:ea typeface="Verdana"/>
                <a:cs typeface="Verdana"/>
                <a:sym typeface="Verdana"/>
              </a:rPr>
              <a:t>    им. М.К. Аммосова</a:t>
            </a: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ru-RU" sz="1800" b="1" i="0" u="none" strike="noStrike" cap="none">
                <a:solidFill>
                  <a:schemeClr val="dk1"/>
                </a:solidFill>
                <a:latin typeface="Verdana"/>
                <a:ea typeface="Verdana"/>
                <a:cs typeface="Verdana"/>
                <a:sym typeface="Verdana"/>
              </a:rPr>
              <a:t>    Тема</a:t>
            </a:r>
            <a:r>
              <a:rPr lang="ru-RU" sz="1800" b="0" i="0" u="none" strike="noStrike" cap="none">
                <a:solidFill>
                  <a:schemeClr val="dk1"/>
                </a:solidFill>
                <a:latin typeface="Verdana"/>
                <a:ea typeface="Verdana"/>
                <a:cs typeface="Verdana"/>
                <a:sym typeface="Verdana"/>
              </a:rPr>
              <a:t>: «Редакционно-издательские услуги по журналу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ru-RU" sz="1800" b="0" i="0" u="none" strike="noStrike" cap="none">
                <a:solidFill>
                  <a:schemeClr val="dk1"/>
                </a:solidFill>
                <a:latin typeface="Verdana"/>
                <a:ea typeface="Verdana"/>
                <a:cs typeface="Verdana"/>
                <a:sym typeface="Verdana"/>
              </a:rPr>
              <a:t>    Математические заметки ЯГУ №2, №3, №4»</a:t>
            </a: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ru-RU" sz="1800" b="0" i="0" u="none" strike="noStrike" cap="none">
                <a:solidFill>
                  <a:schemeClr val="dk1"/>
                </a:solidFill>
                <a:latin typeface="Verdana"/>
                <a:ea typeface="Verdana"/>
                <a:cs typeface="Verdana"/>
                <a:sym typeface="Verdana"/>
              </a:rPr>
              <a:t>    Сумма на 2019 г. - </a:t>
            </a:r>
            <a:r>
              <a:rPr lang="ru-RU" sz="1800" b="1" i="0" u="none" strike="noStrike" cap="none">
                <a:solidFill>
                  <a:schemeClr val="dk1"/>
                </a:solidFill>
                <a:latin typeface="Verdana"/>
                <a:ea typeface="Verdana"/>
                <a:cs typeface="Verdana"/>
                <a:sym typeface="Verdana"/>
              </a:rPr>
              <a:t>802 000 </a:t>
            </a:r>
            <a:r>
              <a:rPr lang="ru-RU" sz="1800" b="0" i="0" u="none" strike="noStrike" cap="none">
                <a:solidFill>
                  <a:schemeClr val="dk1"/>
                </a:solidFill>
                <a:latin typeface="Verdana"/>
                <a:ea typeface="Verdana"/>
                <a:cs typeface="Verdana"/>
                <a:sym typeface="Verdana"/>
              </a:rPr>
              <a:t>руб.</a:t>
            </a: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ru-RU" sz="1800" b="0" i="0" u="none" strike="noStrike" cap="none">
                <a:solidFill>
                  <a:schemeClr val="dk1"/>
                </a:solidFill>
                <a:latin typeface="Verdana"/>
                <a:ea typeface="Verdana"/>
                <a:cs typeface="Verdana"/>
                <a:sym typeface="Verdana"/>
              </a:rPr>
              <a:t>3. С Сибирским Отделением  РАН</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ru-RU" sz="1800" b="0" i="0" u="none" strike="noStrike" cap="none">
                <a:solidFill>
                  <a:schemeClr val="dk1"/>
                </a:solidFill>
                <a:latin typeface="Verdana"/>
                <a:ea typeface="Verdana"/>
                <a:cs typeface="Verdana"/>
                <a:sym typeface="Verdana"/>
              </a:rPr>
              <a:t>    </a:t>
            </a:r>
            <a:r>
              <a:rPr lang="ru-RU" sz="1800" b="1" i="0" u="none" strike="noStrike" cap="none">
                <a:solidFill>
                  <a:schemeClr val="dk1"/>
                </a:solidFill>
                <a:latin typeface="Verdana"/>
                <a:ea typeface="Verdana"/>
                <a:cs typeface="Verdana"/>
                <a:sym typeface="Verdana"/>
              </a:rPr>
              <a:t>Тема</a:t>
            </a:r>
            <a:r>
              <a:rPr lang="ru-RU" sz="1800" b="0" i="0" u="none" strike="noStrike" cap="none">
                <a:solidFill>
                  <a:schemeClr val="dk1"/>
                </a:solidFill>
                <a:latin typeface="Verdana"/>
                <a:ea typeface="Verdana"/>
                <a:cs typeface="Verdana"/>
                <a:sym typeface="Verdana"/>
              </a:rPr>
              <a:t>: «Редакционно-издательские услуги по журналам   </a:t>
            </a: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ru-RU" sz="1800" b="0" i="0" u="none" strike="noStrike" cap="none">
                <a:solidFill>
                  <a:schemeClr val="dk1"/>
                </a:solidFill>
                <a:latin typeface="Verdana"/>
                <a:ea typeface="Verdana"/>
                <a:cs typeface="Verdana"/>
                <a:sym typeface="Verdana"/>
              </a:rPr>
              <a:t>    СМЖ, СибЖИМ, ДАИО»</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ru-RU" sz="1800" b="0" i="0" u="none" strike="noStrike" cap="none">
                <a:solidFill>
                  <a:schemeClr val="dk1"/>
                </a:solidFill>
                <a:latin typeface="Verdana"/>
                <a:ea typeface="Verdana"/>
                <a:cs typeface="Verdana"/>
                <a:sym typeface="Verdana"/>
              </a:rPr>
              <a:t>    Сумма на 2019 г. – </a:t>
            </a:r>
            <a:r>
              <a:rPr lang="ru-RU" sz="1800" b="1" i="0" u="none" strike="noStrike" cap="none">
                <a:solidFill>
                  <a:schemeClr val="dk1"/>
                </a:solidFill>
                <a:latin typeface="Verdana"/>
                <a:ea typeface="Verdana"/>
                <a:cs typeface="Verdana"/>
                <a:sym typeface="Verdana"/>
              </a:rPr>
              <a:t>3 277 260 </a:t>
            </a:r>
            <a:r>
              <a:rPr lang="ru-RU" sz="1800" b="0" i="0" u="none" strike="noStrike" cap="none">
                <a:solidFill>
                  <a:schemeClr val="dk1"/>
                </a:solidFill>
                <a:latin typeface="Verdana"/>
                <a:ea typeface="Verdana"/>
                <a:cs typeface="Verdana"/>
                <a:sym typeface="Verdana"/>
              </a:rPr>
              <a:t>руб.</a:t>
            </a:r>
            <a:endParaRPr sz="1800" b="1"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ru-RU" sz="1800" b="0" i="0" u="none" strike="noStrike" cap="none">
                <a:solidFill>
                  <a:schemeClr val="dk1"/>
                </a:solidFill>
                <a:latin typeface="Verdana"/>
                <a:ea typeface="Verdana"/>
                <a:cs typeface="Verdana"/>
                <a:sym typeface="Verdana"/>
              </a:rPr>
              <a:t/>
            </a:r>
            <a:br>
              <a:rPr lang="ru-RU" sz="1800" b="0" i="0" u="none" strike="noStrike" cap="none">
                <a:solidFill>
                  <a:schemeClr val="dk1"/>
                </a:solidFill>
                <a:latin typeface="Verdana"/>
                <a:ea typeface="Verdana"/>
                <a:cs typeface="Verdana"/>
                <a:sym typeface="Verdana"/>
              </a:rPr>
            </a:br>
            <a:r>
              <a:rPr lang="ru-RU" sz="1800" b="0" i="0" u="none" strike="noStrike" cap="none">
                <a:solidFill>
                  <a:schemeClr val="dk1"/>
                </a:solidFill>
                <a:latin typeface="Verdana"/>
                <a:ea typeface="Verdana"/>
                <a:cs typeface="Verdana"/>
                <a:sym typeface="Verdana"/>
              </a:rPr>
              <a:t/>
            </a:r>
            <a:br>
              <a:rPr lang="ru-RU" sz="1800" b="0" i="0" u="none" strike="noStrike" cap="none">
                <a:solidFill>
                  <a:schemeClr val="dk1"/>
                </a:solidFill>
                <a:latin typeface="Verdana"/>
                <a:ea typeface="Verdana"/>
                <a:cs typeface="Verdana"/>
                <a:sym typeface="Verdana"/>
              </a:rPr>
            </a:br>
            <a:r>
              <a:rPr lang="ru-RU" sz="1800" b="0" i="0" u="none" strike="noStrike" cap="none">
                <a:solidFill>
                  <a:schemeClr val="dk1"/>
                </a:solidFill>
                <a:latin typeface="Verdana"/>
                <a:ea typeface="Verdana"/>
                <a:cs typeface="Verdana"/>
                <a:sym typeface="Verdana"/>
              </a:rPr>
              <a:t/>
            </a:r>
            <a:br>
              <a:rPr lang="ru-RU" sz="1800" b="0" i="0" u="none" strike="noStrike" cap="none">
                <a:solidFill>
                  <a:schemeClr val="dk1"/>
                </a:solidFill>
                <a:latin typeface="Verdana"/>
                <a:ea typeface="Verdana"/>
                <a:cs typeface="Verdana"/>
                <a:sym typeface="Verdana"/>
              </a:rPr>
            </a:br>
            <a:endParaRPr sz="1800" b="0" i="0" u="none" strike="noStrike" cap="none">
              <a:solidFill>
                <a:schemeClr val="dk1"/>
              </a:solidFill>
              <a:latin typeface="Verdana"/>
              <a:ea typeface="Verdana"/>
              <a:cs typeface="Verdana"/>
              <a:sym typeface="Verdana"/>
            </a:endParaRPr>
          </a:p>
        </p:txBody>
      </p:sp>
      <p:sp>
        <p:nvSpPr>
          <p:cNvPr id="379" name="Google Shape;379;p22"/>
          <p:cNvSpPr txBox="1"/>
          <p:nvPr/>
        </p:nvSpPr>
        <p:spPr>
          <a:xfrm>
            <a:off x="1691683" y="304802"/>
            <a:ext cx="7128471" cy="12160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800"/>
              <a:buFont typeface="Trebuchet MS"/>
              <a:buNone/>
            </a:pPr>
            <a:r>
              <a:rPr lang="ru-RU" sz="3800" b="0" i="0" u="none" strike="noStrike" cap="none">
                <a:solidFill>
                  <a:schemeClr val="dk2"/>
                </a:solidFill>
                <a:latin typeface="Trebuchet MS"/>
                <a:ea typeface="Trebuchet MS"/>
                <a:cs typeface="Trebuchet MS"/>
                <a:sym typeface="Trebuchet MS"/>
              </a:rPr>
              <a:t>Хоздоговора в 2019 году</a:t>
            </a:r>
            <a:endParaRPr sz="2000" b="0" i="0" u="none" strike="noStrike" cap="none">
              <a:solidFill>
                <a:schemeClr val="dk2"/>
              </a:solidFill>
              <a:latin typeface="Trebuchet MS"/>
              <a:ea typeface="Trebuchet MS"/>
              <a:cs typeface="Trebuchet MS"/>
              <a:sym typeface="Trebuchet MS"/>
            </a:endParaRPr>
          </a:p>
        </p:txBody>
      </p:sp>
      <p:pic>
        <p:nvPicPr>
          <p:cNvPr id="380" name="Google Shape;380;p22"/>
          <p:cNvPicPr preferRelativeResize="0"/>
          <p:nvPr/>
        </p:nvPicPr>
        <p:blipFill rotWithShape="1">
          <a:blip r:embed="rId3">
            <a:alphaModFix/>
          </a:blip>
          <a:srcRect/>
          <a:stretch/>
        </p:blipFill>
        <p:spPr>
          <a:xfrm>
            <a:off x="611188" y="404813"/>
            <a:ext cx="990600" cy="9620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3"/>
          <p:cNvSpPr/>
          <p:nvPr/>
        </p:nvSpPr>
        <p:spPr>
          <a:xfrm>
            <a:off x="179512" y="1700808"/>
            <a:ext cx="8640642" cy="49428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ru-RU" sz="1800" b="0" i="0" u="none" strike="noStrike" cap="none">
                <a:solidFill>
                  <a:schemeClr val="dk1"/>
                </a:solidFill>
                <a:latin typeface="Verdana"/>
                <a:ea typeface="Verdana"/>
                <a:cs typeface="Verdana"/>
                <a:sym typeface="Verdana"/>
              </a:rPr>
              <a:t>4. С НГУ</a:t>
            </a:r>
            <a:br>
              <a:rPr lang="ru-RU" sz="1800" b="0" i="0" u="none" strike="noStrike" cap="none">
                <a:solidFill>
                  <a:schemeClr val="dk1"/>
                </a:solidFill>
                <a:latin typeface="Verdana"/>
                <a:ea typeface="Verdana"/>
                <a:cs typeface="Verdana"/>
                <a:sym typeface="Verdana"/>
              </a:rPr>
            </a:br>
            <a:r>
              <a:rPr lang="ru-RU" sz="1800" b="1" i="0" u="none" strike="noStrike" cap="none">
                <a:solidFill>
                  <a:schemeClr val="dk1"/>
                </a:solidFill>
                <a:latin typeface="Verdana"/>
                <a:ea typeface="Verdana"/>
                <a:cs typeface="Verdana"/>
                <a:sym typeface="Verdana"/>
              </a:rPr>
              <a:t>Тема</a:t>
            </a:r>
            <a:r>
              <a:rPr lang="ru-RU" sz="1800" b="0" i="0" u="none" strike="noStrike" cap="none">
                <a:solidFill>
                  <a:schemeClr val="dk1"/>
                </a:solidFill>
                <a:latin typeface="Verdana"/>
                <a:ea typeface="Verdana"/>
                <a:cs typeface="Verdana"/>
                <a:sym typeface="Verdana"/>
              </a:rPr>
              <a:t>: «Образовательные услуги»</a:t>
            </a:r>
            <a:br>
              <a:rPr lang="ru-RU" sz="1800" b="0" i="0" u="none" strike="noStrike" cap="none">
                <a:solidFill>
                  <a:schemeClr val="dk1"/>
                </a:solidFill>
                <a:latin typeface="Verdana"/>
                <a:ea typeface="Verdana"/>
                <a:cs typeface="Verdana"/>
                <a:sym typeface="Verdana"/>
              </a:rPr>
            </a:br>
            <a:r>
              <a:rPr lang="ru-RU" sz="1800" b="0" i="0" u="none" strike="noStrike" cap="none">
                <a:solidFill>
                  <a:schemeClr val="dk1"/>
                </a:solidFill>
                <a:latin typeface="Verdana"/>
                <a:ea typeface="Verdana"/>
                <a:cs typeface="Verdana"/>
                <a:sym typeface="Verdana"/>
              </a:rPr>
              <a:t>Сумма на 2019 г. – </a:t>
            </a:r>
            <a:r>
              <a:rPr lang="ru-RU" sz="1800" b="1" i="0" u="none" strike="noStrike" cap="none">
                <a:solidFill>
                  <a:schemeClr val="dk1"/>
                </a:solidFill>
                <a:latin typeface="Verdana"/>
                <a:ea typeface="Verdana"/>
                <a:cs typeface="Verdana"/>
                <a:sym typeface="Verdana"/>
              </a:rPr>
              <a:t>309 000 </a:t>
            </a:r>
            <a:r>
              <a:rPr lang="ru-RU" sz="1800" b="0" i="0" u="none" strike="noStrike" cap="none">
                <a:solidFill>
                  <a:schemeClr val="dk1"/>
                </a:solidFill>
                <a:latin typeface="Verdana"/>
                <a:ea typeface="Verdana"/>
                <a:cs typeface="Verdana"/>
                <a:sym typeface="Verdana"/>
              </a:rPr>
              <a:t>руб.</a:t>
            </a:r>
            <a:endParaRPr sz="1800" b="0" i="0" u="none" strike="noStrike" cap="none">
              <a:solidFill>
                <a:schemeClr val="dk1"/>
              </a:solidFill>
              <a:latin typeface="Verdana"/>
              <a:ea typeface="Verdana"/>
              <a:cs typeface="Verdana"/>
              <a:sym typeface="Verdana"/>
            </a:endParaRPr>
          </a:p>
          <a:p>
            <a:pPr marL="342900" marR="0" lvl="0" indent="-22860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ru-RU" sz="1800" b="0" i="0" u="none" strike="noStrike" cap="none">
                <a:solidFill>
                  <a:schemeClr val="dk1"/>
                </a:solidFill>
                <a:latin typeface="Verdana"/>
                <a:ea typeface="Verdana"/>
                <a:cs typeface="Verdana"/>
                <a:sym typeface="Verdana"/>
              </a:rPr>
              <a:t>5. С Институтом катализа СО РАН</a:t>
            </a:r>
            <a:endParaRPr/>
          </a:p>
          <a:p>
            <a:pPr marL="0" marR="0" lvl="0" indent="0" algn="l" rtl="0">
              <a:lnSpc>
                <a:spcPct val="100000"/>
              </a:lnSpc>
              <a:spcBef>
                <a:spcPts val="0"/>
              </a:spcBef>
              <a:spcAft>
                <a:spcPts val="0"/>
              </a:spcAft>
              <a:buClr>
                <a:srgbClr val="000000"/>
              </a:buClr>
              <a:buSzPts val="1800"/>
              <a:buFont typeface="Arial"/>
              <a:buNone/>
            </a:pPr>
            <a:r>
              <a:rPr lang="ru-RU" sz="1800" b="0" i="0" u="none" strike="noStrike" cap="none">
                <a:solidFill>
                  <a:schemeClr val="dk1"/>
                </a:solidFill>
                <a:latin typeface="Verdana"/>
                <a:ea typeface="Verdana"/>
                <a:cs typeface="Verdana"/>
                <a:sym typeface="Verdana"/>
              </a:rPr>
              <a:t>    </a:t>
            </a:r>
            <a:r>
              <a:rPr lang="ru-RU" sz="1800" b="1" i="0" u="none" strike="noStrike" cap="none">
                <a:solidFill>
                  <a:schemeClr val="dk1"/>
                </a:solidFill>
                <a:latin typeface="Verdana"/>
                <a:ea typeface="Verdana"/>
                <a:cs typeface="Verdana"/>
                <a:sym typeface="Verdana"/>
              </a:rPr>
              <a:t>Тема</a:t>
            </a:r>
            <a:r>
              <a:rPr lang="ru-RU" sz="1800" b="0" i="0" u="none" strike="noStrike" cap="none">
                <a:solidFill>
                  <a:schemeClr val="dk1"/>
                </a:solidFill>
                <a:latin typeface="Verdana"/>
                <a:ea typeface="Verdana"/>
                <a:cs typeface="Verdana"/>
                <a:sym typeface="Verdana"/>
              </a:rPr>
              <a:t>: «Построение многоуровневой математической модели</a:t>
            </a:r>
            <a:endParaRPr/>
          </a:p>
          <a:p>
            <a:pPr marL="0" marR="0" lvl="0" indent="0" algn="l" rtl="0">
              <a:lnSpc>
                <a:spcPct val="100000"/>
              </a:lnSpc>
              <a:spcBef>
                <a:spcPts val="0"/>
              </a:spcBef>
              <a:spcAft>
                <a:spcPts val="0"/>
              </a:spcAft>
              <a:buClr>
                <a:srgbClr val="000000"/>
              </a:buClr>
              <a:buSzPts val="1800"/>
              <a:buFont typeface="Arial"/>
              <a:buNone/>
            </a:pPr>
            <a:r>
              <a:rPr lang="ru-RU" sz="1800" b="0" i="0" u="none" strike="noStrike" cap="none">
                <a:solidFill>
                  <a:schemeClr val="dk1"/>
                </a:solidFill>
                <a:latin typeface="Verdana"/>
                <a:ea typeface="Verdana"/>
                <a:cs typeface="Verdana"/>
                <a:sym typeface="Verdana"/>
              </a:rPr>
              <a:t>    дезактивации катализаторов со сложной иерархической </a:t>
            </a:r>
            <a:endParaRPr/>
          </a:p>
          <a:p>
            <a:pPr marL="0" marR="0" lvl="0" indent="0" algn="l" rtl="0">
              <a:lnSpc>
                <a:spcPct val="100000"/>
              </a:lnSpc>
              <a:spcBef>
                <a:spcPts val="0"/>
              </a:spcBef>
              <a:spcAft>
                <a:spcPts val="0"/>
              </a:spcAft>
              <a:buClr>
                <a:srgbClr val="000000"/>
              </a:buClr>
              <a:buSzPts val="1800"/>
              <a:buFont typeface="Arial"/>
              <a:buNone/>
            </a:pPr>
            <a:r>
              <a:rPr lang="ru-RU" sz="1800" b="0" i="0" u="none" strike="noStrike" cap="none">
                <a:solidFill>
                  <a:schemeClr val="dk1"/>
                </a:solidFill>
                <a:latin typeface="Verdana"/>
                <a:ea typeface="Verdana"/>
                <a:cs typeface="Verdana"/>
                <a:sym typeface="Verdana"/>
              </a:rPr>
              <a:t>    структурой порогового пространства в процессе гидрокрекинга</a:t>
            </a:r>
            <a:endParaRPr/>
          </a:p>
          <a:p>
            <a:pPr marL="0" marR="0" lvl="0" indent="0" algn="l" rtl="0">
              <a:lnSpc>
                <a:spcPct val="100000"/>
              </a:lnSpc>
              <a:spcBef>
                <a:spcPts val="0"/>
              </a:spcBef>
              <a:spcAft>
                <a:spcPts val="0"/>
              </a:spcAft>
              <a:buClr>
                <a:srgbClr val="000000"/>
              </a:buClr>
              <a:buSzPts val="1800"/>
              <a:buFont typeface="Arial"/>
              <a:buNone/>
            </a:pPr>
            <a:r>
              <a:rPr lang="ru-RU" sz="1800" b="0" i="0" u="none" strike="noStrike" cap="none">
                <a:solidFill>
                  <a:schemeClr val="dk1"/>
                </a:solidFill>
                <a:latin typeface="Verdana"/>
                <a:ea typeface="Verdana"/>
                <a:cs typeface="Verdana"/>
                <a:sym typeface="Verdana"/>
              </a:rPr>
              <a:t>    тяжелых углеводородов в проточном реакторе»</a:t>
            </a:r>
            <a:endParaRPr/>
          </a:p>
          <a:p>
            <a:pPr marL="0" marR="0" lvl="0" indent="0" algn="l" rtl="0">
              <a:lnSpc>
                <a:spcPct val="100000"/>
              </a:lnSpc>
              <a:spcBef>
                <a:spcPts val="0"/>
              </a:spcBef>
              <a:spcAft>
                <a:spcPts val="0"/>
              </a:spcAft>
              <a:buClr>
                <a:srgbClr val="000000"/>
              </a:buClr>
              <a:buSzPts val="1800"/>
              <a:buFont typeface="Arial"/>
              <a:buNone/>
            </a:pPr>
            <a:r>
              <a:rPr lang="ru-RU" sz="1800" b="0" i="0" u="none" strike="noStrike" cap="none">
                <a:solidFill>
                  <a:schemeClr val="dk1"/>
                </a:solidFill>
                <a:latin typeface="Verdana"/>
                <a:ea typeface="Verdana"/>
                <a:cs typeface="Verdana"/>
                <a:sym typeface="Verdana"/>
              </a:rPr>
              <a:t>    (1 этап календарного плана)</a:t>
            </a: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ru-RU" sz="1800" b="0" i="0" u="none" strike="noStrike" cap="none">
                <a:solidFill>
                  <a:schemeClr val="dk1"/>
                </a:solidFill>
                <a:latin typeface="Verdana"/>
                <a:ea typeface="Verdana"/>
                <a:cs typeface="Verdana"/>
                <a:sym typeface="Verdana"/>
              </a:rPr>
              <a:t>    Сумма на 2019 г. - </a:t>
            </a:r>
            <a:r>
              <a:rPr lang="ru-RU" sz="1800" b="1" i="0" u="none" strike="noStrike" cap="none">
                <a:solidFill>
                  <a:schemeClr val="dk1"/>
                </a:solidFill>
                <a:latin typeface="Verdana"/>
                <a:ea typeface="Verdana"/>
                <a:cs typeface="Verdana"/>
                <a:sym typeface="Verdana"/>
              </a:rPr>
              <a:t>400 000 </a:t>
            </a:r>
            <a:r>
              <a:rPr lang="ru-RU" sz="1800" b="0" i="0" u="none" strike="noStrike" cap="none">
                <a:solidFill>
                  <a:schemeClr val="dk1"/>
                </a:solidFill>
                <a:latin typeface="Verdana"/>
                <a:ea typeface="Verdana"/>
                <a:cs typeface="Verdana"/>
                <a:sym typeface="Verdana"/>
              </a:rPr>
              <a:t>руб.</a:t>
            </a: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ru-RU" sz="1800" b="0" i="0" u="none" strike="noStrike" cap="none">
                <a:solidFill>
                  <a:schemeClr val="dk1"/>
                </a:solidFill>
                <a:latin typeface="Verdana"/>
                <a:ea typeface="Verdana"/>
                <a:cs typeface="Verdana"/>
                <a:sym typeface="Verdana"/>
              </a:rPr>
              <a:t>6.  С НП НЭИКОИ</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ru-RU" sz="1800" b="0" i="0" u="none" strike="noStrike" cap="none">
                <a:solidFill>
                  <a:schemeClr val="dk1"/>
                </a:solidFill>
                <a:latin typeface="Verdana"/>
                <a:ea typeface="Verdana"/>
                <a:cs typeface="Verdana"/>
                <a:sym typeface="Verdana"/>
              </a:rPr>
              <a:t>    </a:t>
            </a:r>
            <a:r>
              <a:rPr lang="ru-RU" sz="1800" b="1" i="0" u="none" strike="noStrike" cap="none">
                <a:solidFill>
                  <a:schemeClr val="dk1"/>
                </a:solidFill>
                <a:latin typeface="Verdana"/>
                <a:ea typeface="Verdana"/>
                <a:cs typeface="Verdana"/>
                <a:sym typeface="Verdana"/>
              </a:rPr>
              <a:t>Тема</a:t>
            </a:r>
            <a:r>
              <a:rPr lang="ru-RU" sz="1800" b="0" i="0" u="none" strike="noStrike" cap="none">
                <a:solidFill>
                  <a:schemeClr val="dk1"/>
                </a:solidFill>
                <a:latin typeface="Verdana"/>
                <a:ea typeface="Verdana"/>
                <a:cs typeface="Verdana"/>
                <a:sym typeface="Verdana"/>
              </a:rPr>
              <a:t>: «Программа развития журнала Дискретный анализ   </a:t>
            </a: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ru-RU" sz="1800" b="0" i="0" u="none" strike="noStrike" cap="none">
                <a:solidFill>
                  <a:schemeClr val="dk1"/>
                </a:solidFill>
                <a:latin typeface="Verdana"/>
                <a:ea typeface="Verdana"/>
                <a:cs typeface="Verdana"/>
                <a:sym typeface="Verdana"/>
              </a:rPr>
              <a:t>     и исследование операций»</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ru-RU" sz="1800" b="0" i="0" u="none" strike="noStrike" cap="none">
                <a:solidFill>
                  <a:schemeClr val="dk1"/>
                </a:solidFill>
                <a:latin typeface="Verdana"/>
                <a:ea typeface="Verdana"/>
                <a:cs typeface="Verdana"/>
                <a:sym typeface="Verdana"/>
              </a:rPr>
              <a:t>    Сумма на 2019 г. – </a:t>
            </a:r>
            <a:r>
              <a:rPr lang="ru-RU" sz="1800" b="1" i="0" u="none" strike="noStrike" cap="none">
                <a:solidFill>
                  <a:schemeClr val="dk1"/>
                </a:solidFill>
                <a:latin typeface="Verdana"/>
                <a:ea typeface="Verdana"/>
                <a:cs typeface="Verdana"/>
                <a:sym typeface="Verdana"/>
              </a:rPr>
              <a:t>1 000 000 </a:t>
            </a:r>
            <a:r>
              <a:rPr lang="ru-RU" sz="1800" b="0" i="0" u="none" strike="noStrike" cap="none">
                <a:solidFill>
                  <a:schemeClr val="dk1"/>
                </a:solidFill>
                <a:latin typeface="Verdana"/>
                <a:ea typeface="Verdana"/>
                <a:cs typeface="Verdana"/>
                <a:sym typeface="Verdana"/>
              </a:rPr>
              <a:t>руб.</a:t>
            </a:r>
            <a:endParaRPr sz="1800" b="1"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ru-RU" sz="1800" b="0" i="0" u="none" strike="noStrike" cap="none">
                <a:solidFill>
                  <a:schemeClr val="dk1"/>
                </a:solidFill>
                <a:latin typeface="Verdana"/>
                <a:ea typeface="Verdana"/>
                <a:cs typeface="Verdana"/>
                <a:sym typeface="Verdana"/>
              </a:rPr>
              <a:t/>
            </a:r>
            <a:br>
              <a:rPr lang="ru-RU" sz="1800" b="0" i="0" u="none" strike="noStrike" cap="none">
                <a:solidFill>
                  <a:schemeClr val="dk1"/>
                </a:solidFill>
                <a:latin typeface="Verdana"/>
                <a:ea typeface="Verdana"/>
                <a:cs typeface="Verdana"/>
                <a:sym typeface="Verdana"/>
              </a:rPr>
            </a:br>
            <a:r>
              <a:rPr lang="ru-RU" sz="1800" b="0" i="0" u="none" strike="noStrike" cap="none">
                <a:solidFill>
                  <a:schemeClr val="dk1"/>
                </a:solidFill>
                <a:latin typeface="Verdana"/>
                <a:ea typeface="Verdana"/>
                <a:cs typeface="Verdana"/>
                <a:sym typeface="Verdana"/>
              </a:rPr>
              <a:t/>
            </a:r>
            <a:br>
              <a:rPr lang="ru-RU" sz="1800" b="0" i="0" u="none" strike="noStrike" cap="none">
                <a:solidFill>
                  <a:schemeClr val="dk1"/>
                </a:solidFill>
                <a:latin typeface="Verdana"/>
                <a:ea typeface="Verdana"/>
                <a:cs typeface="Verdana"/>
                <a:sym typeface="Verdana"/>
              </a:rPr>
            </a:br>
            <a:r>
              <a:rPr lang="ru-RU" sz="1800" b="0" i="0" u="none" strike="noStrike" cap="none">
                <a:solidFill>
                  <a:schemeClr val="dk1"/>
                </a:solidFill>
                <a:latin typeface="Verdana"/>
                <a:ea typeface="Verdana"/>
                <a:cs typeface="Verdana"/>
                <a:sym typeface="Verdana"/>
              </a:rPr>
              <a:t/>
            </a:r>
            <a:br>
              <a:rPr lang="ru-RU" sz="1800" b="0" i="0" u="none" strike="noStrike" cap="none">
                <a:solidFill>
                  <a:schemeClr val="dk1"/>
                </a:solidFill>
                <a:latin typeface="Verdana"/>
                <a:ea typeface="Verdana"/>
                <a:cs typeface="Verdana"/>
                <a:sym typeface="Verdana"/>
              </a:rPr>
            </a:br>
            <a:endParaRPr sz="1800" b="0" i="0" u="none" strike="noStrike" cap="none">
              <a:solidFill>
                <a:schemeClr val="dk1"/>
              </a:solidFill>
              <a:latin typeface="Verdana"/>
              <a:ea typeface="Verdana"/>
              <a:cs typeface="Verdana"/>
              <a:sym typeface="Verdana"/>
            </a:endParaRPr>
          </a:p>
        </p:txBody>
      </p:sp>
      <p:sp>
        <p:nvSpPr>
          <p:cNvPr id="386" name="Google Shape;386;p23"/>
          <p:cNvSpPr txBox="1"/>
          <p:nvPr/>
        </p:nvSpPr>
        <p:spPr>
          <a:xfrm>
            <a:off x="1691683" y="304802"/>
            <a:ext cx="7128471" cy="12160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800"/>
              <a:buFont typeface="Trebuchet MS"/>
              <a:buNone/>
            </a:pPr>
            <a:r>
              <a:rPr lang="ru-RU" sz="3800" b="0" i="0" u="none" strike="noStrike" cap="none">
                <a:solidFill>
                  <a:schemeClr val="dk2"/>
                </a:solidFill>
                <a:latin typeface="Trebuchet MS"/>
                <a:ea typeface="Trebuchet MS"/>
                <a:cs typeface="Trebuchet MS"/>
                <a:sym typeface="Trebuchet MS"/>
              </a:rPr>
              <a:t>Хоздоговора в 2019 году</a:t>
            </a:r>
            <a:endParaRPr sz="2000" b="0" i="0" u="none" strike="noStrike" cap="none">
              <a:solidFill>
                <a:schemeClr val="dk2"/>
              </a:solidFill>
              <a:latin typeface="Trebuchet MS"/>
              <a:ea typeface="Trebuchet MS"/>
              <a:cs typeface="Trebuchet MS"/>
              <a:sym typeface="Trebuchet MS"/>
            </a:endParaRPr>
          </a:p>
        </p:txBody>
      </p:sp>
      <p:pic>
        <p:nvPicPr>
          <p:cNvPr id="387" name="Google Shape;387;p23"/>
          <p:cNvPicPr preferRelativeResize="0"/>
          <p:nvPr/>
        </p:nvPicPr>
        <p:blipFill rotWithShape="1">
          <a:blip r:embed="rId3">
            <a:alphaModFix/>
          </a:blip>
          <a:srcRect/>
          <a:stretch/>
        </p:blipFill>
        <p:spPr>
          <a:xfrm>
            <a:off x="611188" y="404813"/>
            <a:ext cx="990600" cy="9620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4"/>
          <p:cNvSpPr txBox="1">
            <a:spLocks noGrp="1"/>
          </p:cNvSpPr>
          <p:nvPr>
            <p:ph type="title"/>
          </p:nvPr>
        </p:nvSpPr>
        <p:spPr>
          <a:xfrm>
            <a:off x="2411415" y="14287"/>
            <a:ext cx="6164263" cy="962026"/>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a:t>Подготовка кадров</a:t>
            </a:r>
            <a:endParaRPr/>
          </a:p>
        </p:txBody>
      </p:sp>
      <p:sp>
        <p:nvSpPr>
          <p:cNvPr id="393" name="Google Shape;393;p24"/>
          <p:cNvSpPr txBox="1">
            <a:spLocks noGrp="1"/>
          </p:cNvSpPr>
          <p:nvPr>
            <p:ph type="body" idx="1"/>
          </p:nvPr>
        </p:nvSpPr>
        <p:spPr>
          <a:xfrm>
            <a:off x="0" y="976313"/>
            <a:ext cx="9144000" cy="5116986"/>
          </a:xfrm>
          <a:prstGeom prst="rect">
            <a:avLst/>
          </a:prstGeom>
          <a:noFill/>
          <a:ln>
            <a:noFill/>
          </a:ln>
        </p:spPr>
        <p:txBody>
          <a:bodyPr spcFirstLastPara="1" wrap="square" lIns="91425" tIns="45700" rIns="91425" bIns="45700" anchor="t" anchorCtr="0">
            <a:noAutofit/>
          </a:bodyPr>
          <a:lstStyle/>
          <a:p>
            <a:pPr marL="228600" lvl="0" indent="-182880" algn="just" rtl="0">
              <a:lnSpc>
                <a:spcPct val="80000"/>
              </a:lnSpc>
              <a:spcBef>
                <a:spcPts val="0"/>
              </a:spcBef>
              <a:spcAft>
                <a:spcPts val="0"/>
              </a:spcAft>
              <a:buSzPts val="2080"/>
              <a:buFont typeface="Noto Sans Symbols"/>
              <a:buNone/>
            </a:pPr>
            <a:r>
              <a:rPr lang="ru-RU" sz="1600"/>
              <a:t>	</a:t>
            </a:r>
            <a:r>
              <a:rPr lang="ru-RU" sz="1650" b="1">
                <a:solidFill>
                  <a:schemeClr val="dk1"/>
                </a:solidFill>
              </a:rPr>
              <a:t>В Институте ведётся большая работа по подготовке научных кадров высшей квалификации. Институт является базовым  для 10 кафедр ММФ Новосибирского государственного университета:</a:t>
            </a:r>
            <a:endParaRPr sz="1650" b="1">
              <a:solidFill>
                <a:schemeClr val="dk1"/>
              </a:solidFill>
            </a:endParaRPr>
          </a:p>
          <a:p>
            <a:pPr marL="331470" lvl="0" indent="-285750" algn="just" rtl="0">
              <a:lnSpc>
                <a:spcPct val="80000"/>
              </a:lnSpc>
              <a:spcBef>
                <a:spcPts val="620"/>
              </a:spcBef>
              <a:spcAft>
                <a:spcPts val="0"/>
              </a:spcAft>
              <a:buSzPts val="2080"/>
              <a:buFont typeface="Noto Sans Symbols"/>
              <a:buChar char="❑"/>
            </a:pPr>
            <a:r>
              <a:rPr lang="ru-RU" sz="1650" b="1">
                <a:solidFill>
                  <a:schemeClr val="dk1"/>
                </a:solidFill>
              </a:rPr>
              <a:t>алгебры и логики (заведующий проф. А.В. Васильев);</a:t>
            </a:r>
            <a:endParaRPr sz="1650" b="1">
              <a:solidFill>
                <a:schemeClr val="dk1"/>
              </a:solidFill>
            </a:endParaRPr>
          </a:p>
          <a:p>
            <a:pPr marL="331470" lvl="0" indent="-285750" algn="just" rtl="0">
              <a:lnSpc>
                <a:spcPct val="80000"/>
              </a:lnSpc>
              <a:spcBef>
                <a:spcPts val="620"/>
              </a:spcBef>
              <a:spcAft>
                <a:spcPts val="0"/>
              </a:spcAft>
              <a:buSzPts val="2080"/>
              <a:buFont typeface="Noto Sans Symbols"/>
              <a:buChar char="❑"/>
            </a:pPr>
            <a:r>
              <a:rPr lang="ru-RU" sz="1650" b="1">
                <a:solidFill>
                  <a:schemeClr val="dk1"/>
                </a:solidFill>
              </a:rPr>
              <a:t>геометрии и топологии (заведующий академик  И.А. Тайманов);</a:t>
            </a:r>
            <a:endParaRPr sz="1650" b="1">
              <a:solidFill>
                <a:schemeClr val="dk1"/>
              </a:solidFill>
            </a:endParaRPr>
          </a:p>
          <a:p>
            <a:pPr marL="331470" lvl="0" indent="-285750" algn="just" rtl="0">
              <a:lnSpc>
                <a:spcPct val="80000"/>
              </a:lnSpc>
              <a:spcBef>
                <a:spcPts val="620"/>
              </a:spcBef>
              <a:spcAft>
                <a:spcPts val="0"/>
              </a:spcAft>
              <a:buSzPts val="2080"/>
              <a:buFont typeface="Noto Sans Symbols"/>
              <a:buChar char="❑"/>
            </a:pPr>
            <a:r>
              <a:rPr lang="ru-RU" sz="1650" b="1">
                <a:solidFill>
                  <a:schemeClr val="dk1"/>
                </a:solidFill>
              </a:rPr>
              <a:t>дискретной математики и информатики (заведующий академик С.С. Гончаров);</a:t>
            </a:r>
            <a:endParaRPr sz="1650" b="1">
              <a:solidFill>
                <a:schemeClr val="dk1"/>
              </a:solidFill>
            </a:endParaRPr>
          </a:p>
          <a:p>
            <a:pPr marL="331470" lvl="0" indent="-285750" algn="just" rtl="0">
              <a:lnSpc>
                <a:spcPct val="80000"/>
              </a:lnSpc>
              <a:spcBef>
                <a:spcPts val="620"/>
              </a:spcBef>
              <a:spcAft>
                <a:spcPts val="0"/>
              </a:spcAft>
              <a:buSzPts val="2080"/>
              <a:buFont typeface="Noto Sans Symbols"/>
              <a:buChar char="❑"/>
            </a:pPr>
            <a:r>
              <a:rPr lang="ru-RU" sz="1650" b="1">
                <a:solidFill>
                  <a:schemeClr val="dk1"/>
                </a:solidFill>
              </a:rPr>
              <a:t>дифференциальных уравнений (заведующий проф. А.М. Блохин);</a:t>
            </a:r>
            <a:endParaRPr sz="1650" b="1">
              <a:solidFill>
                <a:schemeClr val="dk1"/>
              </a:solidFill>
            </a:endParaRPr>
          </a:p>
          <a:p>
            <a:pPr marL="331470" lvl="0" indent="-285750" algn="just" rtl="0">
              <a:lnSpc>
                <a:spcPct val="80000"/>
              </a:lnSpc>
              <a:spcBef>
                <a:spcPts val="620"/>
              </a:spcBef>
              <a:spcAft>
                <a:spcPts val="0"/>
              </a:spcAft>
              <a:buSzPts val="2080"/>
              <a:buFont typeface="Noto Sans Symbols"/>
              <a:buChar char="❑"/>
            </a:pPr>
            <a:r>
              <a:rPr lang="ru-RU" sz="1650" b="1">
                <a:solidFill>
                  <a:schemeClr val="dk1"/>
                </a:solidFill>
              </a:rPr>
              <a:t>математического анализа (заведующий проф. С.К. Водопьянов);</a:t>
            </a:r>
            <a:endParaRPr sz="1650" b="1">
              <a:solidFill>
                <a:schemeClr val="dk1"/>
              </a:solidFill>
            </a:endParaRPr>
          </a:p>
          <a:p>
            <a:pPr marL="331470" lvl="0" indent="-285750" algn="just" rtl="0">
              <a:lnSpc>
                <a:spcPct val="80000"/>
              </a:lnSpc>
              <a:spcBef>
                <a:spcPts val="620"/>
              </a:spcBef>
              <a:spcAft>
                <a:spcPts val="0"/>
              </a:spcAft>
              <a:buSzPts val="2080"/>
              <a:buFont typeface="Noto Sans Symbols"/>
              <a:buChar char="❑"/>
            </a:pPr>
            <a:r>
              <a:rPr lang="ru-RU" sz="1650" b="1">
                <a:solidFill>
                  <a:schemeClr val="dk1"/>
                </a:solidFill>
              </a:rPr>
              <a:t>математической экономики (заведующий проф. В.А. Васильев);</a:t>
            </a:r>
            <a:endParaRPr sz="1650" b="1">
              <a:solidFill>
                <a:schemeClr val="dk1"/>
              </a:solidFill>
            </a:endParaRPr>
          </a:p>
          <a:p>
            <a:pPr marL="331470" lvl="0" indent="-285750" algn="just" rtl="0">
              <a:lnSpc>
                <a:spcPct val="80000"/>
              </a:lnSpc>
              <a:spcBef>
                <a:spcPts val="620"/>
              </a:spcBef>
              <a:spcAft>
                <a:spcPts val="0"/>
              </a:spcAft>
              <a:buSzPts val="2080"/>
              <a:buFont typeface="Noto Sans Symbols"/>
              <a:buChar char="❑"/>
            </a:pPr>
            <a:r>
              <a:rPr lang="ru-RU" sz="1650" b="1">
                <a:solidFill>
                  <a:schemeClr val="dk1"/>
                </a:solidFill>
              </a:rPr>
              <a:t>теории вероятностей (заведующий проф. В.И. Лотов);</a:t>
            </a:r>
            <a:endParaRPr sz="1650" b="1">
              <a:solidFill>
                <a:schemeClr val="dk1"/>
              </a:solidFill>
            </a:endParaRPr>
          </a:p>
          <a:p>
            <a:pPr marL="331470" lvl="0" indent="-285750" algn="just" rtl="0">
              <a:lnSpc>
                <a:spcPct val="80000"/>
              </a:lnSpc>
              <a:spcBef>
                <a:spcPts val="620"/>
              </a:spcBef>
              <a:spcAft>
                <a:spcPts val="0"/>
              </a:spcAft>
              <a:buSzPts val="2080"/>
              <a:buFont typeface="Noto Sans Symbols"/>
              <a:buChar char="❑"/>
            </a:pPr>
            <a:r>
              <a:rPr lang="ru-RU" sz="1650" b="1">
                <a:solidFill>
                  <a:schemeClr val="dk1"/>
                </a:solidFill>
              </a:rPr>
              <a:t>теории функций (заведующий проф. А.Д. Медных);</a:t>
            </a:r>
            <a:endParaRPr sz="1650" b="1">
              <a:solidFill>
                <a:schemeClr val="dk1"/>
              </a:solidFill>
            </a:endParaRPr>
          </a:p>
          <a:p>
            <a:pPr marL="331470" lvl="0" indent="-285750" algn="just" rtl="0">
              <a:lnSpc>
                <a:spcPct val="80000"/>
              </a:lnSpc>
              <a:spcBef>
                <a:spcPts val="620"/>
              </a:spcBef>
              <a:spcAft>
                <a:spcPts val="0"/>
              </a:spcAft>
              <a:buSzPts val="2080"/>
              <a:buFont typeface="Noto Sans Symbols"/>
              <a:buChar char="❑"/>
            </a:pPr>
            <a:r>
              <a:rPr lang="ru-RU" sz="1650" b="1">
                <a:solidFill>
                  <a:schemeClr val="dk1"/>
                </a:solidFill>
              </a:rPr>
              <a:t>теоретической кибернетики (заведующий проф. А.И. Ерзин).</a:t>
            </a:r>
            <a:endParaRPr sz="1650" b="1">
              <a:solidFill>
                <a:schemeClr val="dk1"/>
              </a:solidFill>
            </a:endParaRPr>
          </a:p>
          <a:p>
            <a:pPr marL="331470" lvl="0" indent="-285750" algn="just" rtl="0">
              <a:lnSpc>
                <a:spcPct val="80000"/>
              </a:lnSpc>
              <a:spcBef>
                <a:spcPts val="620"/>
              </a:spcBef>
              <a:spcAft>
                <a:spcPts val="0"/>
              </a:spcAft>
              <a:buSzPts val="2080"/>
              <a:buFont typeface="Noto Sans Symbols"/>
              <a:buChar char="❑"/>
            </a:pPr>
            <a:r>
              <a:rPr lang="ru-RU" sz="1650" b="1">
                <a:solidFill>
                  <a:schemeClr val="dk1"/>
                </a:solidFill>
              </a:rPr>
              <a:t>математических наук СУНЦ и ММФ НГУ (заведующий член-корр. А.Е. Миронов)</a:t>
            </a:r>
            <a:endParaRPr/>
          </a:p>
          <a:p>
            <a:pPr marL="228600" lvl="0" indent="-182880" algn="just" rtl="0">
              <a:lnSpc>
                <a:spcPct val="70000"/>
              </a:lnSpc>
              <a:spcBef>
                <a:spcPts val="0"/>
              </a:spcBef>
              <a:spcAft>
                <a:spcPts val="0"/>
              </a:spcAft>
              <a:buSzPts val="2080"/>
              <a:buNone/>
            </a:pPr>
            <a:endParaRPr sz="1650" b="1">
              <a:solidFill>
                <a:schemeClr val="dk1"/>
              </a:solidFill>
            </a:endParaRPr>
          </a:p>
          <a:p>
            <a:pPr marL="228600" lvl="0" indent="-182880" algn="just" rtl="0">
              <a:lnSpc>
                <a:spcPct val="70000"/>
              </a:lnSpc>
              <a:spcBef>
                <a:spcPts val="0"/>
              </a:spcBef>
              <a:spcAft>
                <a:spcPts val="0"/>
              </a:spcAft>
              <a:buSzPts val="2080"/>
              <a:buNone/>
            </a:pPr>
            <a:r>
              <a:rPr lang="ru-RU" sz="1650" b="1">
                <a:solidFill>
                  <a:schemeClr val="dk1"/>
                </a:solidFill>
              </a:rPr>
              <a:t>Кроме того Институт является базовым для кафедры ФИТ НГУ:</a:t>
            </a:r>
            <a:endParaRPr/>
          </a:p>
          <a:p>
            <a:pPr marL="331470" lvl="0" indent="-285750" algn="just" rtl="0">
              <a:lnSpc>
                <a:spcPct val="70000"/>
              </a:lnSpc>
              <a:spcBef>
                <a:spcPts val="620"/>
              </a:spcBef>
              <a:spcAft>
                <a:spcPts val="0"/>
              </a:spcAft>
              <a:buSzPts val="2080"/>
              <a:buFont typeface="Noto Sans Symbols"/>
              <a:buChar char="❑"/>
            </a:pPr>
            <a:r>
              <a:rPr lang="ru-RU" sz="1650" b="1">
                <a:solidFill>
                  <a:schemeClr val="dk1"/>
                </a:solidFill>
              </a:rPr>
              <a:t>математики (заведующий профессор А.И. Кожанов);</a:t>
            </a:r>
            <a:endParaRPr/>
          </a:p>
          <a:p>
            <a:pPr marL="331470" lvl="0" indent="-285750" algn="just" rtl="0">
              <a:lnSpc>
                <a:spcPct val="70000"/>
              </a:lnSpc>
              <a:spcBef>
                <a:spcPts val="620"/>
              </a:spcBef>
              <a:spcAft>
                <a:spcPts val="0"/>
              </a:spcAft>
              <a:buSzPts val="2080"/>
              <a:buFont typeface="Noto Sans Symbols"/>
              <a:buChar char="❑"/>
            </a:pPr>
            <a:r>
              <a:rPr lang="ru-RU" sz="1650" b="1">
                <a:solidFill>
                  <a:schemeClr val="dk1"/>
                </a:solidFill>
              </a:rPr>
              <a:t>общей информатики (заведующий профессор Д.Е. Пальчунов);</a:t>
            </a:r>
            <a:endParaRPr/>
          </a:p>
          <a:p>
            <a:pPr marL="331470" lvl="0" indent="-285750" algn="just" rtl="0">
              <a:lnSpc>
                <a:spcPct val="70000"/>
              </a:lnSpc>
              <a:spcBef>
                <a:spcPts val="620"/>
              </a:spcBef>
              <a:spcAft>
                <a:spcPts val="0"/>
              </a:spcAft>
              <a:buSzPts val="2080"/>
              <a:buFont typeface="Noto Sans Symbols"/>
              <a:buChar char="❑"/>
            </a:pPr>
            <a:r>
              <a:rPr lang="ru-RU" sz="1650" b="1">
                <a:solidFill>
                  <a:schemeClr val="dk1"/>
                </a:solidFill>
              </a:rPr>
              <a:t>дискретного анализа и исследования операций (заведующий проф. В.Л. Береснев).</a:t>
            </a:r>
            <a:endParaRPr/>
          </a:p>
          <a:p>
            <a:pPr marL="45720" lvl="0" indent="0" algn="just" rtl="0">
              <a:lnSpc>
                <a:spcPct val="80000"/>
              </a:lnSpc>
              <a:spcBef>
                <a:spcPts val="620"/>
              </a:spcBef>
              <a:spcAft>
                <a:spcPts val="0"/>
              </a:spcAft>
              <a:buSzPts val="2080"/>
              <a:buNone/>
            </a:pPr>
            <a:endParaRPr sz="1650" b="1">
              <a:solidFill>
                <a:schemeClr val="dk1"/>
              </a:solidFill>
            </a:endParaRPr>
          </a:p>
          <a:p>
            <a:pPr marL="45720" lvl="0" indent="0" algn="just" rtl="0">
              <a:lnSpc>
                <a:spcPct val="80000"/>
              </a:lnSpc>
              <a:spcBef>
                <a:spcPts val="620"/>
              </a:spcBef>
              <a:spcAft>
                <a:spcPts val="0"/>
              </a:spcAft>
              <a:buSzPts val="2080"/>
              <a:buNone/>
            </a:pPr>
            <a:r>
              <a:rPr lang="ru-RU" sz="1650" b="1">
                <a:solidFill>
                  <a:schemeClr val="dk1"/>
                </a:solidFill>
              </a:rPr>
              <a:t>Кроме работы в университете, сотрудники Института активно участвуют в работе со школьниками. Около 20 научных сотрудников являются по совместительству преподавателями физико-математической (СУНЦ) школы при НГУ.</a:t>
            </a:r>
            <a:endParaRPr/>
          </a:p>
          <a:p>
            <a:pPr marL="45720" lvl="0" indent="0" algn="just" rtl="0">
              <a:lnSpc>
                <a:spcPct val="80000"/>
              </a:lnSpc>
              <a:spcBef>
                <a:spcPts val="620"/>
              </a:spcBef>
              <a:spcAft>
                <a:spcPts val="0"/>
              </a:spcAft>
              <a:buSzPts val="2080"/>
              <a:buNone/>
            </a:pPr>
            <a:endParaRPr>
              <a:solidFill>
                <a:schemeClr val="dk1"/>
              </a:solidFill>
            </a:endParaRPr>
          </a:p>
        </p:txBody>
      </p:sp>
      <p:pic>
        <p:nvPicPr>
          <p:cNvPr id="394" name="Google Shape;394;p24"/>
          <p:cNvPicPr preferRelativeResize="0"/>
          <p:nvPr/>
        </p:nvPicPr>
        <p:blipFill rotWithShape="1">
          <a:blip r:embed="rId3">
            <a:alphaModFix/>
          </a:blip>
          <a:srcRect/>
          <a:stretch/>
        </p:blipFill>
        <p:spPr>
          <a:xfrm>
            <a:off x="92075" y="14287"/>
            <a:ext cx="990600" cy="9620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5"/>
          <p:cNvSpPr txBox="1">
            <a:spLocks noGrp="1"/>
          </p:cNvSpPr>
          <p:nvPr>
            <p:ph type="title"/>
          </p:nvPr>
        </p:nvSpPr>
        <p:spPr>
          <a:xfrm>
            <a:off x="2411415" y="304802"/>
            <a:ext cx="6164263"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a:t>Подготовка кадров</a:t>
            </a:r>
            <a:endParaRPr/>
          </a:p>
        </p:txBody>
      </p:sp>
      <p:sp>
        <p:nvSpPr>
          <p:cNvPr id="400" name="Google Shape;400;p25"/>
          <p:cNvSpPr txBox="1">
            <a:spLocks noGrp="1"/>
          </p:cNvSpPr>
          <p:nvPr>
            <p:ph type="body" idx="1"/>
          </p:nvPr>
        </p:nvSpPr>
        <p:spPr>
          <a:xfrm>
            <a:off x="107952" y="1233996"/>
            <a:ext cx="8807448" cy="5452554"/>
          </a:xfrm>
          <a:prstGeom prst="rect">
            <a:avLst/>
          </a:prstGeom>
          <a:noFill/>
          <a:ln>
            <a:noFill/>
          </a:ln>
        </p:spPr>
        <p:txBody>
          <a:bodyPr spcFirstLastPara="1" wrap="square" lIns="91425" tIns="45700" rIns="91425" bIns="45700" anchor="t" anchorCtr="0">
            <a:noAutofit/>
          </a:bodyPr>
          <a:lstStyle/>
          <a:p>
            <a:pPr marL="0" lvl="0" indent="0" algn="just" rtl="0">
              <a:lnSpc>
                <a:spcPct val="70000"/>
              </a:lnSpc>
              <a:spcBef>
                <a:spcPts val="620"/>
              </a:spcBef>
              <a:spcAft>
                <a:spcPts val="0"/>
              </a:spcAft>
              <a:buSzPts val="2080"/>
              <a:buNone/>
            </a:pPr>
            <a:r>
              <a:rPr lang="ru-RU" sz="1700" dirty="0"/>
              <a:t>В Институте действуют пять диссертационных советов  по защитам докторских и кандидатских диссертаций.</a:t>
            </a:r>
            <a:endParaRPr sz="1700" dirty="0"/>
          </a:p>
          <a:p>
            <a:pPr marL="0" lvl="0" indent="0" algn="just" rtl="0">
              <a:lnSpc>
                <a:spcPct val="70000"/>
              </a:lnSpc>
              <a:spcBef>
                <a:spcPts val="633"/>
              </a:spcBef>
              <a:spcAft>
                <a:spcPts val="0"/>
              </a:spcAft>
              <a:buSzPts val="1924"/>
              <a:buFont typeface="Noto Sans Symbols"/>
              <a:buNone/>
            </a:pPr>
            <a:r>
              <a:rPr lang="ru-RU" sz="1700" dirty="0"/>
              <a:t>На конец 2019 года в аспирантуре Института обучалось 22 человека (из них 7 человек в ОФ). В 2019 году закончили аспирантуру с получение диплома 7 человек.</a:t>
            </a:r>
            <a:endParaRPr sz="1700" dirty="0"/>
          </a:p>
          <a:p>
            <a:pPr marL="0" lvl="0" indent="0" algn="just" rtl="0">
              <a:lnSpc>
                <a:spcPct val="70000"/>
              </a:lnSpc>
              <a:spcBef>
                <a:spcPts val="633"/>
              </a:spcBef>
              <a:spcAft>
                <a:spcPts val="0"/>
              </a:spcAft>
              <a:buSzPts val="2165"/>
              <a:buNone/>
            </a:pPr>
            <a:r>
              <a:rPr lang="ru-RU" sz="1700" dirty="0"/>
              <a:t>Защита докторских диссертаций:</a:t>
            </a:r>
            <a:endParaRPr dirty="0"/>
          </a:p>
          <a:p>
            <a:pPr marL="0" lvl="0" indent="-137477" algn="just" rtl="0">
              <a:lnSpc>
                <a:spcPct val="70000"/>
              </a:lnSpc>
              <a:spcBef>
                <a:spcPts val="633"/>
              </a:spcBef>
              <a:spcAft>
                <a:spcPts val="0"/>
              </a:spcAft>
              <a:buSzPts val="2165"/>
              <a:buFont typeface="Trebuchet MS"/>
              <a:buAutoNum type="arabicParenR"/>
            </a:pPr>
            <a:r>
              <a:rPr lang="ru-RU" sz="1700" dirty="0"/>
              <a:t> </a:t>
            </a:r>
            <a:r>
              <a:rPr lang="ru-RU" sz="1700" b="1" dirty="0" err="1"/>
              <a:t>Шенмайер</a:t>
            </a:r>
            <a:r>
              <a:rPr lang="ru-RU" sz="1700" b="1" dirty="0"/>
              <a:t> Владимир Владимирович «</a:t>
            </a:r>
            <a:r>
              <a:rPr lang="ru-RU" sz="1700" dirty="0" err="1"/>
              <a:t>Аппроксимируемость</a:t>
            </a:r>
            <a:r>
              <a:rPr lang="ru-RU" sz="1700" dirty="0"/>
              <a:t> </a:t>
            </a:r>
            <a:r>
              <a:rPr lang="ru-RU" sz="1700" dirty="0" err="1"/>
              <a:t>труднорешаемых</a:t>
            </a:r>
            <a:r>
              <a:rPr lang="ru-RU" sz="1700" dirty="0"/>
              <a:t> геометрических задач кластеризации и маршрутизации</a:t>
            </a:r>
            <a:r>
              <a:rPr lang="ru-RU" sz="1700" b="1" dirty="0"/>
              <a:t>» </a:t>
            </a:r>
            <a:r>
              <a:rPr lang="ru-RU" sz="1700" dirty="0"/>
              <a:t>(01.01.09</a:t>
            </a:r>
            <a:r>
              <a:rPr lang="ru-RU" sz="1700" b="1" dirty="0" smtClean="0"/>
              <a:t>)</a:t>
            </a:r>
            <a:endParaRPr lang="en-US" sz="1700" b="1" dirty="0" smtClean="0"/>
          </a:p>
          <a:p>
            <a:pPr marL="0" lvl="0" indent="-137477" algn="just">
              <a:lnSpc>
                <a:spcPct val="70000"/>
              </a:lnSpc>
              <a:spcBef>
                <a:spcPts val="633"/>
              </a:spcBef>
              <a:buSzPts val="2165"/>
              <a:buFont typeface="Trebuchet MS"/>
              <a:buAutoNum type="arabicParenR"/>
            </a:pPr>
            <a:r>
              <a:rPr lang="ru-RU" sz="1700" b="1" dirty="0"/>
              <a:t> </a:t>
            </a:r>
            <a:r>
              <a:rPr lang="ru-RU" sz="1700" b="1" dirty="0" smtClean="0"/>
              <a:t>Мельников Александр Геннадьевич «</a:t>
            </a:r>
            <a:r>
              <a:rPr lang="ru-RU" sz="1800" dirty="0"/>
              <a:t>Проблемы классификации и конструктивные модели</a:t>
            </a:r>
            <a:r>
              <a:rPr lang="ru-RU" sz="1700" b="1" dirty="0" smtClean="0"/>
              <a:t>» (01.01.06)</a:t>
            </a:r>
            <a:endParaRPr dirty="0"/>
          </a:p>
          <a:p>
            <a:pPr marL="0" lvl="0" indent="0" algn="just" rtl="0">
              <a:lnSpc>
                <a:spcPct val="70000"/>
              </a:lnSpc>
              <a:spcBef>
                <a:spcPts val="633"/>
              </a:spcBef>
              <a:spcAft>
                <a:spcPts val="0"/>
              </a:spcAft>
              <a:buSzPts val="2165"/>
              <a:buFont typeface="Noto Sans Symbols"/>
              <a:buNone/>
            </a:pPr>
            <a:r>
              <a:rPr lang="ru-RU" sz="1700" dirty="0"/>
              <a:t>Защитили кандидатские диссертации:</a:t>
            </a:r>
            <a:endParaRPr sz="1700" dirty="0"/>
          </a:p>
          <a:p>
            <a:pPr marL="0" lvl="0" indent="-137477" algn="just" rtl="0">
              <a:lnSpc>
                <a:spcPct val="70000"/>
              </a:lnSpc>
              <a:spcBef>
                <a:spcPts val="633"/>
              </a:spcBef>
              <a:spcAft>
                <a:spcPts val="0"/>
              </a:spcAft>
              <a:buSzPts val="2165"/>
              <a:buFont typeface="Arial"/>
              <a:buAutoNum type="arabicParenR"/>
            </a:pPr>
            <a:r>
              <a:rPr lang="ru-RU" sz="1700" b="1" dirty="0"/>
              <a:t>Сотникова Евгения Вадимовна </a:t>
            </a:r>
            <a:r>
              <a:rPr lang="ru-RU" sz="1700" dirty="0"/>
              <a:t>«Минимальные носители собственных функций дистанционно регулярных графов» (01.01.09), руководитель Кротов Д.С. </a:t>
            </a:r>
            <a:endParaRPr dirty="0"/>
          </a:p>
          <a:p>
            <a:pPr marL="0" lvl="0" indent="-137477" algn="just" rtl="0">
              <a:lnSpc>
                <a:spcPct val="70000"/>
              </a:lnSpc>
              <a:spcBef>
                <a:spcPts val="633"/>
              </a:spcBef>
              <a:spcAft>
                <a:spcPts val="0"/>
              </a:spcAft>
              <a:buSzPts val="2165"/>
              <a:buFont typeface="Arial"/>
              <a:buAutoNum type="arabicParenR"/>
            </a:pPr>
            <a:r>
              <a:rPr lang="ru-RU" sz="1700" b="1" dirty="0"/>
              <a:t>Александрова Светлана Анатольевна «</a:t>
            </a:r>
            <a:r>
              <a:rPr lang="ru-RU" sz="1700" dirty="0"/>
              <a:t>Σ-определимость в наследственно конечных надстройках над расширениями поля действительных чисел</a:t>
            </a:r>
            <a:r>
              <a:rPr lang="ru-RU" sz="1700" b="1" dirty="0"/>
              <a:t>» </a:t>
            </a:r>
            <a:r>
              <a:rPr lang="ru-RU" sz="1700" dirty="0"/>
              <a:t>(01.01.06</a:t>
            </a:r>
            <a:r>
              <a:rPr lang="ru-RU" sz="1700" b="1" dirty="0"/>
              <a:t>), </a:t>
            </a:r>
            <a:r>
              <a:rPr lang="ru-RU" sz="1700" dirty="0"/>
              <a:t>руководитель Гончаров С.С.</a:t>
            </a:r>
            <a:endParaRPr dirty="0"/>
          </a:p>
          <a:p>
            <a:pPr marL="0" lvl="0" indent="-137477" algn="just" rtl="0">
              <a:lnSpc>
                <a:spcPct val="70000"/>
              </a:lnSpc>
              <a:spcBef>
                <a:spcPts val="633"/>
              </a:spcBef>
              <a:spcAft>
                <a:spcPts val="0"/>
              </a:spcAft>
              <a:buSzPts val="2165"/>
              <a:buFont typeface="Arial"/>
              <a:buAutoNum type="arabicParenR"/>
            </a:pPr>
            <a:r>
              <a:rPr lang="ru-RU" sz="1700" b="1" dirty="0"/>
              <a:t>Рябов Григорий Константинович «</a:t>
            </a:r>
            <a:r>
              <a:rPr lang="ru-RU" sz="1700" dirty="0" err="1"/>
              <a:t>Шуровость</a:t>
            </a:r>
            <a:r>
              <a:rPr lang="ru-RU" sz="1700" dirty="0"/>
              <a:t> и отделимость колец Шура над конечными p-группами</a:t>
            </a:r>
            <a:r>
              <a:rPr lang="ru-RU" sz="1700" b="1" dirty="0"/>
              <a:t>» </a:t>
            </a:r>
            <a:r>
              <a:rPr lang="ru-RU" sz="1700" dirty="0"/>
              <a:t>(01.01.06</a:t>
            </a:r>
            <a:r>
              <a:rPr lang="ru-RU" sz="1700" b="1" dirty="0"/>
              <a:t>)</a:t>
            </a:r>
            <a:r>
              <a:rPr lang="ru-RU" sz="1700" dirty="0"/>
              <a:t>, руководитель Васильев А.В.</a:t>
            </a:r>
            <a:endParaRPr dirty="0"/>
          </a:p>
          <a:p>
            <a:pPr marL="0" lvl="0" indent="-137477" algn="just" rtl="0">
              <a:lnSpc>
                <a:spcPct val="70000"/>
              </a:lnSpc>
              <a:spcBef>
                <a:spcPts val="633"/>
              </a:spcBef>
              <a:spcAft>
                <a:spcPts val="0"/>
              </a:spcAft>
              <a:buSzPts val="2165"/>
              <a:buFont typeface="Arial"/>
              <a:buAutoNum type="arabicParenR"/>
            </a:pPr>
            <a:r>
              <a:rPr lang="ru-RU" sz="1700" b="1" dirty="0"/>
              <a:t>Паршина Ольга Геннадьевна «</a:t>
            </a:r>
            <a:r>
              <a:rPr lang="ru-RU" sz="1700" dirty="0"/>
              <a:t>Периодические структуры в </a:t>
            </a:r>
            <a:r>
              <a:rPr lang="ru-RU" sz="1700" dirty="0" err="1"/>
              <a:t>морфических</a:t>
            </a:r>
            <a:r>
              <a:rPr lang="ru-RU" sz="1700" dirty="0"/>
              <a:t> словах и раскрасках бесконечных </a:t>
            </a:r>
            <a:r>
              <a:rPr lang="ru-RU" sz="1700" dirty="0" err="1"/>
              <a:t>циркулянтных</a:t>
            </a:r>
            <a:r>
              <a:rPr lang="ru-RU" sz="1700" dirty="0"/>
              <a:t> графов</a:t>
            </a:r>
            <a:r>
              <a:rPr lang="ru-RU" sz="1700" b="1" dirty="0"/>
              <a:t>» </a:t>
            </a:r>
            <a:r>
              <a:rPr lang="ru-RU" sz="1700" dirty="0"/>
              <a:t>(01.01.09</a:t>
            </a:r>
            <a:r>
              <a:rPr lang="ru-RU" sz="1700" b="1" dirty="0"/>
              <a:t>), </a:t>
            </a:r>
            <a:r>
              <a:rPr lang="ru-RU" sz="1700" dirty="0"/>
              <a:t>руководители </a:t>
            </a:r>
            <a:r>
              <a:rPr lang="ru-RU" sz="1700" dirty="0" err="1"/>
              <a:t>Августинович</a:t>
            </a:r>
            <a:r>
              <a:rPr lang="ru-RU" sz="1700" dirty="0"/>
              <a:t> С.В, Лука </a:t>
            </a:r>
            <a:r>
              <a:rPr lang="ru-RU" sz="1700" dirty="0" err="1"/>
              <a:t>Замбони</a:t>
            </a:r>
            <a:endParaRPr sz="1700" dirty="0"/>
          </a:p>
          <a:p>
            <a:pPr marL="0" lvl="0" indent="-137477" algn="just" rtl="0">
              <a:lnSpc>
                <a:spcPct val="70000"/>
              </a:lnSpc>
              <a:spcBef>
                <a:spcPts val="633"/>
              </a:spcBef>
              <a:spcAft>
                <a:spcPts val="0"/>
              </a:spcAft>
              <a:buSzPts val="2165"/>
              <a:buFont typeface="Arial"/>
              <a:buAutoNum type="arabicParenR"/>
            </a:pPr>
            <a:r>
              <a:rPr lang="ru-RU" sz="1700" b="1" dirty="0"/>
              <a:t>Беспалов Евгений Андреевич «</a:t>
            </a:r>
            <a:r>
              <a:rPr lang="ru-RU" sz="1700" dirty="0"/>
              <a:t>Методы алгебраической теории графов в исследовании МДР кодов</a:t>
            </a:r>
            <a:r>
              <a:rPr lang="ru-RU" sz="1700" b="1" dirty="0"/>
              <a:t>» (</a:t>
            </a:r>
            <a:r>
              <a:rPr lang="ru-RU" sz="1700" dirty="0"/>
              <a:t>01.01.09), руководитель Кротов Д.С.</a:t>
            </a:r>
            <a:endParaRPr dirty="0"/>
          </a:p>
          <a:p>
            <a:pPr marL="0" lvl="0" indent="-137477" algn="just" rtl="0">
              <a:lnSpc>
                <a:spcPct val="70000"/>
              </a:lnSpc>
              <a:spcBef>
                <a:spcPts val="633"/>
              </a:spcBef>
              <a:spcAft>
                <a:spcPts val="0"/>
              </a:spcAft>
              <a:buSzPts val="2165"/>
              <a:buFont typeface="Arial"/>
              <a:buAutoNum type="arabicParenR"/>
            </a:pPr>
            <a:r>
              <a:rPr lang="ru-RU" sz="1700" b="1" dirty="0"/>
              <a:t>Идрисова Валерия Александровна «</a:t>
            </a:r>
            <a:r>
              <a:rPr lang="ru-RU" sz="1700" dirty="0"/>
              <a:t>О построении почти совершенно нелинейных векторных функций и их симметрических свойствах</a:t>
            </a:r>
            <a:r>
              <a:rPr lang="ru-RU" sz="1700" b="1" dirty="0"/>
              <a:t>» </a:t>
            </a:r>
            <a:r>
              <a:rPr lang="ru-RU" sz="1700" dirty="0"/>
              <a:t>(01.01.09), </a:t>
            </a:r>
            <a:r>
              <a:rPr lang="ru-RU" sz="1700" b="1" dirty="0"/>
              <a:t>      </a:t>
            </a:r>
            <a:r>
              <a:rPr lang="ru-RU" sz="1700" dirty="0"/>
              <a:t>руководитель Токарева Н.Н.</a:t>
            </a:r>
            <a:endParaRPr dirty="0"/>
          </a:p>
          <a:p>
            <a:pPr marL="0" lvl="0" indent="0" algn="just" rtl="0">
              <a:lnSpc>
                <a:spcPct val="70000"/>
              </a:lnSpc>
              <a:spcBef>
                <a:spcPts val="633"/>
              </a:spcBef>
              <a:spcAft>
                <a:spcPts val="0"/>
              </a:spcAft>
              <a:buSzPts val="2165"/>
              <a:buNone/>
            </a:pPr>
            <a:endParaRPr sz="1600" dirty="0"/>
          </a:p>
          <a:p>
            <a:pPr marL="0" lvl="0" indent="0" algn="just" rtl="0">
              <a:lnSpc>
                <a:spcPct val="70000"/>
              </a:lnSpc>
              <a:spcBef>
                <a:spcPts val="633"/>
              </a:spcBef>
              <a:spcAft>
                <a:spcPts val="0"/>
              </a:spcAft>
              <a:buSzPts val="2165"/>
              <a:buNone/>
            </a:pPr>
            <a:endParaRPr sz="1600" dirty="0"/>
          </a:p>
          <a:p>
            <a:pPr marL="0" lvl="0" indent="0" algn="just" rtl="0">
              <a:lnSpc>
                <a:spcPct val="70000"/>
              </a:lnSpc>
              <a:spcBef>
                <a:spcPts val="633"/>
              </a:spcBef>
              <a:spcAft>
                <a:spcPts val="0"/>
              </a:spcAft>
              <a:buSzPts val="2165"/>
              <a:buNone/>
            </a:pPr>
            <a:endParaRPr sz="1600" dirty="0"/>
          </a:p>
          <a:p>
            <a:pPr marL="0" lvl="0" indent="0" algn="just" rtl="0">
              <a:lnSpc>
                <a:spcPct val="70000"/>
              </a:lnSpc>
              <a:spcBef>
                <a:spcPts val="633"/>
              </a:spcBef>
              <a:spcAft>
                <a:spcPts val="0"/>
              </a:spcAft>
              <a:buSzPts val="2165"/>
              <a:buNone/>
            </a:pPr>
            <a:r>
              <a:rPr lang="ru-RU" sz="1600" b="1" dirty="0"/>
              <a:t>   </a:t>
            </a:r>
            <a:endParaRPr sz="1600" dirty="0"/>
          </a:p>
          <a:p>
            <a:pPr marL="0" lvl="0" indent="0" algn="just" rtl="0">
              <a:lnSpc>
                <a:spcPct val="70000"/>
              </a:lnSpc>
              <a:spcBef>
                <a:spcPts val="633"/>
              </a:spcBef>
              <a:spcAft>
                <a:spcPts val="0"/>
              </a:spcAft>
              <a:buSzPts val="2165"/>
              <a:buNone/>
            </a:pPr>
            <a:endParaRPr sz="1665" b="1" dirty="0"/>
          </a:p>
          <a:p>
            <a:pPr marL="342900" lvl="0" indent="-205422" algn="just" rtl="0">
              <a:lnSpc>
                <a:spcPct val="70000"/>
              </a:lnSpc>
              <a:spcBef>
                <a:spcPts val="633"/>
              </a:spcBef>
              <a:spcAft>
                <a:spcPts val="0"/>
              </a:spcAft>
              <a:buSzPts val="2165"/>
              <a:buNone/>
            </a:pPr>
            <a:endParaRPr sz="1600" b="1" dirty="0"/>
          </a:p>
          <a:p>
            <a:pPr marL="228600" lvl="0" indent="-182880" algn="just" rtl="0">
              <a:lnSpc>
                <a:spcPct val="70000"/>
              </a:lnSpc>
              <a:spcBef>
                <a:spcPts val="633"/>
              </a:spcBef>
              <a:spcAft>
                <a:spcPts val="0"/>
              </a:spcAft>
              <a:buSzPts val="2165"/>
              <a:buNone/>
            </a:pPr>
            <a:endParaRPr sz="1665" b="1" dirty="0"/>
          </a:p>
          <a:p>
            <a:pPr marL="228600" lvl="0" indent="-182880" algn="just" rtl="0">
              <a:lnSpc>
                <a:spcPct val="70000"/>
              </a:lnSpc>
              <a:spcBef>
                <a:spcPts val="633"/>
              </a:spcBef>
              <a:spcAft>
                <a:spcPts val="0"/>
              </a:spcAft>
              <a:buSzPts val="2165"/>
              <a:buNone/>
            </a:pPr>
            <a:r>
              <a:rPr lang="ru-RU" sz="1665" b="1" dirty="0"/>
              <a:t>      </a:t>
            </a:r>
            <a:endParaRPr dirty="0"/>
          </a:p>
        </p:txBody>
      </p:sp>
      <p:pic>
        <p:nvPicPr>
          <p:cNvPr id="401" name="Google Shape;401;p25"/>
          <p:cNvPicPr preferRelativeResize="0"/>
          <p:nvPr/>
        </p:nvPicPr>
        <p:blipFill rotWithShape="1">
          <a:blip r:embed="rId3">
            <a:alphaModFix/>
          </a:blip>
          <a:srcRect/>
          <a:stretch/>
        </p:blipFill>
        <p:spPr>
          <a:xfrm>
            <a:off x="107951" y="161926"/>
            <a:ext cx="990600" cy="9620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6"/>
          <p:cNvSpPr txBox="1">
            <a:spLocks noGrp="1"/>
          </p:cNvSpPr>
          <p:nvPr>
            <p:ph type="title"/>
          </p:nvPr>
        </p:nvSpPr>
        <p:spPr>
          <a:xfrm>
            <a:off x="2411415" y="304802"/>
            <a:ext cx="6164263"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a:t>Подготовка кадров</a:t>
            </a:r>
            <a:endParaRPr/>
          </a:p>
        </p:txBody>
      </p:sp>
      <p:sp>
        <p:nvSpPr>
          <p:cNvPr id="407" name="Google Shape;407;p26"/>
          <p:cNvSpPr txBox="1">
            <a:spLocks noGrp="1"/>
          </p:cNvSpPr>
          <p:nvPr>
            <p:ph type="body" idx="1"/>
          </p:nvPr>
        </p:nvSpPr>
        <p:spPr>
          <a:xfrm>
            <a:off x="395536" y="1366838"/>
            <a:ext cx="8424935" cy="5014490"/>
          </a:xfrm>
          <a:prstGeom prst="rect">
            <a:avLst/>
          </a:prstGeom>
          <a:noFill/>
          <a:ln>
            <a:noFill/>
          </a:ln>
        </p:spPr>
        <p:txBody>
          <a:bodyPr spcFirstLastPara="1" wrap="square" lIns="91425" tIns="45700" rIns="91425" bIns="45700" anchor="t" anchorCtr="0">
            <a:noAutofit/>
          </a:bodyPr>
          <a:lstStyle/>
          <a:p>
            <a:pPr marL="228600" lvl="0" indent="-182880" algn="just" rtl="0">
              <a:lnSpc>
                <a:spcPct val="80000"/>
              </a:lnSpc>
              <a:spcBef>
                <a:spcPts val="0"/>
              </a:spcBef>
              <a:spcAft>
                <a:spcPts val="0"/>
              </a:spcAft>
              <a:buSzPts val="2080"/>
              <a:buFont typeface="Noto Sans Symbols"/>
              <a:buNone/>
            </a:pPr>
            <a:r>
              <a:rPr lang="ru-RU" sz="1600"/>
              <a:t>	</a:t>
            </a:r>
            <a:endParaRPr sz="1600"/>
          </a:p>
          <a:p>
            <a:pPr marL="228600" lvl="0" indent="-182880" algn="just" rtl="0">
              <a:lnSpc>
                <a:spcPct val="80000"/>
              </a:lnSpc>
              <a:spcBef>
                <a:spcPts val="660"/>
              </a:spcBef>
              <a:spcAft>
                <a:spcPts val="0"/>
              </a:spcAft>
              <a:buSzPts val="2340"/>
              <a:buFont typeface="Noto Sans Symbols"/>
              <a:buNone/>
            </a:pPr>
            <a:r>
              <a:rPr lang="ru-RU" sz="1800"/>
              <a:t>В 2019 году в аспирантуру Института поступили 7 человек.</a:t>
            </a:r>
            <a:endParaRPr/>
          </a:p>
          <a:p>
            <a:pPr marL="228600" lvl="0" indent="-182880" algn="just" rtl="0">
              <a:lnSpc>
                <a:spcPct val="80000"/>
              </a:lnSpc>
              <a:spcBef>
                <a:spcPts val="660"/>
              </a:spcBef>
              <a:spcAft>
                <a:spcPts val="0"/>
              </a:spcAft>
              <a:buSzPts val="2340"/>
              <a:buFont typeface="Noto Sans Symbols"/>
              <a:buNone/>
            </a:pPr>
            <a:r>
              <a:rPr lang="ru-RU" sz="1800"/>
              <a:t>      </a:t>
            </a:r>
            <a:endParaRPr sz="1800"/>
          </a:p>
          <a:p>
            <a:pPr marL="228600" lvl="0" indent="-182880" algn="just" rtl="0">
              <a:lnSpc>
                <a:spcPct val="80000"/>
              </a:lnSpc>
              <a:spcBef>
                <a:spcPts val="660"/>
              </a:spcBef>
              <a:spcAft>
                <a:spcPts val="0"/>
              </a:spcAft>
              <a:buSzPts val="2340"/>
              <a:buFont typeface="Noto Sans Symbols"/>
              <a:buNone/>
            </a:pPr>
            <a:endParaRPr sz="1800"/>
          </a:p>
        </p:txBody>
      </p:sp>
      <p:pic>
        <p:nvPicPr>
          <p:cNvPr id="408" name="Google Shape;408;p26"/>
          <p:cNvPicPr preferRelativeResize="0"/>
          <p:nvPr/>
        </p:nvPicPr>
        <p:blipFill rotWithShape="1">
          <a:blip r:embed="rId3">
            <a:alphaModFix/>
          </a:blip>
          <a:srcRect/>
          <a:stretch/>
        </p:blipFill>
        <p:spPr>
          <a:xfrm>
            <a:off x="611188" y="404813"/>
            <a:ext cx="990600" cy="962025"/>
          </a:xfrm>
          <a:prstGeom prst="rect">
            <a:avLst/>
          </a:prstGeom>
          <a:noFill/>
          <a:ln>
            <a:noFill/>
          </a:ln>
        </p:spPr>
      </p:pic>
      <p:graphicFrame>
        <p:nvGraphicFramePr>
          <p:cNvPr id="409" name="Google Shape;409;p26"/>
          <p:cNvGraphicFramePr/>
          <p:nvPr/>
        </p:nvGraphicFramePr>
        <p:xfrm>
          <a:off x="614362" y="2276874"/>
          <a:ext cx="8206100" cy="2587700"/>
        </p:xfrm>
        <a:graphic>
          <a:graphicData uri="http://schemas.openxmlformats.org/drawingml/2006/table">
            <a:tbl>
              <a:tblPr>
                <a:noFill/>
                <a:tableStyleId>{3246F8D7-3BCD-4D5A-864E-84553E888DB6}</a:tableStyleId>
              </a:tblPr>
              <a:tblGrid>
                <a:gridCol w="3625375"/>
                <a:gridCol w="1235250"/>
                <a:gridCol w="3345475"/>
              </a:tblGrid>
              <a:tr h="325400">
                <a:tc>
                  <a:txBody>
                    <a:bodyPr/>
                    <a:lstStyle/>
                    <a:p>
                      <a:pPr marL="0" marR="0" lvl="0" indent="0" algn="l" rtl="0">
                        <a:lnSpc>
                          <a:spcPct val="100000"/>
                        </a:lnSpc>
                        <a:spcBef>
                          <a:spcPts val="0"/>
                        </a:spcBef>
                        <a:spcAft>
                          <a:spcPts val="0"/>
                        </a:spcAft>
                        <a:buClr>
                          <a:srgbClr val="000000"/>
                        </a:buClr>
                        <a:buSzPts val="1600"/>
                        <a:buFont typeface="Arial"/>
                        <a:buNone/>
                      </a:pPr>
                      <a:r>
                        <a:rPr lang="ru-RU" sz="1600" u="none" strike="noStrike" cap="none">
                          <a:solidFill>
                            <a:srgbClr val="101322"/>
                          </a:solidFill>
                        </a:rPr>
                        <a:t>Аспирант</a:t>
                      </a:r>
                      <a:endParaRPr sz="1600" b="0" i="0" u="none" strike="noStrike" cap="none">
                        <a:solidFill>
                          <a:srgbClr val="101322"/>
                        </a:solidFill>
                        <a:latin typeface="Calibri"/>
                        <a:ea typeface="Calibri"/>
                        <a:cs typeface="Calibri"/>
                        <a:sym typeface="Calibri"/>
                      </a:endParaRPr>
                    </a:p>
                  </a:txBody>
                  <a:tcPr marL="9525" marR="9525" marT="9525" marB="0" anchor="b"/>
                </a:tc>
                <a:tc>
                  <a:txBody>
                    <a:bodyPr/>
                    <a:lstStyle/>
                    <a:p>
                      <a:pPr marL="0" marR="0" lvl="0" indent="0" algn="l" rtl="0">
                        <a:lnSpc>
                          <a:spcPct val="100000"/>
                        </a:lnSpc>
                        <a:spcBef>
                          <a:spcPts val="0"/>
                        </a:spcBef>
                        <a:spcAft>
                          <a:spcPts val="0"/>
                        </a:spcAft>
                        <a:buClr>
                          <a:srgbClr val="000000"/>
                        </a:buClr>
                        <a:buSzPts val="1600"/>
                        <a:buFont typeface="Arial"/>
                        <a:buNone/>
                      </a:pPr>
                      <a:r>
                        <a:rPr lang="ru-RU" sz="1600" u="none" strike="noStrike" cap="none">
                          <a:solidFill>
                            <a:srgbClr val="101322"/>
                          </a:solidFill>
                        </a:rPr>
                        <a:t>Спец.</a:t>
                      </a:r>
                      <a:endParaRPr sz="1600" b="0" i="0" u="none" strike="noStrike" cap="none">
                        <a:solidFill>
                          <a:srgbClr val="101322"/>
                        </a:solidFill>
                        <a:latin typeface="Calibri"/>
                        <a:ea typeface="Calibri"/>
                        <a:cs typeface="Calibri"/>
                        <a:sym typeface="Calibri"/>
                      </a:endParaRPr>
                    </a:p>
                  </a:txBody>
                  <a:tcPr marL="9525" marR="9525" marT="9525" marB="0" anchor="b"/>
                </a:tc>
                <a:tc>
                  <a:txBody>
                    <a:bodyPr/>
                    <a:lstStyle/>
                    <a:p>
                      <a:pPr marL="0" marR="0" lvl="0" indent="0" algn="l" rtl="0">
                        <a:lnSpc>
                          <a:spcPct val="100000"/>
                        </a:lnSpc>
                        <a:spcBef>
                          <a:spcPts val="0"/>
                        </a:spcBef>
                        <a:spcAft>
                          <a:spcPts val="0"/>
                        </a:spcAft>
                        <a:buClr>
                          <a:srgbClr val="000000"/>
                        </a:buClr>
                        <a:buSzPts val="1600"/>
                        <a:buFont typeface="Arial"/>
                        <a:buNone/>
                      </a:pPr>
                      <a:r>
                        <a:rPr lang="ru-RU" sz="1600" u="none" strike="noStrike" cap="none">
                          <a:solidFill>
                            <a:srgbClr val="101322"/>
                          </a:solidFill>
                        </a:rPr>
                        <a:t>Руководитель</a:t>
                      </a:r>
                      <a:endParaRPr sz="1600" b="0" i="0" u="none" strike="noStrike" cap="none">
                        <a:solidFill>
                          <a:srgbClr val="101322"/>
                        </a:solidFill>
                        <a:latin typeface="Calibri"/>
                        <a:ea typeface="Calibri"/>
                        <a:cs typeface="Calibri"/>
                        <a:sym typeface="Calibri"/>
                      </a:endParaRPr>
                    </a:p>
                  </a:txBody>
                  <a:tcPr marL="9525" marR="9525" marT="9525" marB="0" anchor="b"/>
                </a:tc>
              </a:tr>
              <a:tr h="325400">
                <a:tc>
                  <a:txBody>
                    <a:bodyPr/>
                    <a:lstStyle/>
                    <a:p>
                      <a:pPr marL="0" marR="0" lvl="0" indent="0" algn="l" rtl="0">
                        <a:lnSpc>
                          <a:spcPct val="100000"/>
                        </a:lnSpc>
                        <a:spcBef>
                          <a:spcPts val="0"/>
                        </a:spcBef>
                        <a:spcAft>
                          <a:spcPts val="0"/>
                        </a:spcAft>
                        <a:buClr>
                          <a:srgbClr val="000000"/>
                        </a:buClr>
                        <a:buSzPts val="1600"/>
                        <a:buFont typeface="Arial"/>
                        <a:buNone/>
                      </a:pPr>
                      <a:r>
                        <a:rPr lang="ru-RU" sz="1600" u="none" strike="noStrike" cap="none"/>
                        <a:t>Блинов Константин Геннадьевич</a:t>
                      </a:r>
                      <a:endParaRPr sz="1600" b="1" i="0" u="none" strike="noStrike" cap="none">
                        <a:solidFill>
                          <a:srgbClr val="000000"/>
                        </a:solidFill>
                        <a:latin typeface="Arial"/>
                        <a:ea typeface="Arial"/>
                        <a:cs typeface="Arial"/>
                        <a:sym typeface="Arial"/>
                      </a:endParaRPr>
                    </a:p>
                  </a:txBody>
                  <a:tcPr marL="9525" marR="9525" marT="9525" marB="0"/>
                </a:tc>
                <a:tc>
                  <a:txBody>
                    <a:bodyPr/>
                    <a:lstStyle/>
                    <a:p>
                      <a:pPr marL="0" marR="0" lvl="0" indent="0" algn="l" rtl="0">
                        <a:lnSpc>
                          <a:spcPct val="100000"/>
                        </a:lnSpc>
                        <a:spcBef>
                          <a:spcPts val="0"/>
                        </a:spcBef>
                        <a:spcAft>
                          <a:spcPts val="0"/>
                        </a:spcAft>
                        <a:buClr>
                          <a:srgbClr val="000000"/>
                        </a:buClr>
                        <a:buSzPts val="1600"/>
                        <a:buFont typeface="Arial"/>
                        <a:buNone/>
                      </a:pPr>
                      <a:r>
                        <a:rPr lang="ru-RU" sz="1600" u="none" strike="noStrike" cap="none"/>
                        <a:t>01.01.06</a:t>
                      </a:r>
                      <a:endParaRPr sz="1600" b="0" i="0" u="none" strike="noStrike" cap="none">
                        <a:solidFill>
                          <a:srgbClr val="000000"/>
                        </a:solidFill>
                        <a:latin typeface="Arial"/>
                        <a:ea typeface="Arial"/>
                        <a:cs typeface="Arial"/>
                        <a:sym typeface="Arial"/>
                      </a:endParaRPr>
                    </a:p>
                  </a:txBody>
                  <a:tcPr marL="9525" marR="9525" marT="9525" marB="0"/>
                </a:tc>
                <a:tc>
                  <a:txBody>
                    <a:bodyPr/>
                    <a:lstStyle/>
                    <a:p>
                      <a:pPr marL="0" marR="0" lvl="0" indent="0" algn="l" rtl="0">
                        <a:lnSpc>
                          <a:spcPct val="100000"/>
                        </a:lnSpc>
                        <a:spcBef>
                          <a:spcPts val="0"/>
                        </a:spcBef>
                        <a:spcAft>
                          <a:spcPts val="0"/>
                        </a:spcAft>
                        <a:buClr>
                          <a:srgbClr val="000000"/>
                        </a:buClr>
                        <a:buSzPts val="1600"/>
                        <a:buFont typeface="Arial"/>
                        <a:buNone/>
                      </a:pPr>
                      <a:r>
                        <a:rPr lang="ru-RU" sz="1600" u="none" strike="noStrike" cap="none"/>
                        <a:t>Алаев Павел Евгеньевич</a:t>
                      </a:r>
                      <a:endParaRPr sz="1600" b="0" i="0" u="none" strike="noStrike" cap="none">
                        <a:solidFill>
                          <a:srgbClr val="000000"/>
                        </a:solidFill>
                        <a:latin typeface="Arial"/>
                        <a:ea typeface="Arial"/>
                        <a:cs typeface="Arial"/>
                        <a:sym typeface="Arial"/>
                      </a:endParaRPr>
                    </a:p>
                  </a:txBody>
                  <a:tcPr marL="9525" marR="9525" marT="9525" marB="0"/>
                </a:tc>
              </a:tr>
              <a:tr h="325400">
                <a:tc>
                  <a:txBody>
                    <a:bodyPr/>
                    <a:lstStyle/>
                    <a:p>
                      <a:pPr marL="0" marR="0" lvl="0" indent="0" algn="l" rtl="0">
                        <a:lnSpc>
                          <a:spcPct val="100000"/>
                        </a:lnSpc>
                        <a:spcBef>
                          <a:spcPts val="0"/>
                        </a:spcBef>
                        <a:spcAft>
                          <a:spcPts val="0"/>
                        </a:spcAft>
                        <a:buClr>
                          <a:srgbClr val="000000"/>
                        </a:buClr>
                        <a:buSzPts val="1600"/>
                        <a:buFont typeface="Arial"/>
                        <a:buNone/>
                      </a:pPr>
                      <a:r>
                        <a:rPr lang="ru-RU" sz="1600" u="none" strike="noStrike" cap="none"/>
                        <a:t>Даулетиярова Айгерим</a:t>
                      </a:r>
                      <a:endParaRPr sz="1600" b="1" i="0" u="none" strike="noStrike" cap="none">
                        <a:solidFill>
                          <a:srgbClr val="000000"/>
                        </a:solidFill>
                        <a:latin typeface="Arial"/>
                        <a:ea typeface="Arial"/>
                        <a:cs typeface="Arial"/>
                        <a:sym typeface="Arial"/>
                      </a:endParaRPr>
                    </a:p>
                  </a:txBody>
                  <a:tcPr marL="9525" marR="9525" marT="9525" marB="0"/>
                </a:tc>
                <a:tc>
                  <a:txBody>
                    <a:bodyPr/>
                    <a:lstStyle/>
                    <a:p>
                      <a:pPr marL="0" marR="0" lvl="0" indent="0" algn="l" rtl="0">
                        <a:lnSpc>
                          <a:spcPct val="100000"/>
                        </a:lnSpc>
                        <a:spcBef>
                          <a:spcPts val="0"/>
                        </a:spcBef>
                        <a:spcAft>
                          <a:spcPts val="0"/>
                        </a:spcAft>
                        <a:buClr>
                          <a:schemeClr val="dk1"/>
                        </a:buClr>
                        <a:buSzPts val="1600"/>
                        <a:buFont typeface="Arial"/>
                        <a:buNone/>
                      </a:pPr>
                      <a:r>
                        <a:rPr lang="ru-RU" sz="1600" u="none" strike="noStrike" cap="none"/>
                        <a:t>01.01.06</a:t>
                      </a:r>
                      <a:endParaRPr sz="1600" b="0" i="0" u="none" strike="noStrike" cap="none">
                        <a:solidFill>
                          <a:srgbClr val="000000"/>
                        </a:solidFill>
                        <a:latin typeface="Arial"/>
                        <a:ea typeface="Arial"/>
                        <a:cs typeface="Arial"/>
                        <a:sym typeface="Arial"/>
                      </a:endParaRPr>
                    </a:p>
                  </a:txBody>
                  <a:tcPr marL="9525" marR="9525" marT="9525" marB="0"/>
                </a:tc>
                <a:tc>
                  <a:txBody>
                    <a:bodyPr/>
                    <a:lstStyle/>
                    <a:p>
                      <a:pPr marL="0" marR="0" lvl="0" indent="0" algn="l" rtl="0">
                        <a:lnSpc>
                          <a:spcPct val="100000"/>
                        </a:lnSpc>
                        <a:spcBef>
                          <a:spcPts val="0"/>
                        </a:spcBef>
                        <a:spcAft>
                          <a:spcPts val="0"/>
                        </a:spcAft>
                        <a:buClr>
                          <a:srgbClr val="000000"/>
                        </a:buClr>
                        <a:buSzPts val="1600"/>
                        <a:buFont typeface="Arial"/>
                        <a:buNone/>
                      </a:pPr>
                      <a:r>
                        <a:rPr lang="ru-RU" sz="1600" u="none" strike="noStrike" cap="none"/>
                        <a:t>Судоплатов Сергей Владимирович</a:t>
                      </a:r>
                      <a:endParaRPr sz="1600" b="0" i="0" u="none" strike="noStrike" cap="none">
                        <a:solidFill>
                          <a:srgbClr val="000000"/>
                        </a:solidFill>
                        <a:latin typeface="Arial"/>
                        <a:ea typeface="Arial"/>
                        <a:cs typeface="Arial"/>
                        <a:sym typeface="Arial"/>
                      </a:endParaRPr>
                    </a:p>
                  </a:txBody>
                  <a:tcPr marL="9525" marR="9525" marT="9525" marB="0"/>
                </a:tc>
              </a:tr>
              <a:tr h="325400">
                <a:tc>
                  <a:txBody>
                    <a:bodyPr/>
                    <a:lstStyle/>
                    <a:p>
                      <a:pPr marL="0" marR="0" lvl="0" indent="0" algn="l" rtl="0">
                        <a:lnSpc>
                          <a:spcPct val="100000"/>
                        </a:lnSpc>
                        <a:spcBef>
                          <a:spcPts val="0"/>
                        </a:spcBef>
                        <a:spcAft>
                          <a:spcPts val="0"/>
                        </a:spcAft>
                        <a:buClr>
                          <a:srgbClr val="000000"/>
                        </a:buClr>
                        <a:buSzPts val="1600"/>
                        <a:buFont typeface="Arial"/>
                        <a:buNone/>
                      </a:pPr>
                      <a:r>
                        <a:rPr lang="ru-RU" sz="1600" u="none" strike="noStrike" cap="none"/>
                        <a:t>Козлов Роман Александрович</a:t>
                      </a:r>
                      <a:endParaRPr sz="1600" b="1" i="0" u="none" strike="noStrike" cap="none">
                        <a:solidFill>
                          <a:srgbClr val="000000"/>
                        </a:solidFill>
                        <a:latin typeface="Arial"/>
                        <a:ea typeface="Arial"/>
                        <a:cs typeface="Arial"/>
                        <a:sym typeface="Arial"/>
                      </a:endParaRPr>
                    </a:p>
                  </a:txBody>
                  <a:tcPr marL="9525" marR="9525" marT="9525" marB="0"/>
                </a:tc>
                <a:tc>
                  <a:txBody>
                    <a:bodyPr/>
                    <a:lstStyle/>
                    <a:p>
                      <a:pPr marL="0" marR="0" lvl="0" indent="0" algn="l" rtl="0">
                        <a:lnSpc>
                          <a:spcPct val="100000"/>
                        </a:lnSpc>
                        <a:spcBef>
                          <a:spcPts val="0"/>
                        </a:spcBef>
                        <a:spcAft>
                          <a:spcPts val="0"/>
                        </a:spcAft>
                        <a:buClr>
                          <a:srgbClr val="000000"/>
                        </a:buClr>
                        <a:buSzPts val="1600"/>
                        <a:buFont typeface="Arial"/>
                        <a:buNone/>
                      </a:pPr>
                      <a:r>
                        <a:rPr lang="ru-RU" sz="1600" u="none" strike="noStrike" cap="none"/>
                        <a:t>01.01.06</a:t>
                      </a:r>
                      <a:endParaRPr sz="1600" b="0" i="0" u="none" strike="noStrike" cap="none">
                        <a:solidFill>
                          <a:srgbClr val="000000"/>
                        </a:solidFill>
                        <a:latin typeface="Arial"/>
                        <a:ea typeface="Arial"/>
                        <a:cs typeface="Arial"/>
                        <a:sym typeface="Arial"/>
                      </a:endParaRPr>
                    </a:p>
                  </a:txBody>
                  <a:tcPr marL="9525" marR="9525" marT="9525" marB="0"/>
                </a:tc>
                <a:tc>
                  <a:txBody>
                    <a:bodyPr/>
                    <a:lstStyle/>
                    <a:p>
                      <a:pPr marL="0" marR="0" lvl="0" indent="0" algn="l" rtl="0">
                        <a:lnSpc>
                          <a:spcPct val="100000"/>
                        </a:lnSpc>
                        <a:spcBef>
                          <a:spcPts val="0"/>
                        </a:spcBef>
                        <a:spcAft>
                          <a:spcPts val="0"/>
                        </a:spcAft>
                        <a:buClr>
                          <a:srgbClr val="000000"/>
                        </a:buClr>
                        <a:buSzPts val="1600"/>
                        <a:buFont typeface="Arial"/>
                        <a:buNone/>
                      </a:pPr>
                      <a:r>
                        <a:rPr lang="ru-RU" sz="1600" u="none" strike="noStrike" cap="none"/>
                        <a:t>Колесников Павел Сергеевич</a:t>
                      </a:r>
                      <a:endParaRPr sz="1600" b="0" i="0" u="none" strike="noStrike" cap="none">
                        <a:solidFill>
                          <a:srgbClr val="000000"/>
                        </a:solidFill>
                        <a:latin typeface="Arial"/>
                        <a:ea typeface="Arial"/>
                        <a:cs typeface="Arial"/>
                        <a:sym typeface="Arial"/>
                      </a:endParaRPr>
                    </a:p>
                  </a:txBody>
                  <a:tcPr marL="9525" marR="9525" marT="9525" marB="0"/>
                </a:tc>
              </a:tr>
              <a:tr h="325400">
                <a:tc>
                  <a:txBody>
                    <a:bodyPr/>
                    <a:lstStyle/>
                    <a:p>
                      <a:pPr marL="0" marR="0" lvl="0" indent="0" algn="l" rtl="0">
                        <a:lnSpc>
                          <a:spcPct val="100000"/>
                        </a:lnSpc>
                        <a:spcBef>
                          <a:spcPts val="0"/>
                        </a:spcBef>
                        <a:spcAft>
                          <a:spcPts val="0"/>
                        </a:spcAft>
                        <a:buClr>
                          <a:srgbClr val="000000"/>
                        </a:buClr>
                        <a:buSzPts val="1600"/>
                        <a:buFont typeface="Arial"/>
                        <a:buNone/>
                      </a:pPr>
                      <a:r>
                        <a:rPr lang="ru-RU" sz="1600" u="none" strike="noStrike" cap="none"/>
                        <a:t>Сартаев Бауыржан</a:t>
                      </a:r>
                      <a:endParaRPr sz="1600" b="1" i="0" u="none" strike="noStrike" cap="none">
                        <a:solidFill>
                          <a:srgbClr val="000000"/>
                        </a:solidFill>
                        <a:latin typeface="Arial"/>
                        <a:ea typeface="Arial"/>
                        <a:cs typeface="Arial"/>
                        <a:sym typeface="Arial"/>
                      </a:endParaRPr>
                    </a:p>
                  </a:txBody>
                  <a:tcPr marL="9525" marR="9525" marT="9525" marB="0"/>
                </a:tc>
                <a:tc>
                  <a:txBody>
                    <a:bodyPr/>
                    <a:lstStyle/>
                    <a:p>
                      <a:pPr marL="0" marR="0" lvl="0" indent="0" algn="l" rtl="0">
                        <a:lnSpc>
                          <a:spcPct val="100000"/>
                        </a:lnSpc>
                        <a:spcBef>
                          <a:spcPts val="0"/>
                        </a:spcBef>
                        <a:spcAft>
                          <a:spcPts val="0"/>
                        </a:spcAft>
                        <a:buClr>
                          <a:srgbClr val="000000"/>
                        </a:buClr>
                        <a:buSzPts val="1600"/>
                        <a:buFont typeface="Arial"/>
                        <a:buNone/>
                      </a:pPr>
                      <a:r>
                        <a:rPr lang="ru-RU" sz="1600" u="none" strike="noStrike" cap="none"/>
                        <a:t>01.01.06</a:t>
                      </a:r>
                      <a:endParaRPr sz="1600" b="0" i="0" u="none" strike="noStrike" cap="none">
                        <a:solidFill>
                          <a:srgbClr val="000000"/>
                        </a:solidFill>
                        <a:latin typeface="Arial"/>
                        <a:ea typeface="Arial"/>
                        <a:cs typeface="Arial"/>
                        <a:sym typeface="Arial"/>
                      </a:endParaRPr>
                    </a:p>
                  </a:txBody>
                  <a:tcPr marL="9525" marR="9525" marT="9525" marB="0"/>
                </a:tc>
                <a:tc>
                  <a:txBody>
                    <a:bodyPr/>
                    <a:lstStyle/>
                    <a:p>
                      <a:pPr marL="0" marR="0" lvl="0" indent="0" algn="l" rtl="0">
                        <a:lnSpc>
                          <a:spcPct val="100000"/>
                        </a:lnSpc>
                        <a:spcBef>
                          <a:spcPts val="0"/>
                        </a:spcBef>
                        <a:spcAft>
                          <a:spcPts val="0"/>
                        </a:spcAft>
                        <a:buClr>
                          <a:srgbClr val="000000"/>
                        </a:buClr>
                        <a:buSzPts val="1600"/>
                        <a:buFont typeface="Arial"/>
                        <a:buNone/>
                      </a:pPr>
                      <a:r>
                        <a:rPr lang="ru-RU" sz="1600" u="none" strike="noStrike" cap="none"/>
                        <a:t>Колесников Павел Сергеевич</a:t>
                      </a:r>
                      <a:endParaRPr sz="1600" b="0" i="0" u="none" strike="noStrike" cap="none">
                        <a:solidFill>
                          <a:srgbClr val="000000"/>
                        </a:solidFill>
                        <a:latin typeface="Arial"/>
                        <a:ea typeface="Arial"/>
                        <a:cs typeface="Arial"/>
                        <a:sym typeface="Arial"/>
                      </a:endParaRPr>
                    </a:p>
                  </a:txBody>
                  <a:tcPr marL="9525" marR="9525" marT="9525" marB="0"/>
                </a:tc>
              </a:tr>
              <a:tr h="309900">
                <a:tc>
                  <a:txBody>
                    <a:bodyPr/>
                    <a:lstStyle/>
                    <a:p>
                      <a:pPr marL="0" marR="0" lvl="0" indent="0" algn="l" rtl="0">
                        <a:lnSpc>
                          <a:spcPct val="100000"/>
                        </a:lnSpc>
                        <a:spcBef>
                          <a:spcPts val="0"/>
                        </a:spcBef>
                        <a:spcAft>
                          <a:spcPts val="0"/>
                        </a:spcAft>
                        <a:buClr>
                          <a:srgbClr val="000000"/>
                        </a:buClr>
                        <a:buSzPts val="1600"/>
                        <a:buFont typeface="Arial"/>
                        <a:buNone/>
                      </a:pPr>
                      <a:r>
                        <a:rPr lang="ru-RU" sz="1600" u="none" strike="noStrike" cap="none"/>
                        <a:t>Скресанов Савелий Вячеславович</a:t>
                      </a:r>
                      <a:endParaRPr sz="1600" b="1" i="0" u="none" strike="noStrike" cap="none">
                        <a:solidFill>
                          <a:srgbClr val="000000"/>
                        </a:solidFill>
                        <a:latin typeface="Arial"/>
                        <a:ea typeface="Arial"/>
                        <a:cs typeface="Arial"/>
                        <a:sym typeface="Arial"/>
                      </a:endParaRPr>
                    </a:p>
                  </a:txBody>
                  <a:tcPr marL="9525" marR="9525" marT="9525" marB="0"/>
                </a:tc>
                <a:tc>
                  <a:txBody>
                    <a:bodyPr/>
                    <a:lstStyle/>
                    <a:p>
                      <a:pPr marL="0" marR="0" lvl="0" indent="0" algn="l" rtl="0">
                        <a:lnSpc>
                          <a:spcPct val="100000"/>
                        </a:lnSpc>
                        <a:spcBef>
                          <a:spcPts val="0"/>
                        </a:spcBef>
                        <a:spcAft>
                          <a:spcPts val="0"/>
                        </a:spcAft>
                        <a:buClr>
                          <a:schemeClr val="dk1"/>
                        </a:buClr>
                        <a:buSzPts val="1600"/>
                        <a:buFont typeface="Arial"/>
                        <a:buNone/>
                      </a:pPr>
                      <a:r>
                        <a:rPr lang="ru-RU" sz="1600" u="none" strike="noStrike" cap="none"/>
                        <a:t>01.01.06</a:t>
                      </a:r>
                      <a:endParaRPr sz="1600" b="0" i="0" u="none" strike="noStrike" cap="none">
                        <a:solidFill>
                          <a:srgbClr val="000000"/>
                        </a:solidFill>
                        <a:latin typeface="Arial"/>
                        <a:ea typeface="Arial"/>
                        <a:cs typeface="Arial"/>
                        <a:sym typeface="Arial"/>
                      </a:endParaRPr>
                    </a:p>
                  </a:txBody>
                  <a:tcPr marL="9525" marR="9525" marT="9525" marB="0"/>
                </a:tc>
                <a:tc>
                  <a:txBody>
                    <a:bodyPr/>
                    <a:lstStyle/>
                    <a:p>
                      <a:pPr marL="0" marR="0" lvl="0" indent="0" algn="l" rtl="0">
                        <a:lnSpc>
                          <a:spcPct val="100000"/>
                        </a:lnSpc>
                        <a:spcBef>
                          <a:spcPts val="0"/>
                        </a:spcBef>
                        <a:spcAft>
                          <a:spcPts val="0"/>
                        </a:spcAft>
                        <a:buClr>
                          <a:srgbClr val="000000"/>
                        </a:buClr>
                        <a:buSzPts val="1600"/>
                        <a:buFont typeface="Arial"/>
                        <a:buNone/>
                      </a:pPr>
                      <a:r>
                        <a:rPr lang="ru-RU" sz="1600" u="none" strike="noStrike" cap="none"/>
                        <a:t>Васильев Андрей Викторович</a:t>
                      </a:r>
                      <a:endParaRPr sz="1600" b="0" i="0" u="none" strike="noStrike" cap="none">
                        <a:solidFill>
                          <a:srgbClr val="000000"/>
                        </a:solidFill>
                        <a:latin typeface="Arial"/>
                        <a:ea typeface="Arial"/>
                        <a:cs typeface="Arial"/>
                        <a:sym typeface="Arial"/>
                      </a:endParaRPr>
                    </a:p>
                  </a:txBody>
                  <a:tcPr marL="9525" marR="9525" marT="9525" marB="0"/>
                </a:tc>
              </a:tr>
              <a:tr h="325400">
                <a:tc>
                  <a:txBody>
                    <a:bodyPr/>
                    <a:lstStyle/>
                    <a:p>
                      <a:pPr marL="0" marR="0" lvl="0" indent="0" algn="l" rtl="0">
                        <a:lnSpc>
                          <a:spcPct val="100000"/>
                        </a:lnSpc>
                        <a:spcBef>
                          <a:spcPts val="0"/>
                        </a:spcBef>
                        <a:spcAft>
                          <a:spcPts val="0"/>
                        </a:spcAft>
                        <a:buClr>
                          <a:srgbClr val="000000"/>
                        </a:buClr>
                        <a:buSzPts val="1600"/>
                        <a:buFont typeface="Arial"/>
                        <a:buNone/>
                      </a:pPr>
                      <a:r>
                        <a:rPr lang="ru-RU" sz="1600" u="none" strike="noStrike" cap="none"/>
                        <a:t>Нечесов Андрей Витальевич</a:t>
                      </a:r>
                      <a:endParaRPr sz="1600" b="1" i="0" u="none" strike="noStrike" cap="none">
                        <a:solidFill>
                          <a:srgbClr val="000000"/>
                        </a:solidFill>
                      </a:endParaRPr>
                    </a:p>
                  </a:txBody>
                  <a:tcPr marL="9525" marR="9525" marT="9525" marB="0"/>
                </a:tc>
                <a:tc>
                  <a:txBody>
                    <a:bodyPr/>
                    <a:lstStyle/>
                    <a:p>
                      <a:pPr marL="0" marR="0" lvl="0" indent="0" algn="l" rtl="0">
                        <a:lnSpc>
                          <a:spcPct val="100000"/>
                        </a:lnSpc>
                        <a:spcBef>
                          <a:spcPts val="0"/>
                        </a:spcBef>
                        <a:spcAft>
                          <a:spcPts val="0"/>
                        </a:spcAft>
                        <a:buClr>
                          <a:srgbClr val="000000"/>
                        </a:buClr>
                        <a:buSzPts val="1600"/>
                        <a:buFont typeface="Arial"/>
                        <a:buNone/>
                      </a:pPr>
                      <a:r>
                        <a:rPr lang="ru-RU" sz="1600" u="none" strike="noStrike" cap="none"/>
                        <a:t>01.01.06</a:t>
                      </a:r>
                      <a:endParaRPr sz="1600" b="0" i="0" u="none" strike="noStrike" cap="none">
                        <a:solidFill>
                          <a:srgbClr val="000000"/>
                        </a:solidFill>
                        <a:latin typeface="Arial"/>
                        <a:ea typeface="Arial"/>
                        <a:cs typeface="Arial"/>
                        <a:sym typeface="Arial"/>
                      </a:endParaRPr>
                    </a:p>
                  </a:txBody>
                  <a:tcPr marL="9525" marR="9525" marT="9525" marB="0"/>
                </a:tc>
                <a:tc>
                  <a:txBody>
                    <a:bodyPr/>
                    <a:lstStyle/>
                    <a:p>
                      <a:pPr marL="0" marR="0" lvl="0" indent="0" algn="l" rtl="0">
                        <a:lnSpc>
                          <a:spcPct val="100000"/>
                        </a:lnSpc>
                        <a:spcBef>
                          <a:spcPts val="0"/>
                        </a:spcBef>
                        <a:spcAft>
                          <a:spcPts val="0"/>
                        </a:spcAft>
                        <a:buClr>
                          <a:srgbClr val="000000"/>
                        </a:buClr>
                        <a:buSzPts val="1600"/>
                        <a:buFont typeface="Arial"/>
                        <a:buNone/>
                      </a:pPr>
                      <a:r>
                        <a:rPr lang="ru-RU" sz="1600" u="none" strike="noStrike" cap="none"/>
                        <a:t>Гончаров Сергей Савостьянович</a:t>
                      </a:r>
                      <a:endParaRPr sz="1600" b="0" i="0" u="none" strike="noStrike" cap="none">
                        <a:solidFill>
                          <a:srgbClr val="000000"/>
                        </a:solidFill>
                        <a:latin typeface="Arial"/>
                        <a:ea typeface="Arial"/>
                        <a:cs typeface="Arial"/>
                        <a:sym typeface="Arial"/>
                      </a:endParaRPr>
                    </a:p>
                  </a:txBody>
                  <a:tcPr marL="9525" marR="9525" marT="9525" marB="0"/>
                </a:tc>
              </a:tr>
              <a:tr h="325400">
                <a:tc>
                  <a:txBody>
                    <a:bodyPr/>
                    <a:lstStyle/>
                    <a:p>
                      <a:pPr marL="0" marR="0" lvl="0" indent="0" algn="l" rtl="0">
                        <a:lnSpc>
                          <a:spcPct val="100000"/>
                        </a:lnSpc>
                        <a:spcBef>
                          <a:spcPts val="0"/>
                        </a:spcBef>
                        <a:spcAft>
                          <a:spcPts val="0"/>
                        </a:spcAft>
                        <a:buClr>
                          <a:srgbClr val="000000"/>
                        </a:buClr>
                        <a:buSzPts val="1600"/>
                        <a:buFont typeface="Arial"/>
                        <a:buNone/>
                      </a:pPr>
                      <a:r>
                        <a:rPr lang="ru-RU" sz="1600" u="none" strike="noStrike" cap="none"/>
                        <a:t>Пахомов Иван Владимирович</a:t>
                      </a:r>
                      <a:endParaRPr sz="1600" b="1" i="0" u="none" strike="noStrike" cap="none">
                        <a:solidFill>
                          <a:srgbClr val="000000"/>
                        </a:solidFill>
                      </a:endParaRPr>
                    </a:p>
                  </a:txBody>
                  <a:tcPr marL="9525" marR="9525" marT="9525" marB="0"/>
                </a:tc>
                <a:tc>
                  <a:txBody>
                    <a:bodyPr/>
                    <a:lstStyle/>
                    <a:p>
                      <a:pPr marL="0" marR="0" lvl="0" indent="0" algn="l" rtl="0">
                        <a:lnSpc>
                          <a:spcPct val="100000"/>
                        </a:lnSpc>
                        <a:spcBef>
                          <a:spcPts val="0"/>
                        </a:spcBef>
                        <a:spcAft>
                          <a:spcPts val="0"/>
                        </a:spcAft>
                        <a:buClr>
                          <a:schemeClr val="dk1"/>
                        </a:buClr>
                        <a:buSzPts val="1600"/>
                        <a:buFont typeface="Arial"/>
                        <a:buNone/>
                      </a:pPr>
                      <a:r>
                        <a:rPr lang="ru-RU" sz="1600" u="none" strike="noStrike" cap="none"/>
                        <a:t>05.13.11</a:t>
                      </a:r>
                      <a:endParaRPr sz="1600" b="0" i="0" u="none" strike="noStrike" cap="none">
                        <a:solidFill>
                          <a:srgbClr val="000000"/>
                        </a:solidFill>
                        <a:latin typeface="Arial"/>
                        <a:ea typeface="Arial"/>
                        <a:cs typeface="Arial"/>
                        <a:sym typeface="Arial"/>
                      </a:endParaRPr>
                    </a:p>
                  </a:txBody>
                  <a:tcPr marL="9525" marR="9525" marT="9525" marB="0"/>
                </a:tc>
                <a:tc>
                  <a:txBody>
                    <a:bodyPr/>
                    <a:lstStyle/>
                    <a:p>
                      <a:pPr marL="0" marR="0" lvl="0" indent="0" algn="l" rtl="0">
                        <a:lnSpc>
                          <a:spcPct val="100000"/>
                        </a:lnSpc>
                        <a:spcBef>
                          <a:spcPts val="0"/>
                        </a:spcBef>
                        <a:spcAft>
                          <a:spcPts val="0"/>
                        </a:spcAft>
                        <a:buClr>
                          <a:srgbClr val="000000"/>
                        </a:buClr>
                        <a:buSzPts val="1600"/>
                        <a:buFont typeface="Arial"/>
                        <a:buNone/>
                      </a:pPr>
                      <a:r>
                        <a:rPr lang="ru-RU" sz="1600" u="none" strike="noStrike" cap="none"/>
                        <a:t>Пальчунов Дмитрий Евгеньевич</a:t>
                      </a:r>
                      <a:endParaRPr sz="1600" b="0" i="0" u="none" strike="noStrike" cap="none">
                        <a:solidFill>
                          <a:srgbClr val="000000"/>
                        </a:solidFill>
                        <a:latin typeface="Arial"/>
                        <a:ea typeface="Arial"/>
                        <a:cs typeface="Arial"/>
                        <a:sym typeface="Arial"/>
                      </a:endParaRPr>
                    </a:p>
                  </a:txBody>
                  <a:tcPr marL="9525" marR="9525" marT="9525" marB="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
          <p:cNvSpPr txBox="1">
            <a:spLocks noGrp="1"/>
          </p:cNvSpPr>
          <p:nvPr>
            <p:ph type="title"/>
          </p:nvPr>
        </p:nvSpPr>
        <p:spPr>
          <a:xfrm>
            <a:off x="1763688" y="260648"/>
            <a:ext cx="7356093" cy="1255266"/>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a:t>Структура Института</a:t>
            </a:r>
            <a:endParaRPr/>
          </a:p>
        </p:txBody>
      </p:sp>
      <p:sp>
        <p:nvSpPr>
          <p:cNvPr id="250" name="Google Shape;250;p3"/>
          <p:cNvSpPr txBox="1">
            <a:spLocks noGrp="1"/>
          </p:cNvSpPr>
          <p:nvPr>
            <p:ph type="body" idx="1"/>
          </p:nvPr>
        </p:nvSpPr>
        <p:spPr>
          <a:xfrm>
            <a:off x="0" y="1772816"/>
            <a:ext cx="9144000" cy="4968552"/>
          </a:xfrm>
          <a:prstGeom prst="rect">
            <a:avLst/>
          </a:prstGeom>
          <a:noFill/>
          <a:ln>
            <a:noFill/>
          </a:ln>
        </p:spPr>
        <p:txBody>
          <a:bodyPr spcFirstLastPara="1" wrap="square" lIns="91425" tIns="45700" rIns="91425" bIns="45700" anchor="t" anchorCtr="0">
            <a:noAutofit/>
          </a:bodyPr>
          <a:lstStyle/>
          <a:p>
            <a:pPr marL="228600" lvl="0" indent="-182880" algn="just" rtl="0">
              <a:lnSpc>
                <a:spcPct val="100000"/>
              </a:lnSpc>
              <a:spcBef>
                <a:spcPts val="0"/>
              </a:spcBef>
              <a:spcAft>
                <a:spcPts val="0"/>
              </a:spcAft>
              <a:buSzPts val="2470"/>
              <a:buFont typeface="Noto Sans Symbols"/>
              <a:buNone/>
            </a:pPr>
            <a:r>
              <a:rPr lang="ru-RU" sz="1900"/>
              <a:t>	</a:t>
            </a:r>
            <a:endParaRPr sz="1600"/>
          </a:p>
          <a:p>
            <a:pPr marL="228600" lvl="0" indent="-182880" algn="l" rtl="0">
              <a:lnSpc>
                <a:spcPct val="100000"/>
              </a:lnSpc>
              <a:spcBef>
                <a:spcPts val="1600"/>
              </a:spcBef>
              <a:spcAft>
                <a:spcPts val="0"/>
              </a:spcAft>
              <a:buSzPts val="2600"/>
              <a:buFont typeface="Noto Sans Symbols"/>
              <a:buChar char="❑"/>
            </a:pPr>
            <a:r>
              <a:rPr lang="ru-RU" sz="2000"/>
              <a:t>Дирекция</a:t>
            </a:r>
            <a:endParaRPr/>
          </a:p>
          <a:p>
            <a:pPr marL="228600" lvl="0" indent="-182880" algn="l" rtl="0">
              <a:lnSpc>
                <a:spcPct val="100000"/>
              </a:lnSpc>
              <a:spcBef>
                <a:spcPts val="700"/>
              </a:spcBef>
              <a:spcAft>
                <a:spcPts val="0"/>
              </a:spcAft>
              <a:buSzPts val="2600"/>
              <a:buFont typeface="Noto Sans Symbols"/>
              <a:buChar char="❑"/>
            </a:pPr>
            <a:r>
              <a:rPr lang="ru-RU" sz="2000"/>
              <a:t>Подразделения административного персонала</a:t>
            </a:r>
            <a:endParaRPr/>
          </a:p>
          <a:p>
            <a:pPr marL="228600" lvl="0" indent="-182880" algn="l" rtl="0">
              <a:lnSpc>
                <a:spcPct val="100000"/>
              </a:lnSpc>
              <a:spcBef>
                <a:spcPts val="700"/>
              </a:spcBef>
              <a:spcAft>
                <a:spcPts val="0"/>
              </a:spcAft>
              <a:buSzPts val="2600"/>
              <a:buFont typeface="Noto Sans Symbols"/>
              <a:buChar char="❑"/>
            </a:pPr>
            <a:r>
              <a:rPr lang="ru-RU" sz="2000"/>
              <a:t>Научные подразделения: </a:t>
            </a:r>
            <a:r>
              <a:rPr lang="ru-RU" sz="2000" b="1"/>
              <a:t>Международный математический центр</a:t>
            </a:r>
            <a:r>
              <a:rPr lang="ru-RU" sz="2000"/>
              <a:t>, </a:t>
            </a:r>
            <a:endParaRPr/>
          </a:p>
          <a:p>
            <a:pPr marL="45720" lvl="0" indent="0" algn="l" rtl="0">
              <a:lnSpc>
                <a:spcPct val="100000"/>
              </a:lnSpc>
              <a:spcBef>
                <a:spcPts val="700"/>
              </a:spcBef>
              <a:spcAft>
                <a:spcPts val="0"/>
              </a:spcAft>
              <a:buSzPts val="2600"/>
              <a:buNone/>
            </a:pPr>
            <a:r>
              <a:rPr lang="ru-RU" sz="2000"/>
              <a:t>29 лабораторий и 10 ВТК</a:t>
            </a:r>
            <a:endParaRPr/>
          </a:p>
          <a:p>
            <a:pPr marL="228600" lvl="0" indent="-182880" algn="l" rtl="0">
              <a:lnSpc>
                <a:spcPct val="100000"/>
              </a:lnSpc>
              <a:spcBef>
                <a:spcPts val="700"/>
              </a:spcBef>
              <a:spcAft>
                <a:spcPts val="0"/>
              </a:spcAft>
              <a:buSzPts val="2600"/>
              <a:buFont typeface="Noto Sans Symbols"/>
              <a:buChar char="❑"/>
            </a:pPr>
            <a:r>
              <a:rPr lang="ru-RU" sz="2000"/>
              <a:t>Научно-вспомогательные подразделения</a:t>
            </a:r>
            <a:endParaRPr/>
          </a:p>
          <a:p>
            <a:pPr marL="228600" lvl="0" indent="-182880" algn="l" rtl="0">
              <a:lnSpc>
                <a:spcPct val="100000"/>
              </a:lnSpc>
              <a:spcBef>
                <a:spcPts val="700"/>
              </a:spcBef>
              <a:spcAft>
                <a:spcPts val="0"/>
              </a:spcAft>
              <a:buSzPts val="2600"/>
              <a:buFont typeface="Noto Sans Symbols"/>
              <a:buChar char="❑"/>
            </a:pPr>
            <a:r>
              <a:rPr lang="ru-RU" sz="2000"/>
              <a:t>Советы по защитам (специальности: 01.01.01,  01.01.02,  1.01.04, 01.01.05,  01.01.06,  01.01.07,  01.01.09,  05.13.11, 05.13.17, 05.13.18)</a:t>
            </a:r>
            <a:endParaRPr/>
          </a:p>
          <a:p>
            <a:pPr marL="228600" lvl="0" indent="-182880" algn="l" rtl="0">
              <a:lnSpc>
                <a:spcPct val="100000"/>
              </a:lnSpc>
              <a:spcBef>
                <a:spcPts val="700"/>
              </a:spcBef>
              <a:spcAft>
                <a:spcPts val="0"/>
              </a:spcAft>
              <a:buSzPts val="2600"/>
              <a:buFont typeface="Noto Sans Symbols"/>
              <a:buChar char="❑"/>
            </a:pPr>
            <a:r>
              <a:rPr lang="ru-RU" sz="2000"/>
              <a:t>Филиал в г. Омске</a:t>
            </a:r>
            <a:endParaRPr/>
          </a:p>
        </p:txBody>
      </p:sp>
      <p:pic>
        <p:nvPicPr>
          <p:cNvPr id="251" name="Google Shape;251;p3"/>
          <p:cNvPicPr preferRelativeResize="0"/>
          <p:nvPr/>
        </p:nvPicPr>
        <p:blipFill rotWithShape="1">
          <a:blip r:embed="rId3">
            <a:alphaModFix/>
          </a:blip>
          <a:srcRect/>
          <a:stretch/>
        </p:blipFill>
        <p:spPr>
          <a:xfrm>
            <a:off x="628651" y="404813"/>
            <a:ext cx="990600" cy="9620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7"/>
          <p:cNvSpPr txBox="1">
            <a:spLocks noGrp="1"/>
          </p:cNvSpPr>
          <p:nvPr>
            <p:ph type="title"/>
          </p:nvPr>
        </p:nvSpPr>
        <p:spPr>
          <a:xfrm>
            <a:off x="2411415" y="304802"/>
            <a:ext cx="6164263"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a:t>Подготовка кадров</a:t>
            </a:r>
            <a:endParaRPr/>
          </a:p>
        </p:txBody>
      </p:sp>
      <p:sp>
        <p:nvSpPr>
          <p:cNvPr id="415" name="Google Shape;415;p27"/>
          <p:cNvSpPr txBox="1">
            <a:spLocks noGrp="1"/>
          </p:cNvSpPr>
          <p:nvPr>
            <p:ph type="body" idx="1"/>
          </p:nvPr>
        </p:nvSpPr>
        <p:spPr>
          <a:xfrm>
            <a:off x="395536" y="1366838"/>
            <a:ext cx="8424935" cy="5014490"/>
          </a:xfrm>
          <a:prstGeom prst="rect">
            <a:avLst/>
          </a:prstGeom>
          <a:noFill/>
          <a:ln>
            <a:noFill/>
          </a:ln>
        </p:spPr>
        <p:txBody>
          <a:bodyPr spcFirstLastPara="1" wrap="square" lIns="91425" tIns="45700" rIns="91425" bIns="45700" anchor="t" anchorCtr="0">
            <a:noAutofit/>
          </a:bodyPr>
          <a:lstStyle/>
          <a:p>
            <a:pPr marL="228600" lvl="0" indent="-182880" algn="just" rtl="0">
              <a:lnSpc>
                <a:spcPct val="80000"/>
              </a:lnSpc>
              <a:spcBef>
                <a:spcPts val="0"/>
              </a:spcBef>
              <a:spcAft>
                <a:spcPts val="0"/>
              </a:spcAft>
              <a:buSzPts val="2080"/>
              <a:buFont typeface="Noto Sans Symbols"/>
              <a:buNone/>
            </a:pPr>
            <a:r>
              <a:rPr lang="ru-RU" sz="1600"/>
              <a:t>	</a:t>
            </a:r>
            <a:endParaRPr sz="1600"/>
          </a:p>
          <a:p>
            <a:pPr marL="228600" lvl="0" indent="-182880" algn="just" rtl="0">
              <a:lnSpc>
                <a:spcPct val="80000"/>
              </a:lnSpc>
              <a:spcBef>
                <a:spcPts val="620"/>
              </a:spcBef>
              <a:spcAft>
                <a:spcPts val="0"/>
              </a:spcAft>
              <a:buSzPts val="2080"/>
              <a:buFont typeface="Noto Sans Symbols"/>
              <a:buNone/>
            </a:pPr>
            <a:endParaRPr sz="1600"/>
          </a:p>
          <a:p>
            <a:pPr marL="273050" lvl="0" indent="0" algn="just" rtl="0">
              <a:lnSpc>
                <a:spcPct val="80000"/>
              </a:lnSpc>
              <a:spcBef>
                <a:spcPts val="660"/>
              </a:spcBef>
              <a:spcAft>
                <a:spcPts val="0"/>
              </a:spcAft>
              <a:buSzPts val="2340"/>
              <a:buNone/>
            </a:pPr>
            <a:endParaRPr sz="1800"/>
          </a:p>
          <a:p>
            <a:pPr marL="273050" lvl="0" indent="0" algn="just" rtl="0">
              <a:lnSpc>
                <a:spcPct val="80000"/>
              </a:lnSpc>
              <a:spcBef>
                <a:spcPts val="660"/>
              </a:spcBef>
              <a:spcAft>
                <a:spcPts val="0"/>
              </a:spcAft>
              <a:buSzPts val="2340"/>
              <a:buNone/>
            </a:pPr>
            <a:endParaRPr sz="1800"/>
          </a:p>
          <a:p>
            <a:pPr marL="273050" lvl="0" indent="0" algn="just" rtl="0">
              <a:lnSpc>
                <a:spcPct val="80000"/>
              </a:lnSpc>
              <a:spcBef>
                <a:spcPts val="660"/>
              </a:spcBef>
              <a:spcAft>
                <a:spcPts val="0"/>
              </a:spcAft>
              <a:buSzPts val="2340"/>
              <a:buNone/>
            </a:pPr>
            <a:endParaRPr sz="1800"/>
          </a:p>
          <a:p>
            <a:pPr marL="273050" lvl="0" indent="0" algn="just" rtl="0">
              <a:lnSpc>
                <a:spcPct val="80000"/>
              </a:lnSpc>
              <a:spcBef>
                <a:spcPts val="700"/>
              </a:spcBef>
              <a:spcAft>
                <a:spcPts val="0"/>
              </a:spcAft>
              <a:buSzPts val="2600"/>
              <a:buNone/>
            </a:pPr>
            <a:r>
              <a:rPr lang="ru-RU" sz="2000"/>
              <a:t>Контрольные цифры приема в аспирантуру Института по укрупненным группам направлений подготовки на 2020 год.</a:t>
            </a:r>
            <a:endParaRPr sz="1800"/>
          </a:p>
          <a:p>
            <a:pPr marL="228600" lvl="0" indent="-182880" algn="just" rtl="0">
              <a:lnSpc>
                <a:spcPct val="80000"/>
              </a:lnSpc>
              <a:spcBef>
                <a:spcPts val="660"/>
              </a:spcBef>
              <a:spcAft>
                <a:spcPts val="0"/>
              </a:spcAft>
              <a:buSzPts val="2340"/>
              <a:buFont typeface="Noto Sans Symbols"/>
              <a:buNone/>
            </a:pPr>
            <a:endParaRPr sz="1800"/>
          </a:p>
        </p:txBody>
      </p:sp>
      <p:pic>
        <p:nvPicPr>
          <p:cNvPr id="416" name="Google Shape;416;p27"/>
          <p:cNvPicPr preferRelativeResize="0"/>
          <p:nvPr/>
        </p:nvPicPr>
        <p:blipFill rotWithShape="1">
          <a:blip r:embed="rId3">
            <a:alphaModFix/>
          </a:blip>
          <a:srcRect/>
          <a:stretch/>
        </p:blipFill>
        <p:spPr>
          <a:xfrm>
            <a:off x="611188" y="404813"/>
            <a:ext cx="990600" cy="962025"/>
          </a:xfrm>
          <a:prstGeom prst="rect">
            <a:avLst/>
          </a:prstGeom>
          <a:noFill/>
          <a:ln>
            <a:noFill/>
          </a:ln>
        </p:spPr>
      </p:pic>
      <p:graphicFrame>
        <p:nvGraphicFramePr>
          <p:cNvPr id="417" name="Google Shape;417;p27"/>
          <p:cNvGraphicFramePr/>
          <p:nvPr/>
        </p:nvGraphicFramePr>
        <p:xfrm>
          <a:off x="827584" y="3717032"/>
          <a:ext cx="7848850" cy="1872225"/>
        </p:xfrm>
        <a:graphic>
          <a:graphicData uri="http://schemas.openxmlformats.org/drawingml/2006/table">
            <a:tbl>
              <a:tblPr firstRow="1" firstCol="1" bandRow="1">
                <a:noFill/>
                <a:tableStyleId>{3246F8D7-3BCD-4D5A-864E-84553E888DB6}</a:tableStyleId>
              </a:tblPr>
              <a:tblGrid>
                <a:gridCol w="6316350"/>
                <a:gridCol w="1532500"/>
              </a:tblGrid>
              <a:tr h="624075">
                <a:tc>
                  <a:txBody>
                    <a:bodyPr/>
                    <a:lstStyle/>
                    <a:p>
                      <a:pPr marL="0" marR="0" lvl="0" indent="0" algn="l" rtl="0">
                        <a:lnSpc>
                          <a:spcPct val="115000"/>
                        </a:lnSpc>
                        <a:spcBef>
                          <a:spcPts val="0"/>
                        </a:spcBef>
                        <a:spcAft>
                          <a:spcPts val="0"/>
                        </a:spcAft>
                        <a:buClr>
                          <a:srgbClr val="000000"/>
                        </a:buClr>
                        <a:buSzPts val="2400"/>
                        <a:buFont typeface="Arial"/>
                        <a:buNone/>
                      </a:pPr>
                      <a:r>
                        <a:rPr lang="ru-RU" sz="2400" u="none" strike="noStrike" cap="none"/>
                        <a:t>Всего:</a:t>
                      </a:r>
                      <a:endParaRPr sz="2400" u="none" strike="noStrike" cap="none">
                        <a:latin typeface="Arial"/>
                        <a:ea typeface="Arial"/>
                        <a:cs typeface="Arial"/>
                        <a:sym typeface="Arial"/>
                      </a:endParaRPr>
                    </a:p>
                  </a:txBody>
                  <a:tcPr marL="24700" marR="24700" marT="24700" marB="24700"/>
                </a:tc>
                <a:tc>
                  <a:txBody>
                    <a:bodyPr/>
                    <a:lstStyle/>
                    <a:p>
                      <a:pPr marL="0" marR="0" lvl="0" indent="0" algn="ctr" rtl="0">
                        <a:lnSpc>
                          <a:spcPct val="115000"/>
                        </a:lnSpc>
                        <a:spcBef>
                          <a:spcPts val="0"/>
                        </a:spcBef>
                        <a:spcAft>
                          <a:spcPts val="0"/>
                        </a:spcAft>
                        <a:buClr>
                          <a:srgbClr val="000000"/>
                        </a:buClr>
                        <a:buSzPts val="2400"/>
                        <a:buFont typeface="Arial"/>
                        <a:buNone/>
                      </a:pPr>
                      <a:r>
                        <a:rPr lang="ru-RU" sz="2400" u="none" strike="noStrike" cap="none">
                          <a:latin typeface="Arial"/>
                          <a:ea typeface="Arial"/>
                          <a:cs typeface="Arial"/>
                          <a:sym typeface="Arial"/>
                        </a:rPr>
                        <a:t>35</a:t>
                      </a:r>
                      <a:endParaRPr sz="2400" u="none" strike="noStrike" cap="none">
                        <a:latin typeface="Arial"/>
                        <a:ea typeface="Arial"/>
                        <a:cs typeface="Arial"/>
                        <a:sym typeface="Arial"/>
                      </a:endParaRPr>
                    </a:p>
                  </a:txBody>
                  <a:tcPr marL="24700" marR="24700" marT="24700" marB="24700"/>
                </a:tc>
              </a:tr>
              <a:tr h="624075">
                <a:tc>
                  <a:txBody>
                    <a:bodyPr/>
                    <a:lstStyle/>
                    <a:p>
                      <a:pPr marL="0" marR="0" lvl="0" indent="0" algn="l" rtl="0">
                        <a:lnSpc>
                          <a:spcPct val="115000"/>
                        </a:lnSpc>
                        <a:spcBef>
                          <a:spcPts val="0"/>
                        </a:spcBef>
                        <a:spcAft>
                          <a:spcPts val="0"/>
                        </a:spcAft>
                        <a:buClr>
                          <a:srgbClr val="000000"/>
                        </a:buClr>
                        <a:buSzPts val="2400"/>
                        <a:buFont typeface="Arial"/>
                        <a:buNone/>
                      </a:pPr>
                      <a:r>
                        <a:rPr lang="ru-RU" sz="2400" u="none" strike="noStrike" cap="none"/>
                        <a:t>Математика и механика</a:t>
                      </a:r>
                      <a:endParaRPr sz="2400" u="none" strike="noStrike" cap="none">
                        <a:latin typeface="Arial"/>
                        <a:ea typeface="Arial"/>
                        <a:cs typeface="Arial"/>
                        <a:sym typeface="Arial"/>
                      </a:endParaRPr>
                    </a:p>
                  </a:txBody>
                  <a:tcPr marL="24700" marR="24700" marT="24700" marB="24700"/>
                </a:tc>
                <a:tc>
                  <a:txBody>
                    <a:bodyPr/>
                    <a:lstStyle/>
                    <a:p>
                      <a:pPr marL="0" marR="0" lvl="0" indent="0" algn="ctr" rtl="0">
                        <a:lnSpc>
                          <a:spcPct val="115000"/>
                        </a:lnSpc>
                        <a:spcBef>
                          <a:spcPts val="0"/>
                        </a:spcBef>
                        <a:spcAft>
                          <a:spcPts val="0"/>
                        </a:spcAft>
                        <a:buClr>
                          <a:srgbClr val="000000"/>
                        </a:buClr>
                        <a:buSzPts val="2400"/>
                        <a:buFont typeface="Arial"/>
                        <a:buNone/>
                      </a:pPr>
                      <a:r>
                        <a:rPr lang="ru-RU" sz="2400" u="none" strike="noStrike" cap="none">
                          <a:latin typeface="Arial"/>
                          <a:ea typeface="Arial"/>
                          <a:cs typeface="Arial"/>
                          <a:sym typeface="Arial"/>
                        </a:rPr>
                        <a:t>20</a:t>
                      </a:r>
                      <a:endParaRPr sz="2400" u="none" strike="noStrike" cap="none">
                        <a:latin typeface="Arial"/>
                        <a:ea typeface="Arial"/>
                        <a:cs typeface="Arial"/>
                        <a:sym typeface="Arial"/>
                      </a:endParaRPr>
                    </a:p>
                  </a:txBody>
                  <a:tcPr marL="24700" marR="24700" marT="24700" marB="24700"/>
                </a:tc>
              </a:tr>
              <a:tr h="624075">
                <a:tc>
                  <a:txBody>
                    <a:bodyPr/>
                    <a:lstStyle/>
                    <a:p>
                      <a:pPr marL="0" marR="0" lvl="0" indent="0" algn="l" rtl="0">
                        <a:lnSpc>
                          <a:spcPct val="115000"/>
                        </a:lnSpc>
                        <a:spcBef>
                          <a:spcPts val="0"/>
                        </a:spcBef>
                        <a:spcAft>
                          <a:spcPts val="0"/>
                        </a:spcAft>
                        <a:buClr>
                          <a:srgbClr val="000000"/>
                        </a:buClr>
                        <a:buSzPts val="2400"/>
                        <a:buFont typeface="Arial"/>
                        <a:buNone/>
                      </a:pPr>
                      <a:r>
                        <a:rPr lang="ru-RU" sz="2400" u="none" strike="noStrike" cap="none"/>
                        <a:t>Информатика и вычислительная техника</a:t>
                      </a:r>
                      <a:endParaRPr sz="2400" u="none" strike="noStrike" cap="none">
                        <a:latin typeface="Arial"/>
                        <a:ea typeface="Arial"/>
                        <a:cs typeface="Arial"/>
                        <a:sym typeface="Arial"/>
                      </a:endParaRPr>
                    </a:p>
                  </a:txBody>
                  <a:tcPr marL="24700" marR="24700" marT="24700" marB="24700"/>
                </a:tc>
                <a:tc>
                  <a:txBody>
                    <a:bodyPr/>
                    <a:lstStyle/>
                    <a:p>
                      <a:pPr marL="0" marR="0" lvl="0" indent="0" algn="ctr" rtl="0">
                        <a:lnSpc>
                          <a:spcPct val="115000"/>
                        </a:lnSpc>
                        <a:spcBef>
                          <a:spcPts val="0"/>
                        </a:spcBef>
                        <a:spcAft>
                          <a:spcPts val="0"/>
                        </a:spcAft>
                        <a:buClr>
                          <a:srgbClr val="000000"/>
                        </a:buClr>
                        <a:buSzPts val="2400"/>
                        <a:buFont typeface="Arial"/>
                        <a:buNone/>
                      </a:pPr>
                      <a:r>
                        <a:rPr lang="ru-RU" sz="2400" u="none" strike="noStrike" cap="none"/>
                        <a:t>15</a:t>
                      </a:r>
                      <a:endParaRPr sz="2400" u="none" strike="noStrike" cap="none">
                        <a:latin typeface="Arial"/>
                        <a:ea typeface="Arial"/>
                        <a:cs typeface="Arial"/>
                        <a:sym typeface="Arial"/>
                      </a:endParaRPr>
                    </a:p>
                  </a:txBody>
                  <a:tcPr marL="24700" marR="24700" marT="24700" marB="24700"/>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28"/>
          <p:cNvSpPr txBox="1">
            <a:spLocks noGrp="1"/>
          </p:cNvSpPr>
          <p:nvPr>
            <p:ph type="title"/>
          </p:nvPr>
        </p:nvSpPr>
        <p:spPr>
          <a:xfrm>
            <a:off x="1763688" y="304802"/>
            <a:ext cx="7380312" cy="132399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299"/>
              <a:buNone/>
            </a:pPr>
            <a:r>
              <a:rPr lang="ru-RU" sz="4140"/>
              <a:t>Издательская деятельность </a:t>
            </a:r>
            <a:endParaRPr/>
          </a:p>
        </p:txBody>
      </p:sp>
      <p:sp>
        <p:nvSpPr>
          <p:cNvPr id="423" name="Google Shape;423;p28"/>
          <p:cNvSpPr txBox="1">
            <a:spLocks noGrp="1"/>
          </p:cNvSpPr>
          <p:nvPr>
            <p:ph type="body" idx="1"/>
          </p:nvPr>
        </p:nvSpPr>
        <p:spPr>
          <a:xfrm>
            <a:off x="539752" y="1526959"/>
            <a:ext cx="8275636" cy="4696287"/>
          </a:xfrm>
          <a:prstGeom prst="rect">
            <a:avLst/>
          </a:prstGeom>
          <a:noFill/>
          <a:ln>
            <a:noFill/>
          </a:ln>
        </p:spPr>
        <p:txBody>
          <a:bodyPr spcFirstLastPara="1" wrap="square" lIns="91425" tIns="45700" rIns="91425" bIns="45700" anchor="t" anchorCtr="0">
            <a:noAutofit/>
          </a:bodyPr>
          <a:lstStyle/>
          <a:p>
            <a:pPr marL="228600" lvl="0" indent="-60705" algn="just" rtl="0">
              <a:lnSpc>
                <a:spcPct val="80000"/>
              </a:lnSpc>
              <a:spcBef>
                <a:spcPts val="596"/>
              </a:spcBef>
              <a:spcAft>
                <a:spcPts val="0"/>
              </a:spcAft>
              <a:buSzPts val="1924"/>
              <a:buFont typeface="Noto Sans Symbols"/>
              <a:buNone/>
            </a:pPr>
            <a:endParaRPr sz="1480"/>
          </a:p>
          <a:p>
            <a:pPr marL="228600" lvl="0" indent="-60705" algn="just" rtl="0">
              <a:lnSpc>
                <a:spcPct val="80000"/>
              </a:lnSpc>
              <a:spcBef>
                <a:spcPts val="596"/>
              </a:spcBef>
              <a:spcAft>
                <a:spcPts val="0"/>
              </a:spcAft>
              <a:buSzPts val="1924"/>
              <a:buFont typeface="Noto Sans Symbols"/>
              <a:buNone/>
            </a:pPr>
            <a:endParaRPr sz="1480"/>
          </a:p>
        </p:txBody>
      </p:sp>
      <p:pic>
        <p:nvPicPr>
          <p:cNvPr id="424" name="Google Shape;424;p28"/>
          <p:cNvPicPr preferRelativeResize="0"/>
          <p:nvPr/>
        </p:nvPicPr>
        <p:blipFill rotWithShape="1">
          <a:blip r:embed="rId3">
            <a:alphaModFix/>
          </a:blip>
          <a:srcRect/>
          <a:stretch/>
        </p:blipFill>
        <p:spPr>
          <a:xfrm>
            <a:off x="611188" y="404813"/>
            <a:ext cx="990600" cy="962025"/>
          </a:xfrm>
          <a:prstGeom prst="rect">
            <a:avLst/>
          </a:prstGeom>
          <a:noFill/>
          <a:ln>
            <a:noFill/>
          </a:ln>
        </p:spPr>
      </p:pic>
      <p:graphicFrame>
        <p:nvGraphicFramePr>
          <p:cNvPr id="425" name="Google Shape;425;p28"/>
          <p:cNvGraphicFramePr/>
          <p:nvPr>
            <p:extLst>
              <p:ext uri="{D42A27DB-BD31-4B8C-83A1-F6EECF244321}">
                <p14:modId xmlns:p14="http://schemas.microsoft.com/office/powerpoint/2010/main" val="458837554"/>
              </p:ext>
            </p:extLst>
          </p:nvPr>
        </p:nvGraphicFramePr>
        <p:xfrm>
          <a:off x="142876" y="1428750"/>
          <a:ext cx="8801125" cy="5129175"/>
        </p:xfrm>
        <a:graphic>
          <a:graphicData uri="http://schemas.openxmlformats.org/drawingml/2006/table">
            <a:tbl>
              <a:tblPr firstRow="1" bandRow="1">
                <a:noFill/>
                <a:tableStyleId>{6477B0C2-0DF3-4077-A144-EF0BA455FE28}</a:tableStyleId>
              </a:tblPr>
              <a:tblGrid>
                <a:gridCol w="2808850"/>
                <a:gridCol w="1997425"/>
                <a:gridCol w="1997425"/>
                <a:gridCol w="1997425"/>
              </a:tblGrid>
              <a:tr h="511125">
                <a:tc>
                  <a:txBody>
                    <a:bodyPr/>
                    <a:lstStyle/>
                    <a:p>
                      <a:pPr marL="0" marR="0" lvl="0" indent="0" algn="ctr" rtl="0">
                        <a:lnSpc>
                          <a:spcPct val="100000"/>
                        </a:lnSpc>
                        <a:spcBef>
                          <a:spcPts val="0"/>
                        </a:spcBef>
                        <a:spcAft>
                          <a:spcPts val="0"/>
                        </a:spcAft>
                        <a:buNone/>
                      </a:pPr>
                      <a:r>
                        <a:rPr lang="ru-RU" sz="1400" b="1" u="none" strike="noStrike" cap="none" dirty="0"/>
                        <a:t>Журнал</a:t>
                      </a:r>
                      <a:endParaRPr dirty="0"/>
                    </a:p>
                  </a:txBody>
                  <a:tcPr marL="91450" marR="91450" marT="45725" marB="45725" anchor="ctr"/>
                </a:tc>
                <a:tc>
                  <a:txBody>
                    <a:bodyPr/>
                    <a:lstStyle/>
                    <a:p>
                      <a:pPr marL="0" marR="0" lvl="0" indent="0" algn="ctr" rtl="0">
                        <a:lnSpc>
                          <a:spcPct val="100000"/>
                        </a:lnSpc>
                        <a:spcBef>
                          <a:spcPts val="0"/>
                        </a:spcBef>
                        <a:spcAft>
                          <a:spcPts val="0"/>
                        </a:spcAft>
                        <a:buNone/>
                      </a:pPr>
                      <a:r>
                        <a:rPr lang="ru-RU" sz="1400" b="1" u="none" strike="noStrike" cap="none"/>
                        <a:t>Переводная версия</a:t>
                      </a:r>
                      <a:endParaRPr sz="1400" b="1"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ru-RU" sz="1400" b="1" u="none" strike="noStrike" cap="none"/>
                        <a:t>Web of Science</a:t>
                      </a:r>
                      <a:endParaRPr sz="1400" b="1"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ru-RU" sz="1400" b="1" u="none" strike="noStrike" cap="none"/>
                        <a:t>Scopus</a:t>
                      </a:r>
                      <a:endParaRPr sz="1400" b="1" u="none" strike="noStrike" cap="none"/>
                    </a:p>
                  </a:txBody>
                  <a:tcPr marL="91450" marR="91450" marT="45725" marB="45725" anchor="ctr"/>
                </a:tc>
              </a:tr>
              <a:tr h="769675">
                <a:tc>
                  <a:txBody>
                    <a:bodyPr/>
                    <a:lstStyle/>
                    <a:p>
                      <a:pPr marL="0" marR="0" lvl="0" indent="0" algn="ctr" rtl="0">
                        <a:lnSpc>
                          <a:spcPct val="100000"/>
                        </a:lnSpc>
                        <a:spcBef>
                          <a:spcPts val="0"/>
                        </a:spcBef>
                        <a:spcAft>
                          <a:spcPts val="0"/>
                        </a:spcAft>
                        <a:buNone/>
                      </a:pPr>
                      <a:r>
                        <a:rPr lang="ru-RU" sz="1400" b="1" u="none" strike="noStrike" cap="none"/>
                        <a:t>Алгебра и логика</a:t>
                      </a:r>
                      <a:endParaRPr sz="1400" b="1"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ru-RU" sz="1400" b="1" u="none" strike="noStrike" cap="none"/>
                        <a:t>Algebra and logic</a:t>
                      </a:r>
                      <a:endParaRPr sz="1400" b="1"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ru-RU" sz="1400" b="1" u="none" strike="noStrike" cap="none" dirty="0" err="1"/>
                        <a:t>Logic</a:t>
                      </a:r>
                      <a:r>
                        <a:rPr lang="ru-RU" sz="1400" b="1" u="none" strike="noStrike" cap="none" dirty="0"/>
                        <a:t> - Q2 (9 / 20)</a:t>
                      </a:r>
                      <a:endParaRPr sz="1400" b="1" u="none" strike="noStrike" cap="none" dirty="0"/>
                    </a:p>
                    <a:p>
                      <a:pPr marL="0" marR="0" lvl="0" indent="0" algn="ctr" rtl="0">
                        <a:lnSpc>
                          <a:spcPct val="100000"/>
                        </a:lnSpc>
                        <a:spcBef>
                          <a:spcPts val="0"/>
                        </a:spcBef>
                        <a:spcAft>
                          <a:spcPts val="0"/>
                        </a:spcAft>
                        <a:buNone/>
                      </a:pPr>
                      <a:r>
                        <a:rPr lang="ru-RU" sz="1400" b="1" u="none" strike="noStrike" cap="none" dirty="0"/>
                        <a:t>Mathematics – Q3 (214 / 314)</a:t>
                      </a:r>
                      <a:endParaRPr dirty="0"/>
                    </a:p>
                  </a:txBody>
                  <a:tcPr marL="91450" marR="91450" marT="45725" marB="45725" anchor="ctr"/>
                </a:tc>
                <a:tc>
                  <a:txBody>
                    <a:bodyPr/>
                    <a:lstStyle/>
                    <a:p>
                      <a:pPr marL="0" marR="0" lvl="0" indent="0" algn="ctr" rtl="0">
                        <a:lnSpc>
                          <a:spcPct val="100000"/>
                        </a:lnSpc>
                        <a:spcBef>
                          <a:spcPts val="0"/>
                        </a:spcBef>
                        <a:spcAft>
                          <a:spcPts val="0"/>
                        </a:spcAft>
                        <a:buNone/>
                      </a:pPr>
                      <a:r>
                        <a:rPr lang="ru-RU" sz="1400" b="1" u="none" strike="noStrike" cap="none"/>
                        <a:t>Logic – Q2</a:t>
                      </a:r>
                      <a:endParaRPr/>
                    </a:p>
                    <a:p>
                      <a:pPr marL="0" marR="0" lvl="0" indent="0" algn="ctr" rtl="0">
                        <a:lnSpc>
                          <a:spcPct val="100000"/>
                        </a:lnSpc>
                        <a:spcBef>
                          <a:spcPts val="0"/>
                        </a:spcBef>
                        <a:spcAft>
                          <a:spcPts val="0"/>
                        </a:spcAft>
                        <a:buNone/>
                      </a:pPr>
                      <a:r>
                        <a:rPr lang="ru-RU" sz="1400" b="1" u="none" strike="noStrike" cap="none"/>
                        <a:t>Analysis – Q3</a:t>
                      </a:r>
                      <a:endParaRPr sz="1400" b="1" u="none" strike="noStrike" cap="none"/>
                    </a:p>
                  </a:txBody>
                  <a:tcPr marL="91450" marR="91450" marT="45725" marB="45725" anchor="ctr"/>
                </a:tc>
              </a:tr>
              <a:tr h="769675">
                <a:tc>
                  <a:txBody>
                    <a:bodyPr/>
                    <a:lstStyle/>
                    <a:p>
                      <a:pPr marL="0" marR="0" lvl="0" indent="0" algn="ctr" rtl="0">
                        <a:lnSpc>
                          <a:spcPct val="100000"/>
                        </a:lnSpc>
                        <a:spcBef>
                          <a:spcPts val="0"/>
                        </a:spcBef>
                        <a:spcAft>
                          <a:spcPts val="0"/>
                        </a:spcAft>
                        <a:buNone/>
                      </a:pPr>
                      <a:r>
                        <a:rPr lang="ru-RU" sz="1400" b="1" u="none" strike="noStrike" cap="none"/>
                        <a:t>Сибирский математический журнал</a:t>
                      </a:r>
                      <a:endParaRPr sz="1400" b="1"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ru-RU" sz="1400" b="1" u="none" strike="noStrike" cap="none"/>
                        <a:t>Siberian mathematical journal</a:t>
                      </a:r>
                      <a:endParaRPr sz="1400" b="1"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ru-RU" sz="1400" b="1" u="none" strike="noStrike" cap="none" dirty="0"/>
                        <a:t>Mathematics – Q3 (162 / 312)</a:t>
                      </a:r>
                      <a:endParaRPr dirty="0"/>
                    </a:p>
                  </a:txBody>
                  <a:tcPr marL="91450" marR="91450" marT="45725" marB="45725" anchor="ctr"/>
                </a:tc>
                <a:tc>
                  <a:txBody>
                    <a:bodyPr/>
                    <a:lstStyle/>
                    <a:p>
                      <a:pPr marL="0" marR="0" lvl="0" indent="0" algn="ctr" rtl="0">
                        <a:lnSpc>
                          <a:spcPct val="100000"/>
                        </a:lnSpc>
                        <a:spcBef>
                          <a:spcPts val="0"/>
                        </a:spcBef>
                        <a:spcAft>
                          <a:spcPts val="0"/>
                        </a:spcAft>
                        <a:buNone/>
                      </a:pPr>
                      <a:r>
                        <a:rPr lang="ru-RU" sz="1400" b="1" u="none" strike="noStrike" cap="none" dirty="0"/>
                        <a:t>Mathematics </a:t>
                      </a:r>
                      <a:r>
                        <a:rPr lang="en-US" sz="1400" b="1" u="none" strike="noStrike" cap="none" dirty="0" smtClean="0"/>
                        <a:t> </a:t>
                      </a:r>
                      <a:r>
                        <a:rPr lang="ru-RU" sz="1400" b="1" u="none" strike="noStrike" cap="none" dirty="0" smtClean="0"/>
                        <a:t>(</a:t>
                      </a:r>
                      <a:r>
                        <a:rPr lang="ru-RU" sz="1400" b="1" u="none" strike="noStrike" cap="none" dirty="0"/>
                        <a:t>miscellaneous) – </a:t>
                      </a:r>
                      <a:r>
                        <a:rPr lang="ru-RU" sz="1400" b="1" u="none" strike="noStrike" cap="none" dirty="0" smtClean="0"/>
                        <a:t>Q</a:t>
                      </a:r>
                      <a:r>
                        <a:rPr lang="en-US" sz="1400" b="1" u="none" strike="noStrike" cap="none" dirty="0" smtClean="0"/>
                        <a:t>2</a:t>
                      </a:r>
                      <a:endParaRPr sz="1400" b="1" u="none" strike="noStrike" cap="none" dirty="0"/>
                    </a:p>
                  </a:txBody>
                  <a:tcPr marL="91450" marR="91450" marT="45725" marB="45725" anchor="ctr"/>
                </a:tc>
              </a:tr>
              <a:tr h="769675">
                <a:tc gridSpan="2">
                  <a:txBody>
                    <a:bodyPr/>
                    <a:lstStyle/>
                    <a:p>
                      <a:pPr marL="0" marR="0" lvl="0" indent="0" algn="ctr" rtl="0">
                        <a:lnSpc>
                          <a:spcPct val="100000"/>
                        </a:lnSpc>
                        <a:spcBef>
                          <a:spcPts val="0"/>
                        </a:spcBef>
                        <a:spcAft>
                          <a:spcPts val="0"/>
                        </a:spcAft>
                        <a:buNone/>
                      </a:pPr>
                      <a:r>
                        <a:rPr lang="ru-RU" sz="1400" b="1" u="none" strike="noStrike" cap="none"/>
                        <a:t>Сибирские электронные математические известия (СЭМИ, SEMR)</a:t>
                      </a:r>
                      <a:endParaRPr sz="1400" b="1" u="none" strike="noStrike" cap="none"/>
                    </a:p>
                  </a:txBody>
                  <a:tcPr marL="91450" marR="91450" marT="45725" marB="45725" anchor="ctr"/>
                </a:tc>
                <a:tc hMerge="1">
                  <a:txBody>
                    <a:bodyPr/>
                    <a:lstStyle/>
                    <a:p>
                      <a:endParaRPr lang="ru-RU"/>
                    </a:p>
                  </a:txBody>
                  <a:tcPr/>
                </a:tc>
                <a:tc>
                  <a:txBody>
                    <a:bodyPr/>
                    <a:lstStyle/>
                    <a:p>
                      <a:pPr marL="0" marR="0" lvl="0" indent="0" algn="ctr" rtl="0">
                        <a:lnSpc>
                          <a:spcPct val="100000"/>
                        </a:lnSpc>
                        <a:spcBef>
                          <a:spcPts val="0"/>
                        </a:spcBef>
                        <a:spcAft>
                          <a:spcPts val="0"/>
                        </a:spcAft>
                        <a:buNone/>
                      </a:pPr>
                      <a:r>
                        <a:rPr lang="ru-RU" sz="1400" b="1" u="none" strike="noStrike" cap="none"/>
                        <a:t>Q</a:t>
                      </a:r>
                      <a:endParaRPr sz="1400" b="1"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ru-RU" sz="1400" b="1" u="none" strike="noStrike" cap="none" dirty="0"/>
                        <a:t>Mathematics (miscellaneous) – Q2</a:t>
                      </a:r>
                      <a:endParaRPr sz="1400" b="1" u="none" strike="noStrike" cap="none" dirty="0"/>
                    </a:p>
                  </a:txBody>
                  <a:tcPr marL="91450" marR="91450" marT="45725" marB="45725" anchor="ctr"/>
                </a:tc>
              </a:tr>
              <a:tr h="769675">
                <a:tc>
                  <a:txBody>
                    <a:bodyPr/>
                    <a:lstStyle/>
                    <a:p>
                      <a:pPr marL="0" marR="0" lvl="0" indent="0" algn="ctr" rtl="0">
                        <a:lnSpc>
                          <a:spcPct val="100000"/>
                        </a:lnSpc>
                        <a:spcBef>
                          <a:spcPts val="0"/>
                        </a:spcBef>
                        <a:spcAft>
                          <a:spcPts val="0"/>
                        </a:spcAft>
                        <a:buNone/>
                      </a:pPr>
                      <a:r>
                        <a:rPr lang="ru-RU" sz="1400" b="1" u="none" strike="noStrike" cap="none"/>
                        <a:t>Сибирский журнал индустриальной математики </a:t>
                      </a:r>
                      <a:endParaRPr/>
                    </a:p>
                  </a:txBody>
                  <a:tcPr marL="91450" marR="91450" marT="45725" marB="45725" anchor="ctr"/>
                </a:tc>
                <a:tc rowSpan="2">
                  <a:txBody>
                    <a:bodyPr/>
                    <a:lstStyle/>
                    <a:p>
                      <a:pPr marL="0" marR="0" lvl="0" indent="0" algn="ctr" rtl="0">
                        <a:lnSpc>
                          <a:spcPct val="100000"/>
                        </a:lnSpc>
                        <a:spcBef>
                          <a:spcPts val="0"/>
                        </a:spcBef>
                        <a:spcAft>
                          <a:spcPts val="0"/>
                        </a:spcAft>
                        <a:buClr>
                          <a:srgbClr val="000000"/>
                        </a:buClr>
                        <a:buSzPts val="1400"/>
                        <a:buFont typeface="Arial"/>
                        <a:buNone/>
                      </a:pPr>
                      <a:r>
                        <a:rPr lang="ru-RU" sz="1400" b="1" u="none" strike="noStrike" cap="none" dirty="0" err="1"/>
                        <a:t>Journal</a:t>
                      </a:r>
                      <a:r>
                        <a:rPr lang="ru-RU" sz="1400" b="1" u="none" strike="noStrike" cap="none" dirty="0"/>
                        <a:t> </a:t>
                      </a:r>
                      <a:r>
                        <a:rPr lang="ru-RU" sz="1400" b="1" u="none" strike="noStrike" cap="none" dirty="0" err="1"/>
                        <a:t>of</a:t>
                      </a:r>
                      <a:r>
                        <a:rPr lang="ru-RU" sz="1400" b="1" u="none" strike="noStrike" cap="none" dirty="0"/>
                        <a:t> </a:t>
                      </a:r>
                      <a:r>
                        <a:rPr lang="ru-RU" sz="1400" b="1" u="none" strike="noStrike" cap="none" dirty="0" err="1"/>
                        <a:t>Applied</a:t>
                      </a:r>
                      <a:r>
                        <a:rPr lang="ru-RU" sz="1400" b="1" u="none" strike="noStrike" cap="none" dirty="0"/>
                        <a:t> </a:t>
                      </a:r>
                      <a:r>
                        <a:rPr lang="ru-RU" sz="1400" b="1" u="none" strike="noStrike" cap="none" dirty="0" err="1"/>
                        <a:t>and</a:t>
                      </a:r>
                      <a:r>
                        <a:rPr lang="ru-RU" sz="1400" b="1" u="none" strike="noStrike" cap="none" dirty="0"/>
                        <a:t> </a:t>
                      </a:r>
                      <a:r>
                        <a:rPr lang="ru-RU" sz="1400" b="1" u="none" strike="noStrike" cap="none" dirty="0" err="1"/>
                        <a:t>Industrial</a:t>
                      </a:r>
                      <a:r>
                        <a:rPr lang="ru-RU" sz="1400" b="1" u="none" strike="noStrike" cap="none" dirty="0"/>
                        <a:t> Mathematics</a:t>
                      </a:r>
                      <a:endParaRPr sz="1400" b="1" u="none" strike="noStrike" cap="none" dirty="0"/>
                    </a:p>
                  </a:txBody>
                  <a:tcPr marL="91450" marR="91450" marT="45725" marB="45725" anchor="ctr"/>
                </a:tc>
                <a:tc rowSpan="2">
                  <a:txBody>
                    <a:bodyPr/>
                    <a:lstStyle/>
                    <a:p>
                      <a:pPr marL="0" marR="0" lvl="0" indent="0" algn="ctr" rtl="0">
                        <a:lnSpc>
                          <a:spcPct val="100000"/>
                        </a:lnSpc>
                        <a:spcBef>
                          <a:spcPts val="0"/>
                        </a:spcBef>
                        <a:spcAft>
                          <a:spcPts val="0"/>
                        </a:spcAft>
                        <a:buNone/>
                      </a:pPr>
                      <a:r>
                        <a:rPr lang="ru-RU" sz="1400" b="1" u="none" strike="noStrike" cap="none"/>
                        <a:t>RSCI</a:t>
                      </a:r>
                      <a:endParaRPr sz="1400" b="1" u="none" strike="noStrike" cap="none"/>
                    </a:p>
                  </a:txBody>
                  <a:tcPr marL="91450" marR="91450" marT="45725" marB="45725" anchor="ctr"/>
                </a:tc>
                <a:tc rowSpan="2">
                  <a:txBody>
                    <a:bodyPr/>
                    <a:lstStyle/>
                    <a:p>
                      <a:pPr marL="0" marR="0" lvl="0" indent="0" algn="ctr" rtl="0">
                        <a:lnSpc>
                          <a:spcPct val="100000"/>
                        </a:lnSpc>
                        <a:spcBef>
                          <a:spcPts val="0"/>
                        </a:spcBef>
                        <a:spcAft>
                          <a:spcPts val="0"/>
                        </a:spcAft>
                        <a:buNone/>
                      </a:pPr>
                      <a:r>
                        <a:rPr lang="ru-RU" sz="1400" b="1" u="none" strike="noStrike" cap="none" dirty="0" err="1"/>
                        <a:t>Industrial</a:t>
                      </a:r>
                      <a:r>
                        <a:rPr lang="ru-RU" sz="1400" b="1" u="none" strike="noStrike" cap="none" dirty="0"/>
                        <a:t> </a:t>
                      </a:r>
                      <a:r>
                        <a:rPr lang="ru-RU" sz="1400" b="1" u="none" strike="noStrike" cap="none" dirty="0" err="1"/>
                        <a:t>and</a:t>
                      </a:r>
                      <a:r>
                        <a:rPr lang="ru-RU" sz="1400" b="1" u="none" strike="noStrike" cap="none" dirty="0"/>
                        <a:t> </a:t>
                      </a:r>
                      <a:r>
                        <a:rPr lang="ru-RU" sz="1400" b="1" u="none" strike="noStrike" cap="none" dirty="0" err="1"/>
                        <a:t>Manufacturing</a:t>
                      </a:r>
                      <a:r>
                        <a:rPr lang="ru-RU" sz="1400" b="1" u="none" strike="noStrike" cap="none" dirty="0"/>
                        <a:t> </a:t>
                      </a:r>
                      <a:r>
                        <a:rPr lang="ru-RU" sz="1400" b="1" u="none" strike="noStrike" cap="none" dirty="0" err="1"/>
                        <a:t>Engineering</a:t>
                      </a:r>
                      <a:r>
                        <a:rPr lang="ru-RU" sz="1400" b="1" u="none" strike="noStrike" cap="none" dirty="0"/>
                        <a:t> – Q3</a:t>
                      </a:r>
                      <a:endParaRPr dirty="0"/>
                    </a:p>
                    <a:p>
                      <a:pPr marL="0" marR="0" lvl="0" indent="0" algn="ctr" rtl="0">
                        <a:lnSpc>
                          <a:spcPct val="100000"/>
                        </a:lnSpc>
                        <a:spcBef>
                          <a:spcPts val="0"/>
                        </a:spcBef>
                        <a:spcAft>
                          <a:spcPts val="0"/>
                        </a:spcAft>
                        <a:buNone/>
                      </a:pPr>
                      <a:r>
                        <a:rPr lang="ru-RU" sz="1400" b="1" u="none" strike="noStrike" cap="none" dirty="0" err="1"/>
                        <a:t>Applied</a:t>
                      </a:r>
                      <a:r>
                        <a:rPr lang="ru-RU" sz="1400" b="1" u="none" strike="noStrike" cap="none" dirty="0"/>
                        <a:t> Mathematics – Q4</a:t>
                      </a:r>
                      <a:endParaRPr sz="1400" b="1" u="none" strike="noStrike" cap="none" dirty="0"/>
                    </a:p>
                  </a:txBody>
                  <a:tcPr marL="91450" marR="91450" marT="45725" marB="45725" anchor="ctr"/>
                </a:tc>
              </a:tr>
              <a:tr h="769675">
                <a:tc>
                  <a:txBody>
                    <a:bodyPr/>
                    <a:lstStyle/>
                    <a:p>
                      <a:pPr marL="0" marR="0" lvl="0" indent="0" algn="ctr" rtl="0">
                        <a:lnSpc>
                          <a:spcPct val="100000"/>
                        </a:lnSpc>
                        <a:spcBef>
                          <a:spcPts val="0"/>
                        </a:spcBef>
                        <a:spcAft>
                          <a:spcPts val="0"/>
                        </a:spcAft>
                        <a:buNone/>
                      </a:pPr>
                      <a:r>
                        <a:rPr lang="ru-RU" sz="1400" b="1" u="none" strike="noStrike" cap="none"/>
                        <a:t>Дискретный анализ и исследование операций</a:t>
                      </a:r>
                      <a:endParaRPr/>
                    </a:p>
                  </a:txBody>
                  <a:tcPr marL="91450" marR="91450" marT="45725" marB="45725" anchor="ctr"/>
                </a:tc>
                <a:tc vMerge="1">
                  <a:txBody>
                    <a:bodyPr/>
                    <a:lstStyle/>
                    <a:p>
                      <a:endParaRPr lang="ru-RU"/>
                    </a:p>
                  </a:txBody>
                  <a:tcPr/>
                </a:tc>
                <a:tc vMerge="1">
                  <a:txBody>
                    <a:bodyPr/>
                    <a:lstStyle/>
                    <a:p>
                      <a:endParaRPr lang="ru-RU"/>
                    </a:p>
                  </a:txBody>
                  <a:tcPr/>
                </a:tc>
                <a:tc vMerge="1">
                  <a:txBody>
                    <a:bodyPr/>
                    <a:lstStyle/>
                    <a:p>
                      <a:endParaRPr lang="ru-RU"/>
                    </a:p>
                  </a:txBody>
                  <a:tcPr/>
                </a:tc>
              </a:tr>
              <a:tr h="769675">
                <a:tc>
                  <a:txBody>
                    <a:bodyPr/>
                    <a:lstStyle/>
                    <a:p>
                      <a:pPr marL="0" marR="0" lvl="0" indent="0" algn="ctr" rtl="0">
                        <a:lnSpc>
                          <a:spcPct val="100000"/>
                        </a:lnSpc>
                        <a:spcBef>
                          <a:spcPts val="0"/>
                        </a:spcBef>
                        <a:spcAft>
                          <a:spcPts val="0"/>
                        </a:spcAft>
                        <a:buNone/>
                      </a:pPr>
                      <a:r>
                        <a:rPr lang="ru-RU" sz="1400" b="1" u="none" strike="noStrike" cap="none"/>
                        <a:t>Математические труды</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ru-RU" sz="1400" b="1" u="none" strike="noStrike" cap="none" dirty="0" err="1"/>
                        <a:t>Siberian</a:t>
                      </a:r>
                      <a:r>
                        <a:rPr lang="ru-RU" sz="1400" b="1" u="none" strike="noStrike" cap="none" dirty="0"/>
                        <a:t> </a:t>
                      </a:r>
                      <a:r>
                        <a:rPr lang="ru-RU" sz="1400" b="1" u="none" strike="noStrike" cap="none" dirty="0" err="1"/>
                        <a:t>Advances</a:t>
                      </a:r>
                      <a:r>
                        <a:rPr lang="ru-RU" sz="1400" b="1" u="none" strike="noStrike" cap="none" dirty="0"/>
                        <a:t> </a:t>
                      </a:r>
                      <a:r>
                        <a:rPr lang="ru-RU" sz="1400" b="1" u="none" strike="noStrike" cap="none" dirty="0" err="1"/>
                        <a:t>in</a:t>
                      </a:r>
                      <a:r>
                        <a:rPr lang="ru-RU" sz="1400" b="1" u="none" strike="noStrike" cap="none" dirty="0"/>
                        <a:t> Mathematics</a:t>
                      </a:r>
                      <a:endParaRPr sz="1400" b="1"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r>
                        <a:rPr lang="en-US" sz="1400" b="1" u="none" strike="noStrike" cap="none" dirty="0" smtClean="0"/>
                        <a:t>RSCI</a:t>
                      </a:r>
                      <a:endParaRPr sz="1400" b="1"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ru-RU" sz="1400" b="1" u="none" strike="noStrike" cap="none" dirty="0"/>
                        <a:t>Mathematics (miscellaneous) – Q4</a:t>
                      </a:r>
                      <a:endParaRPr dirty="0"/>
                    </a:p>
                  </a:txBody>
                  <a:tcPr marL="91450" marR="91450" marT="45725" marB="45725" anchor="ct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9"/>
          <p:cNvSpPr txBox="1">
            <a:spLocks noGrp="1"/>
          </p:cNvSpPr>
          <p:nvPr>
            <p:ph type="title"/>
          </p:nvPr>
        </p:nvSpPr>
        <p:spPr>
          <a:xfrm>
            <a:off x="1691680" y="304802"/>
            <a:ext cx="7452319"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299"/>
              <a:buNone/>
            </a:pPr>
            <a:r>
              <a:rPr lang="ru-RU" sz="4140"/>
              <a:t>Издательская деятельность</a:t>
            </a:r>
            <a:endParaRPr/>
          </a:p>
        </p:txBody>
      </p:sp>
      <p:sp>
        <p:nvSpPr>
          <p:cNvPr id="431" name="Google Shape;431;p29"/>
          <p:cNvSpPr txBox="1">
            <a:spLocks noGrp="1"/>
          </p:cNvSpPr>
          <p:nvPr>
            <p:ph type="body" idx="1"/>
          </p:nvPr>
        </p:nvSpPr>
        <p:spPr>
          <a:xfrm>
            <a:off x="179512" y="1815069"/>
            <a:ext cx="3525407" cy="4399300"/>
          </a:xfrm>
          <a:prstGeom prst="rect">
            <a:avLst/>
          </a:prstGeom>
          <a:noFill/>
          <a:ln>
            <a:noFill/>
          </a:ln>
        </p:spPr>
        <p:txBody>
          <a:bodyPr spcFirstLastPara="1" wrap="square" lIns="91425" tIns="45700" rIns="91425" bIns="45700" anchor="t" anchorCtr="0">
            <a:noAutofit/>
          </a:bodyPr>
          <a:lstStyle/>
          <a:p>
            <a:pPr marL="0" lvl="0" indent="533400" algn="just" rtl="0">
              <a:lnSpc>
                <a:spcPct val="100000"/>
              </a:lnSpc>
              <a:spcBef>
                <a:spcPts val="0"/>
              </a:spcBef>
              <a:spcAft>
                <a:spcPts val="0"/>
              </a:spcAft>
              <a:buSzPts val="2600"/>
              <a:buFont typeface="Noto Sans Symbols"/>
              <a:buNone/>
            </a:pPr>
            <a:r>
              <a:rPr lang="ru-RU" sz="2000"/>
              <a:t>Ежегодно Институт выпускает в свет 5-6 монографий, авторами которых являются в основном ведущие сотрудники Института, а также сотрудники других институтов СО РАН.</a:t>
            </a:r>
            <a:endParaRPr/>
          </a:p>
          <a:p>
            <a:pPr marL="0" lvl="0" indent="533400" algn="l" rtl="0">
              <a:lnSpc>
                <a:spcPct val="100000"/>
              </a:lnSpc>
              <a:spcBef>
                <a:spcPts val="700"/>
              </a:spcBef>
              <a:spcAft>
                <a:spcPts val="0"/>
              </a:spcAft>
              <a:buSzPts val="2600"/>
              <a:buNone/>
            </a:pPr>
            <a:r>
              <a:rPr lang="ru-RU" sz="2000"/>
              <a:t>В 2019 г. было издано 1 монография  и 4 главы в монографиях, 8 учебников  и учебных пособий.</a:t>
            </a:r>
            <a:endParaRPr/>
          </a:p>
          <a:p>
            <a:pPr marL="0" lvl="0" indent="533400" algn="l" rtl="0">
              <a:lnSpc>
                <a:spcPct val="100000"/>
              </a:lnSpc>
              <a:spcBef>
                <a:spcPts val="700"/>
              </a:spcBef>
              <a:spcAft>
                <a:spcPts val="0"/>
              </a:spcAft>
              <a:buSzPts val="2600"/>
              <a:buFont typeface="Noto Sans Symbols"/>
              <a:buNone/>
            </a:pPr>
            <a:endParaRPr/>
          </a:p>
        </p:txBody>
      </p:sp>
      <p:pic>
        <p:nvPicPr>
          <p:cNvPr id="432" name="Google Shape;432;p29"/>
          <p:cNvPicPr preferRelativeResize="0">
            <a:picLocks noGrp="1"/>
          </p:cNvPicPr>
          <p:nvPr>
            <p:ph type="body" idx="2"/>
          </p:nvPr>
        </p:nvPicPr>
        <p:blipFill rotWithShape="1">
          <a:blip r:embed="rId3">
            <a:alphaModFix/>
          </a:blip>
          <a:srcRect/>
          <a:stretch/>
        </p:blipFill>
        <p:spPr>
          <a:xfrm>
            <a:off x="611188" y="404813"/>
            <a:ext cx="990600" cy="962025"/>
          </a:xfrm>
          <a:prstGeom prst="rect">
            <a:avLst/>
          </a:prstGeom>
          <a:noFill/>
          <a:ln>
            <a:noFill/>
          </a:ln>
        </p:spPr>
      </p:pic>
      <p:pic>
        <p:nvPicPr>
          <p:cNvPr id="433" name="Google Shape;433;p29"/>
          <p:cNvPicPr preferRelativeResize="0"/>
          <p:nvPr/>
        </p:nvPicPr>
        <p:blipFill rotWithShape="1">
          <a:blip r:embed="rId4">
            <a:alphaModFix/>
          </a:blip>
          <a:srcRect/>
          <a:stretch/>
        </p:blipFill>
        <p:spPr>
          <a:xfrm>
            <a:off x="3704919" y="1815069"/>
            <a:ext cx="5184370" cy="38893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0"/>
          <p:cNvSpPr txBox="1">
            <a:spLocks noGrp="1"/>
          </p:cNvSpPr>
          <p:nvPr>
            <p:ph type="title"/>
          </p:nvPr>
        </p:nvSpPr>
        <p:spPr>
          <a:xfrm>
            <a:off x="2411415" y="304802"/>
            <a:ext cx="6164263"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a:t>Научные семинары</a:t>
            </a:r>
            <a:endParaRPr/>
          </a:p>
        </p:txBody>
      </p:sp>
      <p:sp>
        <p:nvSpPr>
          <p:cNvPr id="439" name="Google Shape;439;p30"/>
          <p:cNvSpPr txBox="1">
            <a:spLocks noGrp="1"/>
          </p:cNvSpPr>
          <p:nvPr>
            <p:ph type="body" idx="1"/>
          </p:nvPr>
        </p:nvSpPr>
        <p:spPr>
          <a:xfrm>
            <a:off x="566739" y="1752600"/>
            <a:ext cx="3924300" cy="42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60"/>
              <a:buNone/>
            </a:pPr>
            <a:r>
              <a:rPr lang="ru-RU"/>
              <a:t>В Институте работают 30 семинаров по всем разделам проводимых научных исследований. </a:t>
            </a:r>
            <a:endParaRPr/>
          </a:p>
          <a:p>
            <a:pPr marL="0" lvl="0" indent="0" algn="l" rtl="0">
              <a:lnSpc>
                <a:spcPct val="100000"/>
              </a:lnSpc>
              <a:spcBef>
                <a:spcPts val="740"/>
              </a:spcBef>
              <a:spcAft>
                <a:spcPts val="0"/>
              </a:spcAft>
              <a:buSzPts val="2860"/>
              <a:buNone/>
            </a:pPr>
            <a:r>
              <a:rPr lang="ru-RU"/>
              <a:t>Важнейшие результаты сотрудников Института докладываются на Общеинститутском математическом семинаре</a:t>
            </a:r>
            <a:endParaRPr/>
          </a:p>
          <a:p>
            <a:pPr marL="0" lvl="0" indent="0" algn="l" rtl="0">
              <a:lnSpc>
                <a:spcPct val="100000"/>
              </a:lnSpc>
              <a:spcBef>
                <a:spcPts val="740"/>
              </a:spcBef>
              <a:spcAft>
                <a:spcPts val="0"/>
              </a:spcAft>
              <a:buSzPts val="2860"/>
              <a:buFont typeface="Noto Sans Symbols"/>
              <a:buNone/>
            </a:pPr>
            <a:r>
              <a:rPr lang="ru-RU"/>
              <a:t>- </a:t>
            </a:r>
            <a:r>
              <a:rPr lang="ru-RU" b="1"/>
              <a:t>руководитель  семинара  академик Ю.Г. Решетняк</a:t>
            </a:r>
            <a:endParaRPr/>
          </a:p>
          <a:p>
            <a:pPr marL="446088" lvl="0" indent="0" algn="just" rtl="0">
              <a:lnSpc>
                <a:spcPct val="100000"/>
              </a:lnSpc>
              <a:spcBef>
                <a:spcPts val="660"/>
              </a:spcBef>
              <a:spcAft>
                <a:spcPts val="0"/>
              </a:spcAft>
              <a:buSzPts val="2340"/>
              <a:buFont typeface="Noto Sans Symbols"/>
              <a:buNone/>
            </a:pPr>
            <a:endParaRPr sz="1800"/>
          </a:p>
        </p:txBody>
      </p:sp>
      <p:pic>
        <p:nvPicPr>
          <p:cNvPr id="440" name="Google Shape;440;p30"/>
          <p:cNvPicPr preferRelativeResize="0">
            <a:picLocks noGrp="1"/>
          </p:cNvPicPr>
          <p:nvPr>
            <p:ph type="body" idx="2"/>
          </p:nvPr>
        </p:nvPicPr>
        <p:blipFill rotWithShape="1">
          <a:blip r:embed="rId3">
            <a:alphaModFix/>
          </a:blip>
          <a:srcRect/>
          <a:stretch/>
        </p:blipFill>
        <p:spPr>
          <a:xfrm>
            <a:off x="611188" y="404813"/>
            <a:ext cx="990600" cy="962025"/>
          </a:xfrm>
          <a:prstGeom prst="rect">
            <a:avLst/>
          </a:prstGeom>
          <a:noFill/>
          <a:ln>
            <a:noFill/>
          </a:ln>
        </p:spPr>
      </p:pic>
      <p:pic>
        <p:nvPicPr>
          <p:cNvPr id="441" name="Google Shape;441;p30" descr="conf13"/>
          <p:cNvPicPr preferRelativeResize="0"/>
          <p:nvPr/>
        </p:nvPicPr>
        <p:blipFill rotWithShape="1">
          <a:blip r:embed="rId4">
            <a:alphaModFix/>
          </a:blip>
          <a:srcRect/>
          <a:stretch/>
        </p:blipFill>
        <p:spPr>
          <a:xfrm>
            <a:off x="4254069" y="1916114"/>
            <a:ext cx="4521634" cy="295304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1"/>
          <p:cNvSpPr txBox="1">
            <a:spLocks noGrp="1"/>
          </p:cNvSpPr>
          <p:nvPr>
            <p:ph type="title"/>
          </p:nvPr>
        </p:nvSpPr>
        <p:spPr>
          <a:xfrm>
            <a:off x="2376489" y="304802"/>
            <a:ext cx="6199187"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a:t>Конференции</a:t>
            </a:r>
            <a:endParaRPr/>
          </a:p>
        </p:txBody>
      </p:sp>
      <p:sp>
        <p:nvSpPr>
          <p:cNvPr id="447" name="Google Shape;447;p31"/>
          <p:cNvSpPr txBox="1">
            <a:spLocks noGrp="1"/>
          </p:cNvSpPr>
          <p:nvPr>
            <p:ph type="body" idx="1"/>
          </p:nvPr>
        </p:nvSpPr>
        <p:spPr>
          <a:xfrm>
            <a:off x="205392" y="1154375"/>
            <a:ext cx="8784976" cy="5078412"/>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660"/>
              </a:spcBef>
              <a:spcAft>
                <a:spcPts val="0"/>
              </a:spcAft>
              <a:buSzPts val="2340"/>
              <a:buFont typeface="Noto Sans Symbols"/>
              <a:buNone/>
            </a:pPr>
            <a:r>
              <a:rPr lang="ru-RU" sz="1800" dirty="0" smtClean="0"/>
              <a:t>Сотрудники </a:t>
            </a:r>
            <a:r>
              <a:rPr lang="ru-RU" sz="1800" dirty="0"/>
              <a:t>Института активно участвуют в организации и проведении конференций. Количество организованных Институтом конференций </a:t>
            </a:r>
            <a:r>
              <a:rPr lang="ru-RU" sz="1800" dirty="0" smtClean="0"/>
              <a:t>и семинаров по </a:t>
            </a:r>
            <a:r>
              <a:rPr lang="ru-RU" sz="1800" dirty="0"/>
              <a:t>годам: </a:t>
            </a:r>
            <a:endParaRPr dirty="0"/>
          </a:p>
          <a:p>
            <a:pPr marL="228600" lvl="0" indent="-182880" algn="l" rtl="0">
              <a:lnSpc>
                <a:spcPct val="80000"/>
              </a:lnSpc>
              <a:spcBef>
                <a:spcPts val="620"/>
              </a:spcBef>
              <a:spcAft>
                <a:spcPts val="0"/>
              </a:spcAft>
              <a:buSzPts val="2080"/>
              <a:buFont typeface="Noto Sans Symbols"/>
              <a:buNone/>
            </a:pPr>
            <a:endParaRPr sz="1600" dirty="0"/>
          </a:p>
          <a:p>
            <a:pPr marL="228600" lvl="0" indent="-50800" algn="l" rtl="0">
              <a:lnSpc>
                <a:spcPct val="100000"/>
              </a:lnSpc>
              <a:spcBef>
                <a:spcPts val="620"/>
              </a:spcBef>
              <a:spcAft>
                <a:spcPts val="0"/>
              </a:spcAft>
              <a:buSzPts val="2080"/>
              <a:buNone/>
            </a:pPr>
            <a:endParaRPr sz="1600" dirty="0"/>
          </a:p>
          <a:p>
            <a:pPr marL="228600" lvl="0" indent="-50800" algn="l" rtl="0">
              <a:lnSpc>
                <a:spcPct val="100000"/>
              </a:lnSpc>
              <a:spcBef>
                <a:spcPts val="620"/>
              </a:spcBef>
              <a:spcAft>
                <a:spcPts val="0"/>
              </a:spcAft>
              <a:buSzPts val="2080"/>
              <a:buNone/>
            </a:pPr>
            <a:endParaRPr sz="1600" dirty="0"/>
          </a:p>
          <a:p>
            <a:pPr marL="0" lvl="0" indent="0" algn="l" rtl="0">
              <a:lnSpc>
                <a:spcPct val="80000"/>
              </a:lnSpc>
              <a:spcBef>
                <a:spcPts val="620"/>
              </a:spcBef>
              <a:spcAft>
                <a:spcPts val="0"/>
              </a:spcAft>
              <a:buSzPts val="2080"/>
              <a:buFont typeface="Noto Sans Symbols"/>
              <a:buNone/>
            </a:pPr>
            <a:r>
              <a:rPr lang="ru-RU" sz="1600" dirty="0"/>
              <a:t/>
            </a:r>
            <a:br>
              <a:rPr lang="ru-RU" sz="1600" dirty="0"/>
            </a:br>
            <a:r>
              <a:rPr lang="ru-RU" sz="1600" dirty="0"/>
              <a:t/>
            </a:r>
            <a:br>
              <a:rPr lang="ru-RU" sz="1600" dirty="0"/>
            </a:br>
            <a:endParaRPr sz="1600" b="1" dirty="0"/>
          </a:p>
        </p:txBody>
      </p:sp>
      <p:sp>
        <p:nvSpPr>
          <p:cNvPr id="448" name="Google Shape;448;p31"/>
          <p:cNvSpPr/>
          <p:nvPr/>
        </p:nvSpPr>
        <p:spPr>
          <a:xfrm>
            <a:off x="468315" y="1484313"/>
            <a:ext cx="3816351" cy="369332"/>
          </a:xfrm>
          <a:prstGeom prst="rect">
            <a:avLst/>
          </a:prstGeom>
          <a:noFill/>
          <a:ln>
            <a:noFill/>
          </a:ln>
        </p:spPr>
        <p:txBody>
          <a:bodyPr spcFirstLastPara="1" wrap="square" lIns="91425" tIns="45700" rIns="91425" bIns="45700" anchor="t" anchorCtr="0">
            <a:noAutofit/>
          </a:bodyPr>
          <a:lstStyle/>
          <a:p>
            <a:pPr marL="1371600" marR="0" lvl="3" indent="0" algn="l" rtl="0">
              <a:lnSpc>
                <a:spcPct val="100000"/>
              </a:lnSpc>
              <a:spcBef>
                <a:spcPts val="0"/>
              </a:spcBef>
              <a:spcAft>
                <a:spcPts val="0"/>
              </a:spcAft>
              <a:buClr>
                <a:srgbClr val="212745"/>
              </a:buClr>
              <a:buSzPts val="1260"/>
              <a:buFont typeface="Noto Sans Symbols"/>
              <a:buNone/>
            </a:pPr>
            <a:endParaRPr sz="1800" b="1" i="0" u="none" strike="noStrike" cap="none">
              <a:solidFill>
                <a:srgbClr val="212745"/>
              </a:solidFill>
              <a:latin typeface="Arial"/>
              <a:ea typeface="Arial"/>
              <a:cs typeface="Arial"/>
              <a:sym typeface="Arial"/>
            </a:endParaRPr>
          </a:p>
        </p:txBody>
      </p:sp>
      <p:pic>
        <p:nvPicPr>
          <p:cNvPr id="449" name="Google Shape;449;p31"/>
          <p:cNvPicPr preferRelativeResize="0"/>
          <p:nvPr/>
        </p:nvPicPr>
        <p:blipFill rotWithShape="1">
          <a:blip r:embed="rId3">
            <a:alphaModFix/>
          </a:blip>
          <a:srcRect/>
          <a:stretch/>
        </p:blipFill>
        <p:spPr>
          <a:xfrm>
            <a:off x="611188" y="404813"/>
            <a:ext cx="990600" cy="962025"/>
          </a:xfrm>
          <a:prstGeom prst="rect">
            <a:avLst/>
          </a:prstGeom>
          <a:noFill/>
          <a:ln>
            <a:noFill/>
          </a:ln>
        </p:spPr>
      </p:pic>
      <p:pic>
        <p:nvPicPr>
          <p:cNvPr id="450" name="Google Shape;450;p31" title="Points scored"/>
          <p:cNvPicPr preferRelativeResize="0"/>
          <p:nvPr/>
        </p:nvPicPr>
        <p:blipFill rotWithShape="1">
          <a:blip r:embed="rId4">
            <a:alphaModFix/>
          </a:blip>
          <a:srcRect/>
          <a:stretch/>
        </p:blipFill>
        <p:spPr>
          <a:xfrm>
            <a:off x="1100488" y="2673450"/>
            <a:ext cx="7475175" cy="4184550"/>
          </a:xfrm>
          <a:prstGeom prst="rect">
            <a:avLst/>
          </a:prstGeom>
          <a:noFill/>
          <a:ln>
            <a:noFill/>
          </a:ln>
        </p:spPr>
      </p:pic>
      <p:pic>
        <p:nvPicPr>
          <p:cNvPr id="451" name="Google Shape;451;p31"/>
          <p:cNvPicPr preferRelativeResize="0"/>
          <p:nvPr/>
        </p:nvPicPr>
        <p:blipFill rotWithShape="1">
          <a:blip r:embed="rId5">
            <a:alphaModFix/>
          </a:blip>
          <a:srcRect/>
          <a:stretch/>
        </p:blipFill>
        <p:spPr>
          <a:xfrm>
            <a:off x="733246" y="2705114"/>
            <a:ext cx="7729268" cy="412122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2"/>
          <p:cNvSpPr/>
          <p:nvPr/>
        </p:nvSpPr>
        <p:spPr>
          <a:xfrm>
            <a:off x="179550" y="2109198"/>
            <a:ext cx="8784900" cy="3958800"/>
          </a:xfrm>
          <a:prstGeom prst="rect">
            <a:avLst/>
          </a:prstGeom>
          <a:noFill/>
          <a:ln>
            <a:noFill/>
          </a:ln>
        </p:spPr>
        <p:txBody>
          <a:bodyPr spcFirstLastPara="1" wrap="square" lIns="91425" tIns="45700" rIns="91425" bIns="45700" anchor="ctr" anchorCtr="0">
            <a:noAutofit/>
          </a:bodyPr>
          <a:lstStyle/>
          <a:p>
            <a:pPr marL="180975" marR="145789" lvl="0" indent="0" algn="l" rtl="0">
              <a:lnSpc>
                <a:spcPct val="100000"/>
              </a:lnSpc>
              <a:spcBef>
                <a:spcPts val="0"/>
              </a:spcBef>
              <a:spcAft>
                <a:spcPts val="0"/>
              </a:spcAft>
              <a:buNone/>
            </a:pPr>
            <a:endParaRPr sz="1300" b="0" i="0" u="none" strike="noStrike" cap="none">
              <a:solidFill>
                <a:srgbClr val="000000"/>
              </a:solidFill>
              <a:latin typeface="Trebuchet MS"/>
              <a:ea typeface="Trebuchet MS"/>
              <a:cs typeface="Trebuchet MS"/>
              <a:sym typeface="Trebuchet MS"/>
            </a:endParaRPr>
          </a:p>
        </p:txBody>
      </p:sp>
      <p:sp>
        <p:nvSpPr>
          <p:cNvPr id="458" name="Google Shape;458;p32"/>
          <p:cNvSpPr txBox="1"/>
          <p:nvPr/>
        </p:nvSpPr>
        <p:spPr>
          <a:xfrm>
            <a:off x="1375425" y="29811"/>
            <a:ext cx="6956100" cy="119891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12745"/>
              </a:buClr>
              <a:buSzPts val="3800"/>
              <a:buFont typeface="Trebuchet MS"/>
              <a:buNone/>
            </a:pPr>
            <a:r>
              <a:rPr lang="ru-RU" sz="3800" b="0" i="0" u="none" strike="noStrike" cap="none">
                <a:solidFill>
                  <a:srgbClr val="212745"/>
                </a:solidFill>
                <a:latin typeface="Trebuchet MS"/>
                <a:ea typeface="Trebuchet MS"/>
                <a:cs typeface="Trebuchet MS"/>
                <a:sym typeface="Trebuchet MS"/>
              </a:rPr>
              <a:t>Конференции и семинары 2019 года</a:t>
            </a:r>
            <a:endParaRPr sz="1400" b="0" i="0" u="none" strike="noStrike" cap="none">
              <a:solidFill>
                <a:srgbClr val="000000"/>
              </a:solidFill>
              <a:latin typeface="Arial"/>
              <a:ea typeface="Arial"/>
              <a:cs typeface="Arial"/>
              <a:sym typeface="Arial"/>
            </a:endParaRPr>
          </a:p>
        </p:txBody>
      </p:sp>
      <p:pic>
        <p:nvPicPr>
          <p:cNvPr id="459" name="Google Shape;459;p32"/>
          <p:cNvPicPr preferRelativeResize="0"/>
          <p:nvPr/>
        </p:nvPicPr>
        <p:blipFill rotWithShape="1">
          <a:blip r:embed="rId3">
            <a:alphaModFix/>
          </a:blip>
          <a:srcRect/>
          <a:stretch/>
        </p:blipFill>
        <p:spPr>
          <a:xfrm>
            <a:off x="150813" y="100012"/>
            <a:ext cx="990600" cy="962025"/>
          </a:xfrm>
          <a:prstGeom prst="rect">
            <a:avLst/>
          </a:prstGeom>
          <a:noFill/>
          <a:ln>
            <a:noFill/>
          </a:ln>
        </p:spPr>
      </p:pic>
      <p:sp>
        <p:nvSpPr>
          <p:cNvPr id="460" name="Google Shape;460;p32"/>
          <p:cNvSpPr/>
          <p:nvPr/>
        </p:nvSpPr>
        <p:spPr>
          <a:xfrm>
            <a:off x="179550" y="1102578"/>
            <a:ext cx="8784900" cy="57554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ru-RU" sz="1600" b="0" i="0" u="none" strike="noStrike" cap="none" dirty="0">
                <a:solidFill>
                  <a:srgbClr val="000000"/>
                </a:solidFill>
                <a:latin typeface="Arial"/>
                <a:ea typeface="Arial"/>
                <a:cs typeface="Arial"/>
                <a:sym typeface="Arial"/>
              </a:rPr>
              <a:t>ИМ СО РАН был организатором и со-организатором 16 конференций, школ и семинаров (все международные или с международным участием), из них 3 с числом участников – более 150: </a:t>
            </a:r>
            <a:endParaRPr dirty="0"/>
          </a:p>
          <a:p>
            <a:pPr marL="342900" marR="0" lvl="0" indent="-342900" algn="l" rtl="0">
              <a:lnSpc>
                <a:spcPct val="100000"/>
              </a:lnSpc>
              <a:spcBef>
                <a:spcPts val="0"/>
              </a:spcBef>
              <a:spcAft>
                <a:spcPts val="0"/>
              </a:spcAft>
              <a:buClr>
                <a:srgbClr val="000000"/>
              </a:buClr>
              <a:buSzPts val="1600"/>
              <a:buFont typeface="Arial"/>
              <a:buAutoNum type="arabicPeriod"/>
            </a:pPr>
            <a:r>
              <a:rPr lang="ru-RU" sz="1600" b="0" i="0" u="none" strike="noStrike" cap="none" dirty="0">
                <a:solidFill>
                  <a:srgbClr val="000000"/>
                </a:solidFill>
                <a:latin typeface="Arial"/>
                <a:ea typeface="Arial"/>
                <a:cs typeface="Arial"/>
                <a:sym typeface="Arial"/>
              </a:rPr>
              <a:t>Конференция с международным участием «</a:t>
            </a:r>
            <a:r>
              <a:rPr lang="ru-RU" sz="1600" b="0" i="0" u="none" strike="noStrike" cap="none" dirty="0" err="1">
                <a:solidFill>
                  <a:srgbClr val="000000"/>
                </a:solidFill>
                <a:latin typeface="Arial"/>
                <a:ea typeface="Arial"/>
                <a:cs typeface="Arial"/>
                <a:sym typeface="Arial"/>
              </a:rPr>
              <a:t>Dynamics</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in</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Siberia</a:t>
            </a:r>
            <a:r>
              <a:rPr lang="ru-RU" sz="1600" b="0" i="0" u="none" strike="noStrike" cap="none" dirty="0">
                <a:solidFill>
                  <a:srgbClr val="000000"/>
                </a:solidFill>
                <a:latin typeface="Arial"/>
                <a:ea typeface="Arial"/>
                <a:cs typeface="Arial"/>
                <a:sym typeface="Arial"/>
              </a:rPr>
              <a:t>» (25 февраля–2 марта 2019 г., Новосибирск, Россия), число участников – 45; </a:t>
            </a:r>
            <a:endParaRPr dirty="0"/>
          </a:p>
          <a:p>
            <a:pPr marL="342900" marR="0" lvl="0" indent="-342900" algn="l" rtl="0">
              <a:lnSpc>
                <a:spcPct val="100000"/>
              </a:lnSpc>
              <a:spcBef>
                <a:spcPts val="0"/>
              </a:spcBef>
              <a:spcAft>
                <a:spcPts val="0"/>
              </a:spcAft>
              <a:buClr>
                <a:srgbClr val="000000"/>
              </a:buClr>
              <a:buSzPts val="1600"/>
              <a:buFont typeface="Arial"/>
              <a:buAutoNum type="arabicPeriod"/>
            </a:pPr>
            <a:r>
              <a:rPr lang="ru-RU" sz="1600" b="0" i="0" u="none" strike="noStrike" cap="none" dirty="0" err="1">
                <a:solidFill>
                  <a:srgbClr val="000000"/>
                </a:solidFill>
                <a:latin typeface="Arial"/>
                <a:ea typeface="Arial"/>
                <a:cs typeface="Arial"/>
                <a:sym typeface="Arial"/>
              </a:rPr>
              <a:t>The</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International</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conference-school</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on</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algebraic</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geometry</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Siberian</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summer</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school</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Current</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developments</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in</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Geometry</a:t>
            </a:r>
            <a:r>
              <a:rPr lang="ru-RU" sz="1600" b="0" i="0" u="none" strike="noStrike" cap="none" dirty="0">
                <a:solidFill>
                  <a:srgbClr val="000000"/>
                </a:solidFill>
                <a:latin typeface="Arial"/>
                <a:ea typeface="Arial"/>
                <a:cs typeface="Arial"/>
                <a:sym typeface="Arial"/>
              </a:rPr>
              <a:t>» (26-30 августа 2019 г., Новосибирск, Россия), число участников – 60; </a:t>
            </a:r>
            <a:endParaRPr sz="16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600"/>
              <a:buFont typeface="Arial"/>
              <a:buAutoNum type="arabicPeriod"/>
            </a:pPr>
            <a:r>
              <a:rPr lang="ru-RU" sz="1600" b="0" i="0" u="none" strike="noStrike" cap="none" dirty="0">
                <a:solidFill>
                  <a:srgbClr val="000000"/>
                </a:solidFill>
                <a:latin typeface="Arial"/>
                <a:ea typeface="Arial"/>
                <a:cs typeface="Arial"/>
                <a:sym typeface="Arial"/>
              </a:rPr>
              <a:t>Международная конференция «Дни геометрии в Новосибирске — 2019», </a:t>
            </a:r>
            <a:r>
              <a:rPr lang="ru-RU" sz="1600" b="0" i="0" u="none" strike="noStrike" cap="none" dirty="0" err="1">
                <a:solidFill>
                  <a:srgbClr val="000000"/>
                </a:solidFill>
                <a:latin typeface="Arial"/>
                <a:ea typeface="Arial"/>
                <a:cs typeface="Arial"/>
                <a:sym typeface="Arial"/>
              </a:rPr>
              <a:t>посвященная</a:t>
            </a:r>
            <a:r>
              <a:rPr lang="ru-RU" sz="1600" b="0" i="0" u="none" strike="noStrike" cap="none" dirty="0">
                <a:solidFill>
                  <a:srgbClr val="000000"/>
                </a:solidFill>
                <a:latin typeface="Arial"/>
                <a:ea typeface="Arial"/>
                <a:cs typeface="Arial"/>
                <a:sym typeface="Arial"/>
              </a:rPr>
              <a:t> 90-летию академика Ю. Г. </a:t>
            </a:r>
            <a:r>
              <a:rPr lang="ru-RU" sz="1600" b="0" i="0" u="none" strike="noStrike" cap="none" dirty="0" err="1">
                <a:solidFill>
                  <a:srgbClr val="000000"/>
                </a:solidFill>
                <a:latin typeface="Arial"/>
                <a:ea typeface="Arial"/>
                <a:cs typeface="Arial"/>
                <a:sym typeface="Arial"/>
              </a:rPr>
              <a:t>Решетняка</a:t>
            </a:r>
            <a:r>
              <a:rPr lang="ru-RU" sz="1600" b="0" i="0" u="none" strike="noStrike" cap="none" dirty="0">
                <a:solidFill>
                  <a:srgbClr val="000000"/>
                </a:solidFill>
                <a:latin typeface="Arial"/>
                <a:ea typeface="Arial"/>
                <a:cs typeface="Arial"/>
                <a:sym typeface="Arial"/>
              </a:rPr>
              <a:t> (26-30 августа 2019 г., Новосибирск, Россия), число участников – 50; </a:t>
            </a:r>
            <a:endParaRPr dirty="0"/>
          </a:p>
          <a:p>
            <a:pPr marL="342900" marR="0" lvl="0" indent="-342900" algn="l" rtl="0">
              <a:lnSpc>
                <a:spcPct val="100000"/>
              </a:lnSpc>
              <a:spcBef>
                <a:spcPts val="0"/>
              </a:spcBef>
              <a:spcAft>
                <a:spcPts val="0"/>
              </a:spcAft>
              <a:buClr>
                <a:srgbClr val="000000"/>
              </a:buClr>
              <a:buSzPts val="1600"/>
              <a:buFont typeface="Arial"/>
              <a:buAutoNum type="arabicPeriod"/>
            </a:pPr>
            <a:r>
              <a:rPr lang="ru-RU" sz="1600" b="0" i="0" u="none" strike="noStrike" cap="none" dirty="0">
                <a:solidFill>
                  <a:srgbClr val="000000"/>
                </a:solidFill>
                <a:latin typeface="Arial"/>
                <a:ea typeface="Arial"/>
                <a:cs typeface="Arial"/>
                <a:sym typeface="Arial"/>
              </a:rPr>
              <a:t>VI Российско-Китайская конференция по теории узлов и смежным вопросам (17-21 июня 2019 г., Новосибирск, Россия), число участников – 45; </a:t>
            </a:r>
            <a:endParaRPr dirty="0"/>
          </a:p>
          <a:p>
            <a:pPr marL="342900" marR="0" lvl="0" indent="-342900" algn="l" rtl="0">
              <a:lnSpc>
                <a:spcPct val="100000"/>
              </a:lnSpc>
              <a:spcBef>
                <a:spcPts val="0"/>
              </a:spcBef>
              <a:spcAft>
                <a:spcPts val="0"/>
              </a:spcAft>
              <a:buClr>
                <a:srgbClr val="000000"/>
              </a:buClr>
              <a:buSzPts val="1600"/>
              <a:buFont typeface="Arial"/>
              <a:buAutoNum type="arabicPeriod"/>
            </a:pPr>
            <a:r>
              <a:rPr lang="ru-RU" sz="1600" b="0" i="0" u="none" strike="noStrike" cap="none" dirty="0">
                <a:solidFill>
                  <a:srgbClr val="000000"/>
                </a:solidFill>
                <a:latin typeface="Arial"/>
                <a:ea typeface="Arial"/>
                <a:cs typeface="Arial"/>
                <a:sym typeface="Arial"/>
              </a:rPr>
              <a:t>13-ая Международная летняя школа-конференция «Пограничные вопросы теории моделей и универсальной алгебры» Эрлагол-2019 (23-29 июня 2019 г., </a:t>
            </a:r>
            <a:r>
              <a:rPr lang="ru-RU" sz="1600" b="0" i="0" u="none" strike="noStrike" cap="none" dirty="0" err="1">
                <a:solidFill>
                  <a:srgbClr val="000000"/>
                </a:solidFill>
                <a:latin typeface="Arial"/>
                <a:ea typeface="Arial"/>
                <a:cs typeface="Arial"/>
                <a:sym typeface="Arial"/>
              </a:rPr>
              <a:t>Эрлагол</a:t>
            </a:r>
            <a:r>
              <a:rPr lang="ru-RU" sz="1600" b="0" i="0" u="none" strike="noStrike" cap="none" dirty="0">
                <a:solidFill>
                  <a:srgbClr val="000000"/>
                </a:solidFill>
                <a:latin typeface="Arial"/>
                <a:ea typeface="Arial"/>
                <a:cs typeface="Arial"/>
                <a:sym typeface="Arial"/>
              </a:rPr>
              <a:t>, Россия), число участников – 50; </a:t>
            </a:r>
            <a:endParaRPr dirty="0"/>
          </a:p>
          <a:p>
            <a:pPr marL="342900" marR="0" lvl="0" indent="-342900" algn="l" rtl="0">
              <a:lnSpc>
                <a:spcPct val="100000"/>
              </a:lnSpc>
              <a:spcBef>
                <a:spcPts val="0"/>
              </a:spcBef>
              <a:spcAft>
                <a:spcPts val="0"/>
              </a:spcAft>
              <a:buClr>
                <a:srgbClr val="000000"/>
              </a:buClr>
              <a:buSzPts val="1600"/>
              <a:buFont typeface="Arial"/>
              <a:buAutoNum type="arabicPeriod"/>
            </a:pPr>
            <a:r>
              <a:rPr lang="ru-RU" sz="1600" b="0" i="0" u="none" strike="noStrike" cap="none" dirty="0">
                <a:solidFill>
                  <a:srgbClr val="000000"/>
                </a:solidFill>
                <a:latin typeface="Arial"/>
                <a:ea typeface="Arial"/>
                <a:cs typeface="Arial"/>
                <a:sym typeface="Arial"/>
              </a:rPr>
              <a:t>Международная конференция «Теория математической оптимизации и исследование операций» (MOTOR2019) (8-12 июля 2019 г., Екатеринбург, Россия), число участников – 120; </a:t>
            </a:r>
            <a:endParaRPr dirty="0"/>
          </a:p>
          <a:p>
            <a:pPr marL="342900" marR="0" lvl="0" indent="-342900" algn="l" rtl="0">
              <a:lnSpc>
                <a:spcPct val="100000"/>
              </a:lnSpc>
              <a:spcBef>
                <a:spcPts val="0"/>
              </a:spcBef>
              <a:spcAft>
                <a:spcPts val="0"/>
              </a:spcAft>
              <a:buClr>
                <a:srgbClr val="000000"/>
              </a:buClr>
              <a:buSzPts val="1600"/>
              <a:buFont typeface="Arial"/>
              <a:buAutoNum type="arabicPeriod"/>
            </a:pPr>
            <a:r>
              <a:rPr lang="ru-RU" sz="1600" b="0" i="0" u="none" strike="noStrike" cap="none" dirty="0" err="1">
                <a:solidFill>
                  <a:srgbClr val="000000"/>
                </a:solidFill>
                <a:latin typeface="Arial"/>
                <a:ea typeface="Arial"/>
                <a:cs typeface="Arial"/>
                <a:sym typeface="Arial"/>
              </a:rPr>
              <a:t>The</a:t>
            </a:r>
            <a:r>
              <a:rPr lang="ru-RU" sz="1600" b="0" i="0" u="none" strike="noStrike" cap="none" dirty="0">
                <a:solidFill>
                  <a:srgbClr val="000000"/>
                </a:solidFill>
                <a:latin typeface="Arial"/>
                <a:ea typeface="Arial"/>
                <a:cs typeface="Arial"/>
                <a:sym typeface="Arial"/>
              </a:rPr>
              <a:t> 14th </a:t>
            </a:r>
            <a:r>
              <a:rPr lang="ru-RU" sz="1600" b="0" i="0" u="none" strike="noStrike" cap="none" dirty="0" err="1">
                <a:solidFill>
                  <a:srgbClr val="000000"/>
                </a:solidFill>
                <a:latin typeface="Arial"/>
                <a:ea typeface="Arial"/>
                <a:cs typeface="Arial"/>
                <a:sym typeface="Arial"/>
              </a:rPr>
              <a:t>International</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Computer</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Science</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Symposium</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in</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Russia</a:t>
            </a:r>
            <a:r>
              <a:rPr lang="ru-RU" sz="1600" b="0" i="0" u="none" strike="noStrike" cap="none" dirty="0">
                <a:solidFill>
                  <a:srgbClr val="000000"/>
                </a:solidFill>
                <a:latin typeface="Arial"/>
                <a:ea typeface="Arial"/>
                <a:cs typeface="Arial"/>
                <a:sym typeface="Arial"/>
              </a:rPr>
              <a:t>, CSR 2019 (1-5 июля 2019 г., Новосибирск, Россия), число участников – 45; </a:t>
            </a:r>
          </a:p>
          <a:p>
            <a:pPr marL="342900" marR="0" lvl="0" indent="-342900" algn="l" rtl="0">
              <a:lnSpc>
                <a:spcPct val="100000"/>
              </a:lnSpc>
              <a:spcBef>
                <a:spcPts val="0"/>
              </a:spcBef>
              <a:spcAft>
                <a:spcPts val="0"/>
              </a:spcAft>
              <a:buClr>
                <a:srgbClr val="000000"/>
              </a:buClr>
              <a:buSzPts val="1600"/>
              <a:buFont typeface="Arial"/>
              <a:buAutoNum type="arabicPeriod"/>
            </a:pPr>
            <a:r>
              <a:rPr lang="ru-RU" sz="1600" b="0" i="0" u="none" strike="noStrike" cap="none" dirty="0" smtClean="0">
                <a:solidFill>
                  <a:srgbClr val="000000"/>
                </a:solidFill>
                <a:latin typeface="Arial"/>
                <a:ea typeface="Arial"/>
                <a:cs typeface="Arial"/>
                <a:sym typeface="Arial"/>
              </a:rPr>
              <a:t>Международная конференция «Математика в приложениях», в честь 90-летия С. К. Годунова (4-10 августа 2019 г., Новосибирск, Россия), число участников – 300; </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3"/>
          <p:cNvSpPr/>
          <p:nvPr/>
        </p:nvSpPr>
        <p:spPr>
          <a:xfrm>
            <a:off x="179550" y="2109198"/>
            <a:ext cx="8784900" cy="3958800"/>
          </a:xfrm>
          <a:prstGeom prst="rect">
            <a:avLst/>
          </a:prstGeom>
          <a:noFill/>
          <a:ln>
            <a:noFill/>
          </a:ln>
        </p:spPr>
        <p:txBody>
          <a:bodyPr spcFirstLastPara="1" wrap="square" lIns="91425" tIns="45700" rIns="91425" bIns="45700" anchor="ctr" anchorCtr="0">
            <a:noAutofit/>
          </a:bodyPr>
          <a:lstStyle/>
          <a:p>
            <a:pPr marL="180975" marR="145789" lvl="0" indent="0" algn="l" rtl="0">
              <a:lnSpc>
                <a:spcPct val="100000"/>
              </a:lnSpc>
              <a:spcBef>
                <a:spcPts val="0"/>
              </a:spcBef>
              <a:spcAft>
                <a:spcPts val="0"/>
              </a:spcAft>
              <a:buNone/>
            </a:pPr>
            <a:endParaRPr sz="1300" b="0" i="0" u="none" strike="noStrike" cap="none">
              <a:solidFill>
                <a:srgbClr val="000000"/>
              </a:solidFill>
              <a:latin typeface="Trebuchet MS"/>
              <a:ea typeface="Trebuchet MS"/>
              <a:cs typeface="Trebuchet MS"/>
              <a:sym typeface="Trebuchet MS"/>
            </a:endParaRPr>
          </a:p>
        </p:txBody>
      </p:sp>
      <p:sp>
        <p:nvSpPr>
          <p:cNvPr id="467" name="Google Shape;467;p33"/>
          <p:cNvSpPr txBox="1"/>
          <p:nvPr/>
        </p:nvSpPr>
        <p:spPr>
          <a:xfrm>
            <a:off x="1375425" y="14287"/>
            <a:ext cx="6956100" cy="119891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12745"/>
              </a:buClr>
              <a:buSzPts val="3800"/>
              <a:buFont typeface="Trebuchet MS"/>
              <a:buNone/>
            </a:pPr>
            <a:r>
              <a:rPr lang="ru-RU" sz="3800" b="0" i="0" u="none" strike="noStrike" cap="none">
                <a:solidFill>
                  <a:srgbClr val="212745"/>
                </a:solidFill>
                <a:latin typeface="Trebuchet MS"/>
                <a:ea typeface="Trebuchet MS"/>
                <a:cs typeface="Trebuchet MS"/>
                <a:sym typeface="Trebuchet MS"/>
              </a:rPr>
              <a:t>Конференции и семинары 2019 года</a:t>
            </a:r>
            <a:endParaRPr sz="1400" b="0" i="0" u="none" strike="noStrike" cap="none">
              <a:solidFill>
                <a:srgbClr val="000000"/>
              </a:solidFill>
              <a:latin typeface="Arial"/>
              <a:ea typeface="Arial"/>
              <a:cs typeface="Arial"/>
              <a:sym typeface="Arial"/>
            </a:endParaRPr>
          </a:p>
        </p:txBody>
      </p:sp>
      <p:pic>
        <p:nvPicPr>
          <p:cNvPr id="468" name="Google Shape;468;p33"/>
          <p:cNvPicPr preferRelativeResize="0"/>
          <p:nvPr/>
        </p:nvPicPr>
        <p:blipFill rotWithShape="1">
          <a:blip r:embed="rId3">
            <a:alphaModFix/>
          </a:blip>
          <a:srcRect/>
          <a:stretch/>
        </p:blipFill>
        <p:spPr>
          <a:xfrm>
            <a:off x="150813" y="100012"/>
            <a:ext cx="990600" cy="962025"/>
          </a:xfrm>
          <a:prstGeom prst="rect">
            <a:avLst/>
          </a:prstGeom>
          <a:noFill/>
          <a:ln>
            <a:noFill/>
          </a:ln>
        </p:spPr>
      </p:pic>
      <p:sp>
        <p:nvSpPr>
          <p:cNvPr id="469" name="Google Shape;469;p33"/>
          <p:cNvSpPr/>
          <p:nvPr/>
        </p:nvSpPr>
        <p:spPr>
          <a:xfrm>
            <a:off x="150813" y="1385888"/>
            <a:ext cx="8784900" cy="477053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600"/>
              <a:buFont typeface="Arial"/>
              <a:buAutoNum type="arabicPeriod" startAt="9"/>
            </a:pPr>
            <a:r>
              <a:rPr lang="ru-RU" sz="1600" b="0" i="0" u="none" strike="noStrike" cap="none" dirty="0" smtClean="0">
                <a:solidFill>
                  <a:srgbClr val="000000"/>
                </a:solidFill>
                <a:latin typeface="Arial"/>
                <a:ea typeface="Arial"/>
                <a:cs typeface="Arial"/>
                <a:sym typeface="Arial"/>
              </a:rPr>
              <a:t>Международная конференция «Мальцевские чтения — 2019» (19-23 августа 2019 г., Новосибирск, Россия), число участников – 220; </a:t>
            </a:r>
            <a:endParaRPr dirty="0" smtClean="0"/>
          </a:p>
          <a:p>
            <a:pPr marL="342900" marR="0" lvl="0" indent="-342900" algn="l" rtl="0">
              <a:lnSpc>
                <a:spcPct val="100000"/>
              </a:lnSpc>
              <a:spcBef>
                <a:spcPts val="0"/>
              </a:spcBef>
              <a:spcAft>
                <a:spcPts val="0"/>
              </a:spcAft>
              <a:buClr>
                <a:srgbClr val="000000"/>
              </a:buClr>
              <a:buSzPts val="1600"/>
              <a:buFont typeface="Arial"/>
              <a:buAutoNum type="arabicPeriod" startAt="9"/>
            </a:pPr>
            <a:r>
              <a:rPr lang="ru-RU" sz="1600" b="0" i="0" u="none" strike="noStrike" cap="none" dirty="0" smtClean="0">
                <a:solidFill>
                  <a:srgbClr val="000000"/>
                </a:solidFill>
                <a:latin typeface="Arial"/>
                <a:ea typeface="Arial"/>
                <a:cs typeface="Arial"/>
                <a:sym typeface="Arial"/>
              </a:rPr>
              <a:t>Международная </a:t>
            </a:r>
            <a:r>
              <a:rPr lang="ru-RU" sz="1600" b="0" i="0" u="none" strike="noStrike" cap="none" dirty="0">
                <a:solidFill>
                  <a:srgbClr val="000000"/>
                </a:solidFill>
                <a:latin typeface="Arial"/>
                <a:ea typeface="Arial"/>
                <a:cs typeface="Arial"/>
                <a:sym typeface="Arial"/>
              </a:rPr>
              <a:t>конференция по геометрическому анализу в честь 90-летия Ю.Г. </a:t>
            </a:r>
            <a:r>
              <a:rPr lang="ru-RU" sz="1600" b="0" i="0" u="none" strike="noStrike" cap="none" dirty="0" err="1">
                <a:solidFill>
                  <a:srgbClr val="000000"/>
                </a:solidFill>
                <a:latin typeface="Arial"/>
                <a:ea typeface="Arial"/>
                <a:cs typeface="Arial"/>
                <a:sym typeface="Arial"/>
              </a:rPr>
              <a:t>Решетняка</a:t>
            </a:r>
            <a:r>
              <a:rPr lang="ru-RU" sz="1600" b="0" i="0" u="none" strike="noStrike" cap="none" dirty="0">
                <a:solidFill>
                  <a:srgbClr val="000000"/>
                </a:solidFill>
                <a:latin typeface="Arial"/>
                <a:ea typeface="Arial"/>
                <a:cs typeface="Arial"/>
                <a:sym typeface="Arial"/>
              </a:rPr>
              <a:t> (22-28 сентября 2019 г., Новосибирск, Россия), число участников – 120; </a:t>
            </a:r>
            <a:endParaRPr dirty="0"/>
          </a:p>
          <a:p>
            <a:pPr marL="342900" marR="0" lvl="0" indent="-342900" algn="l" rtl="0">
              <a:lnSpc>
                <a:spcPct val="100000"/>
              </a:lnSpc>
              <a:spcBef>
                <a:spcPts val="0"/>
              </a:spcBef>
              <a:spcAft>
                <a:spcPts val="0"/>
              </a:spcAft>
              <a:buClr>
                <a:srgbClr val="000000"/>
              </a:buClr>
              <a:buSzPts val="1600"/>
              <a:buFont typeface="Arial"/>
              <a:buAutoNum type="arabicPeriod" startAt="9"/>
            </a:pPr>
            <a:r>
              <a:rPr lang="ru-RU" sz="1600" b="0" i="0" u="none" strike="noStrike" cap="none" dirty="0">
                <a:solidFill>
                  <a:srgbClr val="000000"/>
                </a:solidFill>
                <a:latin typeface="Arial"/>
                <a:ea typeface="Arial"/>
                <a:cs typeface="Arial"/>
                <a:sym typeface="Arial"/>
              </a:rPr>
              <a:t>VII Международная конференция «ЗНАНИЯ – ОНТОЛОГИИ – ТЕОРИИ» (7–11 октября 2019 г., Новосибирск, Россия), число участников – 150; </a:t>
            </a:r>
            <a:endParaRPr dirty="0"/>
          </a:p>
          <a:p>
            <a:pPr marL="342900" marR="0" lvl="0" indent="-342900" algn="l" rtl="0">
              <a:lnSpc>
                <a:spcPct val="100000"/>
              </a:lnSpc>
              <a:spcBef>
                <a:spcPts val="0"/>
              </a:spcBef>
              <a:spcAft>
                <a:spcPts val="0"/>
              </a:spcAft>
              <a:buClr>
                <a:srgbClr val="000000"/>
              </a:buClr>
              <a:buSzPts val="1600"/>
              <a:buFont typeface="Arial"/>
              <a:buAutoNum type="arabicPeriod" startAt="9"/>
            </a:pPr>
            <a:r>
              <a:rPr lang="ru-RU" sz="1600" b="0" i="0" u="none" strike="noStrike" cap="none" dirty="0">
                <a:solidFill>
                  <a:srgbClr val="000000"/>
                </a:solidFill>
                <a:latin typeface="Arial"/>
                <a:ea typeface="Arial"/>
                <a:cs typeface="Arial"/>
                <a:sym typeface="Arial"/>
              </a:rPr>
              <a:t>XIII </a:t>
            </a:r>
            <a:r>
              <a:rPr lang="ru-RU" sz="1600" b="0" i="0" u="none" strike="noStrike" cap="none" dirty="0" err="1">
                <a:solidFill>
                  <a:srgbClr val="000000"/>
                </a:solidFill>
                <a:latin typeface="Arial"/>
                <a:ea typeface="Arial"/>
                <a:cs typeface="Arial"/>
                <a:sym typeface="Arial"/>
              </a:rPr>
              <a:t>International</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scientific</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and</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technical</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conference</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Dynamics</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of</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Systems</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Mechanisms</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and</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Machines</a:t>
            </a:r>
            <a:r>
              <a:rPr lang="ru-RU" sz="1600" b="0" i="0" u="none" strike="noStrike" cap="none" dirty="0">
                <a:solidFill>
                  <a:srgbClr val="000000"/>
                </a:solidFill>
                <a:latin typeface="Arial"/>
                <a:ea typeface="Arial"/>
                <a:cs typeface="Arial"/>
                <a:sym typeface="Arial"/>
              </a:rPr>
              <a:t>» (5-7 ноября 2019 г., Омск, Россия), число участников – 500; </a:t>
            </a:r>
            <a:endParaRPr sz="16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600"/>
              <a:buFont typeface="Arial"/>
              <a:buAutoNum type="arabicPeriod" startAt="9"/>
            </a:pPr>
            <a:r>
              <a:rPr lang="ru-RU" sz="1600" b="0" i="0" u="none" strike="noStrike" cap="none" dirty="0">
                <a:solidFill>
                  <a:srgbClr val="000000"/>
                </a:solidFill>
                <a:latin typeface="Arial"/>
                <a:ea typeface="Arial"/>
                <a:cs typeface="Arial"/>
                <a:sym typeface="Arial"/>
              </a:rPr>
              <a:t>IХ Международная </a:t>
            </a:r>
            <a:r>
              <a:rPr lang="ru-RU" sz="1600" b="0" i="0" u="none" strike="noStrike" cap="none" dirty="0" err="1">
                <a:solidFill>
                  <a:srgbClr val="000000"/>
                </a:solidFill>
                <a:latin typeface="Arial"/>
                <a:ea typeface="Arial"/>
                <a:cs typeface="Arial"/>
                <a:sym typeface="Arial"/>
              </a:rPr>
              <a:t>молодежная</a:t>
            </a:r>
            <a:r>
              <a:rPr lang="ru-RU" sz="1600" b="0" i="0" u="none" strike="noStrike" cap="none" dirty="0">
                <a:solidFill>
                  <a:srgbClr val="000000"/>
                </a:solidFill>
                <a:latin typeface="Arial"/>
                <a:ea typeface="Arial"/>
                <a:cs typeface="Arial"/>
                <a:sym typeface="Arial"/>
              </a:rPr>
              <a:t> научно-практическая конференция с элементами научной школы «Прикладная математика и фундаментальная информатика», </a:t>
            </a:r>
            <a:r>
              <a:rPr lang="ru-RU" sz="1600" b="0" i="0" u="none" strike="noStrike" cap="none" dirty="0" err="1">
                <a:solidFill>
                  <a:srgbClr val="000000"/>
                </a:solidFill>
                <a:latin typeface="Arial"/>
                <a:ea typeface="Arial"/>
                <a:cs typeface="Arial"/>
                <a:sym typeface="Arial"/>
              </a:rPr>
              <a:t>посвященная</a:t>
            </a:r>
            <a:r>
              <a:rPr lang="ru-RU" sz="1600" b="0" i="0" u="none" strike="noStrike" cap="none" dirty="0">
                <a:solidFill>
                  <a:srgbClr val="000000"/>
                </a:solidFill>
                <a:latin typeface="Arial"/>
                <a:ea typeface="Arial"/>
                <a:cs typeface="Arial"/>
                <a:sym typeface="Arial"/>
              </a:rPr>
              <a:t> 80-летию со дня рождения академика РАН Евтушенко Ю.Г. (23-29 апреля 2019 г., Омск, Россия), число участников – 140; </a:t>
            </a:r>
            <a:endParaRPr dirty="0"/>
          </a:p>
          <a:p>
            <a:pPr marL="342900" marR="0" lvl="0" indent="-342900" algn="l" rtl="0">
              <a:lnSpc>
                <a:spcPct val="100000"/>
              </a:lnSpc>
              <a:spcBef>
                <a:spcPts val="0"/>
              </a:spcBef>
              <a:spcAft>
                <a:spcPts val="0"/>
              </a:spcAft>
              <a:buClr>
                <a:srgbClr val="000000"/>
              </a:buClr>
              <a:buSzPts val="1600"/>
              <a:buFont typeface="Arial"/>
              <a:buAutoNum type="arabicPeriod" startAt="9"/>
            </a:pPr>
            <a:r>
              <a:rPr lang="ru-RU" sz="1600" b="0" i="0" u="none" strike="noStrike" cap="none" dirty="0" err="1">
                <a:solidFill>
                  <a:srgbClr val="000000"/>
                </a:solidFill>
                <a:latin typeface="Arial"/>
                <a:ea typeface="Arial"/>
                <a:cs typeface="Arial"/>
                <a:sym typeface="Arial"/>
              </a:rPr>
              <a:t>The</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First</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Workshop</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on</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Digitalization</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and</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Computable</a:t>
            </a:r>
            <a:r>
              <a:rPr lang="ru-RU" sz="1600" b="0" i="0" u="none" strike="noStrike" cap="none" dirty="0">
                <a:solidFill>
                  <a:srgbClr val="000000"/>
                </a:solidFill>
                <a:latin typeface="Arial"/>
                <a:ea typeface="Arial"/>
                <a:cs typeface="Arial"/>
                <a:sym typeface="Arial"/>
              </a:rPr>
              <a:t> </a:t>
            </a:r>
            <a:r>
              <a:rPr lang="ru-RU" sz="1600" b="0" i="0" u="none" strike="noStrike" cap="none" dirty="0" err="1">
                <a:solidFill>
                  <a:srgbClr val="000000"/>
                </a:solidFill>
                <a:latin typeface="Arial"/>
                <a:ea typeface="Arial"/>
                <a:cs typeface="Arial"/>
                <a:sym typeface="Arial"/>
              </a:rPr>
              <a:t>Models</a:t>
            </a:r>
            <a:r>
              <a:rPr lang="ru-RU" sz="1600" b="0" i="0" u="none" strike="noStrike" cap="none" dirty="0">
                <a:solidFill>
                  <a:srgbClr val="000000"/>
                </a:solidFill>
                <a:latin typeface="Arial"/>
                <a:ea typeface="Arial"/>
                <a:cs typeface="Arial"/>
                <a:sym typeface="Arial"/>
              </a:rPr>
              <a:t> (16-20 декабря 2019 г., Новосибирск, Россия), число участников – 30; </a:t>
            </a:r>
            <a:endParaRPr sz="16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600"/>
              <a:buFont typeface="Arial"/>
              <a:buAutoNum type="arabicPeriod" startAt="9"/>
            </a:pPr>
            <a:r>
              <a:rPr lang="ru-RU" sz="1600" b="0" i="0" u="none" strike="noStrike" cap="none" dirty="0">
                <a:solidFill>
                  <a:srgbClr val="000000"/>
                </a:solidFill>
                <a:latin typeface="Arial"/>
                <a:ea typeface="Arial"/>
                <a:cs typeface="Arial"/>
                <a:sym typeface="Arial"/>
              </a:rPr>
              <a:t>Международная школа-семинар «Синтаксис и семантика логических систем», </a:t>
            </a:r>
            <a:r>
              <a:rPr lang="ru-RU" sz="1600" b="0" i="0" u="none" strike="noStrike" cap="none" dirty="0" err="1">
                <a:solidFill>
                  <a:srgbClr val="000000"/>
                </a:solidFill>
                <a:latin typeface="Arial"/>
                <a:ea typeface="Arial"/>
                <a:cs typeface="Arial"/>
                <a:sym typeface="Arial"/>
              </a:rPr>
              <a:t>посвященная</a:t>
            </a:r>
            <a:r>
              <a:rPr lang="ru-RU" sz="1600" b="0" i="0" u="none" strike="noStrike" cap="none" dirty="0">
                <a:solidFill>
                  <a:srgbClr val="000000"/>
                </a:solidFill>
                <a:latin typeface="Arial"/>
                <a:ea typeface="Arial"/>
                <a:cs typeface="Arial"/>
                <a:sym typeface="Arial"/>
              </a:rPr>
              <a:t> 90-летию со дня рождения профессора Али Ивановича Кокорина (11 – 16 августа 2019 г., </a:t>
            </a:r>
            <a:r>
              <a:rPr lang="ru-RU" sz="1600" b="0" i="0" u="none" strike="noStrike" cap="none" dirty="0" err="1">
                <a:solidFill>
                  <a:srgbClr val="000000"/>
                </a:solidFill>
                <a:latin typeface="Arial"/>
                <a:ea typeface="Arial"/>
                <a:cs typeface="Arial"/>
                <a:sym typeface="Arial"/>
              </a:rPr>
              <a:t>Хубсугул</a:t>
            </a:r>
            <a:r>
              <a:rPr lang="ru-RU" sz="1600" b="0" i="0" u="none" strike="noStrike" cap="none" dirty="0">
                <a:solidFill>
                  <a:srgbClr val="000000"/>
                </a:solidFill>
                <a:latin typeface="Arial"/>
                <a:ea typeface="Arial"/>
                <a:cs typeface="Arial"/>
                <a:sym typeface="Arial"/>
              </a:rPr>
              <a:t>, Монголия), число участников – 50; </a:t>
            </a:r>
            <a:endParaRPr dirty="0"/>
          </a:p>
          <a:p>
            <a:pPr marL="342900" marR="0" lvl="0" indent="-342900" algn="l" rtl="0">
              <a:lnSpc>
                <a:spcPct val="100000"/>
              </a:lnSpc>
              <a:spcBef>
                <a:spcPts val="0"/>
              </a:spcBef>
              <a:spcAft>
                <a:spcPts val="0"/>
              </a:spcAft>
              <a:buClr>
                <a:srgbClr val="000000"/>
              </a:buClr>
              <a:buSzPts val="1600"/>
              <a:buFont typeface="Arial"/>
              <a:buAutoNum type="arabicPeriod" startAt="9"/>
            </a:pPr>
            <a:r>
              <a:rPr lang="ru-RU" sz="1600" b="0" i="0" u="none" strike="noStrike" cap="none" dirty="0">
                <a:solidFill>
                  <a:srgbClr val="000000"/>
                </a:solidFill>
                <a:latin typeface="Arial"/>
                <a:ea typeface="Arial"/>
                <a:cs typeface="Arial"/>
                <a:sym typeface="Arial"/>
              </a:rPr>
              <a:t>Российско-американский семинар по теории вычислимости (28 июля-5 августа 2019 г., Новосибирск, Россия), число участников – 30.</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4"/>
          <p:cNvSpPr txBox="1">
            <a:spLocks noGrp="1"/>
          </p:cNvSpPr>
          <p:nvPr>
            <p:ph type="title"/>
          </p:nvPr>
        </p:nvSpPr>
        <p:spPr>
          <a:xfrm>
            <a:off x="0" y="0"/>
            <a:ext cx="9144000" cy="98072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4352"/>
              <a:buNone/>
            </a:pPr>
            <a:r>
              <a:rPr lang="ru-RU" sz="3400"/>
              <a:t>      </a:t>
            </a:r>
            <a:r>
              <a:rPr lang="ru-RU" sz="3600"/>
              <a:t>Гранты РНФ в 2019 году </a:t>
            </a:r>
            <a:r>
              <a:rPr lang="ru-RU" sz="3400"/>
              <a:t> </a:t>
            </a:r>
            <a:endParaRPr/>
          </a:p>
        </p:txBody>
      </p:sp>
      <p:sp>
        <p:nvSpPr>
          <p:cNvPr id="475" name="Google Shape;475;p34"/>
          <p:cNvSpPr txBox="1">
            <a:spLocks noGrp="1"/>
          </p:cNvSpPr>
          <p:nvPr>
            <p:ph type="body" idx="1"/>
          </p:nvPr>
        </p:nvSpPr>
        <p:spPr>
          <a:xfrm>
            <a:off x="94270" y="557213"/>
            <a:ext cx="8946036" cy="6043611"/>
          </a:xfrm>
          <a:prstGeom prst="rect">
            <a:avLst/>
          </a:prstGeom>
          <a:noFill/>
          <a:ln>
            <a:noFill/>
          </a:ln>
        </p:spPr>
        <p:txBody>
          <a:bodyPr spcFirstLastPara="1" wrap="square" lIns="91425" tIns="45700" rIns="91425" bIns="45700" anchor="t" anchorCtr="0">
            <a:noAutofit/>
          </a:bodyPr>
          <a:lstStyle/>
          <a:p>
            <a:pPr marL="228600" lvl="0" indent="-182880" algn="l" rtl="0">
              <a:lnSpc>
                <a:spcPct val="100000"/>
              </a:lnSpc>
              <a:spcBef>
                <a:spcPts val="580"/>
              </a:spcBef>
              <a:spcAft>
                <a:spcPts val="0"/>
              </a:spcAft>
              <a:buSzPts val="1820"/>
              <a:buChar char="*"/>
            </a:pPr>
            <a:r>
              <a:rPr lang="ru-RU" sz="1800" b="1" i="1">
                <a:solidFill>
                  <a:srgbClr val="5667B1"/>
                </a:solidFill>
              </a:rPr>
              <a:t>Вдовин Е.П. </a:t>
            </a:r>
            <a:r>
              <a:rPr lang="ru-RU" sz="1800" b="1" i="1"/>
              <a:t>- </a:t>
            </a:r>
            <a:r>
              <a:rPr lang="ru-RU" sz="1800" b="1" i="1">
                <a:solidFill>
                  <a:srgbClr val="000000"/>
                </a:solidFill>
              </a:rPr>
              <a:t>Приложение теории групп к алгоритмическим проблемам</a:t>
            </a:r>
            <a:endParaRPr sz="1800" b="1" i="1">
              <a:solidFill>
                <a:srgbClr val="FF0000"/>
              </a:solidFill>
            </a:endParaRPr>
          </a:p>
          <a:p>
            <a:pPr marL="228600" lvl="0" indent="-149860" algn="l" rtl="0">
              <a:lnSpc>
                <a:spcPct val="100000"/>
              </a:lnSpc>
              <a:spcBef>
                <a:spcPts val="580"/>
              </a:spcBef>
              <a:spcAft>
                <a:spcPts val="0"/>
              </a:spcAft>
              <a:buSzPts val="1820"/>
              <a:buChar char="*"/>
            </a:pPr>
            <a:r>
              <a:rPr lang="ru-RU" sz="1800" b="1" i="1">
                <a:solidFill>
                  <a:srgbClr val="5667B1"/>
                </a:solidFill>
              </a:rPr>
              <a:t>Береснев В.Л.</a:t>
            </a:r>
            <a:r>
              <a:rPr lang="ru-RU" sz="1800" b="1"/>
              <a:t>- </a:t>
            </a:r>
            <a:r>
              <a:rPr lang="ru-RU" sz="1800" b="1" i="1"/>
              <a:t>Разработка и исследование математических моделей принятия решений в условиях конкуренции или противоборства </a:t>
            </a:r>
            <a:endParaRPr sz="1800" b="1"/>
          </a:p>
          <a:p>
            <a:pPr marL="228600" lvl="0" indent="-181610" algn="l" rtl="0">
              <a:lnSpc>
                <a:spcPct val="100000"/>
              </a:lnSpc>
              <a:spcBef>
                <a:spcPts val="580"/>
              </a:spcBef>
              <a:spcAft>
                <a:spcPts val="0"/>
              </a:spcAft>
              <a:buSzPts val="1800"/>
              <a:buChar char="*"/>
            </a:pPr>
            <a:r>
              <a:rPr lang="ru-RU" sz="1800" b="1" i="1">
                <a:solidFill>
                  <a:srgbClr val="5667B1"/>
                </a:solidFill>
              </a:rPr>
              <a:t>Бородин О.В.</a:t>
            </a:r>
            <a:r>
              <a:rPr lang="ru-RU" sz="1800" b="1" i="1"/>
              <a:t>- Комбинаторное строение цепей, циклов и звезд в эйлеровых многогранниках </a:t>
            </a:r>
            <a:endParaRPr sz="1800" b="1"/>
          </a:p>
          <a:p>
            <a:pPr marL="228600" lvl="0" indent="-181610" algn="l" rtl="0">
              <a:lnSpc>
                <a:spcPct val="100000"/>
              </a:lnSpc>
              <a:spcBef>
                <a:spcPts val="580"/>
              </a:spcBef>
              <a:spcAft>
                <a:spcPts val="0"/>
              </a:spcAft>
              <a:buSzPts val="1800"/>
              <a:buChar char="*"/>
            </a:pPr>
            <a:r>
              <a:rPr lang="ru-RU" sz="1800" b="1" i="1">
                <a:solidFill>
                  <a:srgbClr val="5667B1"/>
                </a:solidFill>
              </a:rPr>
              <a:t>Гончаров С.С. </a:t>
            </a:r>
            <a:r>
              <a:rPr lang="ru-RU" sz="1800" b="1"/>
              <a:t>- </a:t>
            </a:r>
            <a:r>
              <a:rPr lang="ru-RU" sz="1800" b="1" i="1"/>
              <a:t>Логико-вероятностный инструментарий искусственного интеллекта нового поколения</a:t>
            </a:r>
            <a:endParaRPr sz="1800" b="1"/>
          </a:p>
          <a:p>
            <a:pPr marL="228600" lvl="0" indent="-148590" algn="l" rtl="0">
              <a:lnSpc>
                <a:spcPct val="100000"/>
              </a:lnSpc>
              <a:spcBef>
                <a:spcPts val="580"/>
              </a:spcBef>
              <a:spcAft>
                <a:spcPts val="0"/>
              </a:spcAft>
              <a:buSzPts val="1800"/>
              <a:buChar char="*"/>
            </a:pPr>
            <a:r>
              <a:rPr lang="ru-RU" sz="1800" b="1" i="1">
                <a:solidFill>
                  <a:srgbClr val="5667B1"/>
                </a:solidFill>
              </a:rPr>
              <a:t>Могульский А.А. </a:t>
            </a:r>
            <a:r>
              <a:rPr lang="ru-RU" sz="1800" b="1" i="1">
                <a:solidFill>
                  <a:srgbClr val="000000"/>
                </a:solidFill>
              </a:rPr>
              <a:t>- </a:t>
            </a:r>
            <a:r>
              <a:rPr lang="ru-RU" sz="1800" b="1" i="1"/>
              <a:t>Новые предельные теоремы теории вероятностей и их приложения</a:t>
            </a:r>
            <a:endParaRPr/>
          </a:p>
          <a:p>
            <a:pPr marL="228600" lvl="0" indent="-148590" algn="l" rtl="0">
              <a:lnSpc>
                <a:spcPct val="100000"/>
              </a:lnSpc>
              <a:spcBef>
                <a:spcPts val="580"/>
              </a:spcBef>
              <a:spcAft>
                <a:spcPts val="0"/>
              </a:spcAft>
              <a:buSzPts val="1800"/>
              <a:buChar char="*"/>
            </a:pPr>
            <a:r>
              <a:rPr lang="ru-RU" sz="1800" b="1" i="1">
                <a:solidFill>
                  <a:srgbClr val="5667B1"/>
                </a:solidFill>
              </a:rPr>
              <a:t>Кротов Д.С. </a:t>
            </a:r>
            <a:r>
              <a:rPr lang="ru-RU" sz="1800" b="1" i="1"/>
              <a:t>- Существование совершенных кодов и трейдов</a:t>
            </a:r>
            <a:endParaRPr/>
          </a:p>
          <a:p>
            <a:pPr marL="228600" lvl="0" indent="-148590" algn="l" rtl="0">
              <a:lnSpc>
                <a:spcPct val="100000"/>
              </a:lnSpc>
              <a:spcBef>
                <a:spcPts val="580"/>
              </a:spcBef>
              <a:spcAft>
                <a:spcPts val="0"/>
              </a:spcAft>
              <a:buSzPts val="1800"/>
              <a:buChar char="*"/>
            </a:pPr>
            <a:r>
              <a:rPr lang="ru-RU" sz="1800" b="1" i="1">
                <a:solidFill>
                  <a:srgbClr val="5667B1"/>
                </a:solidFill>
              </a:rPr>
              <a:t>Плотников Р.В.</a:t>
            </a:r>
            <a:r>
              <a:rPr lang="ru-RU" sz="1800" b="1" i="1"/>
              <a:t> - Оптимизация структуры и энергоэффективного функционирования беспроводных сетей передачи данных</a:t>
            </a:r>
            <a:endParaRPr/>
          </a:p>
          <a:p>
            <a:pPr marL="228600" lvl="0" indent="-148590" algn="l" rtl="0">
              <a:lnSpc>
                <a:spcPct val="100000"/>
              </a:lnSpc>
              <a:spcBef>
                <a:spcPts val="580"/>
              </a:spcBef>
              <a:spcAft>
                <a:spcPts val="0"/>
              </a:spcAft>
              <a:buSzPts val="1800"/>
              <a:buChar char="*"/>
            </a:pPr>
            <a:r>
              <a:rPr lang="ru-RU" sz="1800" b="1" i="1">
                <a:solidFill>
                  <a:srgbClr val="5667B1"/>
                </a:solidFill>
              </a:rPr>
              <a:t>Шевляков А.Н.</a:t>
            </a:r>
            <a:r>
              <a:rPr lang="ru-RU" sz="1800" b="1" i="1"/>
              <a:t> - Алгебро-логические и статистические методы изучения предельных комбинаторных объектов</a:t>
            </a:r>
            <a:endParaRPr/>
          </a:p>
          <a:p>
            <a:pPr marL="228600" lvl="0" indent="-148590" algn="l" rtl="0">
              <a:lnSpc>
                <a:spcPct val="100000"/>
              </a:lnSpc>
              <a:spcBef>
                <a:spcPts val="580"/>
              </a:spcBef>
              <a:spcAft>
                <a:spcPts val="0"/>
              </a:spcAft>
              <a:buSzPts val="1800"/>
              <a:buChar char="*"/>
            </a:pPr>
            <a:r>
              <a:rPr lang="ru-RU" sz="1800" b="1" i="1">
                <a:solidFill>
                  <a:srgbClr val="5667B1"/>
                </a:solidFill>
              </a:rPr>
              <a:t>Роменский Е.И. </a:t>
            </a:r>
            <a:r>
              <a:rPr lang="ru-RU" sz="1800" b="1" i="1">
                <a:solidFill>
                  <a:srgbClr val="000000"/>
                </a:solidFill>
              </a:rPr>
              <a:t>– Проявление связности систем трещин в волновых полях – численные исследования процессов распространения сейсмических и акустических волн в флюидонасыщенных трещиновато-пористых средах</a:t>
            </a:r>
            <a:endParaRPr/>
          </a:p>
          <a:p>
            <a:pPr marL="228600" lvl="0" indent="-148590" algn="l" rtl="0">
              <a:lnSpc>
                <a:spcPct val="100000"/>
              </a:lnSpc>
              <a:spcBef>
                <a:spcPts val="580"/>
              </a:spcBef>
              <a:spcAft>
                <a:spcPts val="0"/>
              </a:spcAft>
              <a:buSzPts val="1800"/>
              <a:buChar char="*"/>
            </a:pPr>
            <a:r>
              <a:rPr lang="ru-RU" sz="1800" b="1" i="1">
                <a:solidFill>
                  <a:srgbClr val="5667B1"/>
                </a:solidFill>
              </a:rPr>
              <a:t>Ремесленников В.Н. </a:t>
            </a:r>
            <a:r>
              <a:rPr lang="ru-RU" sz="1800" b="1" i="1">
                <a:solidFill>
                  <a:srgbClr val="000000"/>
                </a:solidFill>
              </a:rPr>
              <a:t>- Универсальные классы основных алгебраических систем</a:t>
            </a:r>
            <a:endParaRPr/>
          </a:p>
          <a:p>
            <a:pPr marL="80010" lvl="0" indent="0" algn="l" rtl="0">
              <a:lnSpc>
                <a:spcPct val="100000"/>
              </a:lnSpc>
              <a:spcBef>
                <a:spcPts val="580"/>
              </a:spcBef>
              <a:spcAft>
                <a:spcPts val="0"/>
              </a:spcAft>
              <a:buSzPts val="1800"/>
              <a:buNone/>
            </a:pPr>
            <a:r>
              <a:rPr lang="ru-RU" sz="1600" b="1" i="1">
                <a:solidFill>
                  <a:srgbClr val="0D78C9"/>
                </a:solidFill>
              </a:rPr>
              <a:t> </a:t>
            </a:r>
            <a:endParaRPr/>
          </a:p>
          <a:p>
            <a:pPr marL="228600" lvl="0" indent="-34289" algn="l" rtl="0">
              <a:lnSpc>
                <a:spcPct val="100000"/>
              </a:lnSpc>
              <a:spcBef>
                <a:spcPts val="580"/>
              </a:spcBef>
              <a:spcAft>
                <a:spcPts val="0"/>
              </a:spcAft>
              <a:buSzPts val="1800"/>
              <a:buNone/>
            </a:pPr>
            <a:endParaRPr sz="1600" b="1" i="1"/>
          </a:p>
          <a:p>
            <a:pPr marL="228600" lvl="0" indent="-34289" algn="l" rtl="0">
              <a:lnSpc>
                <a:spcPct val="100000"/>
              </a:lnSpc>
              <a:spcBef>
                <a:spcPts val="580"/>
              </a:spcBef>
              <a:spcAft>
                <a:spcPts val="0"/>
              </a:spcAft>
              <a:buSzPts val="1800"/>
              <a:buNone/>
            </a:pPr>
            <a:endParaRPr sz="1600" b="1" i="1"/>
          </a:p>
          <a:p>
            <a:pPr marL="228600" lvl="0" indent="-67309" algn="l" rtl="0">
              <a:lnSpc>
                <a:spcPct val="100000"/>
              </a:lnSpc>
              <a:spcBef>
                <a:spcPts val="580"/>
              </a:spcBef>
              <a:spcAft>
                <a:spcPts val="0"/>
              </a:spcAft>
              <a:buSzPts val="1820"/>
              <a:buNone/>
            </a:pPr>
            <a:endParaRPr sz="1400" i="1"/>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6"/>
          <p:cNvSpPr txBox="1">
            <a:spLocks noGrp="1"/>
          </p:cNvSpPr>
          <p:nvPr>
            <p:ph type="title"/>
          </p:nvPr>
        </p:nvSpPr>
        <p:spPr>
          <a:xfrm>
            <a:off x="539552" y="188642"/>
            <a:ext cx="8001000"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a:t>Молодежные гранты РФФИ</a:t>
            </a:r>
            <a:endParaRPr/>
          </a:p>
        </p:txBody>
      </p:sp>
      <p:sp>
        <p:nvSpPr>
          <p:cNvPr id="487" name="Google Shape;487;p36"/>
          <p:cNvSpPr txBox="1">
            <a:spLocks noGrp="1"/>
          </p:cNvSpPr>
          <p:nvPr>
            <p:ph type="body" idx="1"/>
          </p:nvPr>
        </p:nvSpPr>
        <p:spPr>
          <a:xfrm flipH="1">
            <a:off x="248574" y="1556792"/>
            <a:ext cx="8355873" cy="48965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600"/>
              <a:buNone/>
            </a:pPr>
            <a:endParaRPr sz="2000" dirty="0"/>
          </a:p>
          <a:p>
            <a:pPr marL="457200" lvl="0" indent="-457200" algn="l" rtl="0">
              <a:lnSpc>
                <a:spcPct val="100000"/>
              </a:lnSpc>
              <a:spcBef>
                <a:spcPts val="700"/>
              </a:spcBef>
              <a:spcAft>
                <a:spcPts val="0"/>
              </a:spcAft>
              <a:buSzPts val="2600"/>
              <a:buNone/>
            </a:pPr>
            <a:endParaRPr sz="2000" dirty="0"/>
          </a:p>
          <a:p>
            <a:pPr marL="0" lvl="0" indent="0" algn="l" rtl="0">
              <a:lnSpc>
                <a:spcPct val="100000"/>
              </a:lnSpc>
              <a:spcBef>
                <a:spcPts val="700"/>
              </a:spcBef>
              <a:spcAft>
                <a:spcPts val="0"/>
              </a:spcAft>
              <a:buSzPts val="2600"/>
              <a:buNone/>
            </a:pPr>
            <a:endParaRPr sz="2000" dirty="0"/>
          </a:p>
          <a:p>
            <a:pPr marL="0" lvl="0" indent="0" algn="l" rtl="0">
              <a:lnSpc>
                <a:spcPct val="100000"/>
              </a:lnSpc>
              <a:spcBef>
                <a:spcPts val="700"/>
              </a:spcBef>
              <a:spcAft>
                <a:spcPts val="0"/>
              </a:spcAft>
              <a:buSzPts val="2600"/>
              <a:buNone/>
            </a:pPr>
            <a:endParaRPr sz="2000" dirty="0"/>
          </a:p>
        </p:txBody>
      </p:sp>
      <p:sp>
        <p:nvSpPr>
          <p:cNvPr id="488" name="Google Shape;488;p36"/>
          <p:cNvSpPr/>
          <p:nvPr/>
        </p:nvSpPr>
        <p:spPr>
          <a:xfrm>
            <a:off x="459747" y="1014413"/>
            <a:ext cx="8280920" cy="534369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400"/>
              <a:buFont typeface="Arial"/>
              <a:buNone/>
            </a:pPr>
            <a:r>
              <a:rPr lang="ru-RU" sz="1800" b="1" i="0" u="none" strike="noStrike" cap="none" dirty="0">
                <a:solidFill>
                  <a:schemeClr val="dk1"/>
                </a:solidFill>
                <a:latin typeface="+mn-lt"/>
                <a:ea typeface="Trebuchet MS"/>
                <a:cs typeface="Trebuchet MS"/>
                <a:sym typeface="Trebuchet MS"/>
              </a:rPr>
              <a:t>Конкурс «</a:t>
            </a:r>
            <a:r>
              <a:rPr lang="ru-RU" sz="1800" b="1" i="0" u="none" strike="noStrike" cap="none" dirty="0" err="1">
                <a:solidFill>
                  <a:schemeClr val="dk1"/>
                </a:solidFill>
                <a:latin typeface="+mn-lt"/>
                <a:ea typeface="Trebuchet MS"/>
                <a:cs typeface="Trebuchet MS"/>
                <a:sym typeface="Trebuchet MS"/>
              </a:rPr>
              <a:t>мол_а</a:t>
            </a:r>
            <a:r>
              <a:rPr lang="ru-RU" sz="1800" b="1" i="0" u="none" strike="noStrike" cap="none" dirty="0">
                <a:solidFill>
                  <a:schemeClr val="dk1"/>
                </a:solidFill>
                <a:latin typeface="+mn-lt"/>
                <a:ea typeface="Trebuchet MS"/>
                <a:cs typeface="Trebuchet MS"/>
                <a:sym typeface="Trebuchet MS"/>
              </a:rPr>
              <a:t>» 2018-2019</a:t>
            </a:r>
            <a:endParaRPr sz="1800" b="1" i="0" u="none" strike="noStrike" cap="none" dirty="0">
              <a:solidFill>
                <a:srgbClr val="000000"/>
              </a:solidFill>
              <a:latin typeface="+mn-lt"/>
              <a:sym typeface="Arial"/>
            </a:endParaRPr>
          </a:p>
          <a:p>
            <a:pPr marL="342900" marR="0" lvl="0" indent="-342900" algn="l" rtl="0">
              <a:lnSpc>
                <a:spcPct val="100000"/>
              </a:lnSpc>
              <a:spcBef>
                <a:spcPts val="0"/>
              </a:spcBef>
              <a:spcAft>
                <a:spcPts val="0"/>
              </a:spcAft>
              <a:buClr>
                <a:schemeClr val="dk1"/>
              </a:buClr>
              <a:buSzPts val="1800"/>
              <a:buFont typeface="Trebuchet MS"/>
              <a:buAutoNum type="arabicPeriod"/>
            </a:pPr>
            <a:r>
              <a:rPr lang="ru-RU" sz="1800" b="0" i="0" u="none" strike="noStrike" cap="none" dirty="0" err="1">
                <a:solidFill>
                  <a:schemeClr val="dk1"/>
                </a:solidFill>
                <a:latin typeface="+mn-lt"/>
                <a:ea typeface="Trebuchet MS"/>
                <a:cs typeface="Trebuchet MS"/>
                <a:sym typeface="Trebuchet MS"/>
              </a:rPr>
              <a:t>Тиховская</a:t>
            </a:r>
            <a:r>
              <a:rPr lang="ru-RU" sz="1800" b="0" i="0" u="none" strike="noStrike" cap="none" dirty="0">
                <a:solidFill>
                  <a:schemeClr val="dk1"/>
                </a:solidFill>
                <a:latin typeface="+mn-lt"/>
                <a:ea typeface="Trebuchet MS"/>
                <a:cs typeface="Trebuchet MS"/>
                <a:sym typeface="Trebuchet MS"/>
              </a:rPr>
              <a:t> Светлана Валерьевна (ОФИМ)</a:t>
            </a:r>
            <a:endParaRPr sz="1800" b="0" i="0" u="none" strike="noStrike" cap="none" dirty="0">
              <a:solidFill>
                <a:srgbClr val="000000"/>
              </a:solidFill>
              <a:latin typeface="+mn-lt"/>
              <a:sym typeface="Arial"/>
            </a:endParaRPr>
          </a:p>
          <a:p>
            <a:pPr marL="342900" marR="0" lvl="0" indent="-342900" algn="l" rtl="0">
              <a:lnSpc>
                <a:spcPct val="100000"/>
              </a:lnSpc>
              <a:spcBef>
                <a:spcPts val="0"/>
              </a:spcBef>
              <a:spcAft>
                <a:spcPts val="0"/>
              </a:spcAft>
              <a:buClr>
                <a:schemeClr val="dk1"/>
              </a:buClr>
              <a:buSzPts val="1800"/>
              <a:buFont typeface="Trebuchet MS"/>
              <a:buAutoNum type="arabicPeriod"/>
            </a:pPr>
            <a:r>
              <a:rPr lang="ru-RU" sz="1800" b="0" i="0" u="none" strike="noStrike" cap="none" dirty="0" err="1">
                <a:solidFill>
                  <a:schemeClr val="dk1"/>
                </a:solidFill>
                <a:latin typeface="+mn-lt"/>
                <a:ea typeface="Trebuchet MS"/>
                <a:cs typeface="Trebuchet MS"/>
                <a:sym typeface="Trebuchet MS"/>
              </a:rPr>
              <a:t>Цидулко</a:t>
            </a:r>
            <a:r>
              <a:rPr lang="ru-RU" sz="1800" b="0" i="0" u="none" strike="noStrike" cap="none" dirty="0">
                <a:solidFill>
                  <a:schemeClr val="dk1"/>
                </a:solidFill>
                <a:latin typeface="+mn-lt"/>
                <a:ea typeface="Trebuchet MS"/>
                <a:cs typeface="Trebuchet MS"/>
                <a:sym typeface="Trebuchet MS"/>
              </a:rPr>
              <a:t> Оксана Юрьевна (К4)</a:t>
            </a:r>
            <a:endParaRPr sz="1800" b="0" i="0" u="none" strike="noStrike" cap="none" dirty="0">
              <a:solidFill>
                <a:srgbClr val="000000"/>
              </a:solidFill>
              <a:latin typeface="+mn-lt"/>
              <a:sym typeface="Arial"/>
            </a:endParaRPr>
          </a:p>
          <a:p>
            <a:pPr marL="342900" marR="0" lvl="0" indent="-342900" algn="l" rtl="0">
              <a:lnSpc>
                <a:spcPct val="100000"/>
              </a:lnSpc>
              <a:spcBef>
                <a:spcPts val="0"/>
              </a:spcBef>
              <a:spcAft>
                <a:spcPts val="0"/>
              </a:spcAft>
              <a:buClr>
                <a:schemeClr val="dk1"/>
              </a:buClr>
              <a:buSzPts val="1800"/>
              <a:buFont typeface="Trebuchet MS"/>
              <a:buAutoNum type="arabicPeriod"/>
            </a:pPr>
            <a:r>
              <a:rPr lang="ru-RU" sz="1800" b="0" i="0" u="none" strike="noStrike" cap="none" dirty="0">
                <a:solidFill>
                  <a:schemeClr val="dk1"/>
                </a:solidFill>
                <a:latin typeface="+mn-lt"/>
                <a:ea typeface="Trebuchet MS"/>
                <a:cs typeface="Trebuchet MS"/>
                <a:sym typeface="Trebuchet MS"/>
              </a:rPr>
              <a:t>Скворцова Мария Александровна (Д5)</a:t>
            </a:r>
            <a:endParaRPr sz="1800" b="0" i="0" u="none" strike="noStrike" cap="none" dirty="0">
              <a:solidFill>
                <a:srgbClr val="000000"/>
              </a:solidFill>
              <a:latin typeface="+mn-lt"/>
              <a:sym typeface="Arial"/>
            </a:endParaRPr>
          </a:p>
          <a:p>
            <a:pPr marL="342900" marR="0" lvl="0" indent="-342900" algn="l" rtl="0">
              <a:lnSpc>
                <a:spcPct val="100000"/>
              </a:lnSpc>
              <a:spcBef>
                <a:spcPts val="0"/>
              </a:spcBef>
              <a:spcAft>
                <a:spcPts val="0"/>
              </a:spcAft>
              <a:buClr>
                <a:schemeClr val="dk1"/>
              </a:buClr>
              <a:buSzPts val="1800"/>
              <a:buFont typeface="Trebuchet MS"/>
              <a:buAutoNum type="arabicPeriod"/>
            </a:pPr>
            <a:r>
              <a:rPr lang="ru-RU" sz="1800" b="0" i="0" u="none" strike="noStrike" cap="none" dirty="0">
                <a:solidFill>
                  <a:schemeClr val="dk1"/>
                </a:solidFill>
                <a:latin typeface="+mn-lt"/>
                <a:ea typeface="Trebuchet MS"/>
                <a:cs typeface="Trebuchet MS"/>
                <a:sym typeface="Trebuchet MS"/>
              </a:rPr>
              <a:t>Идрисова Валерия Александровна (Т3)</a:t>
            </a:r>
            <a:endParaRPr sz="1800" b="0" i="0" u="none" strike="noStrike" cap="none" dirty="0">
              <a:solidFill>
                <a:srgbClr val="000000"/>
              </a:solidFill>
              <a:latin typeface="+mn-lt"/>
              <a:sym typeface="Arial"/>
            </a:endParaRPr>
          </a:p>
          <a:p>
            <a:pPr marL="342900" marR="0" lvl="0" indent="-342900" algn="l" rtl="0">
              <a:lnSpc>
                <a:spcPct val="100000"/>
              </a:lnSpc>
              <a:spcBef>
                <a:spcPts val="0"/>
              </a:spcBef>
              <a:spcAft>
                <a:spcPts val="0"/>
              </a:spcAft>
              <a:buClr>
                <a:schemeClr val="dk1"/>
              </a:buClr>
              <a:buSzPts val="1800"/>
              <a:buFont typeface="Trebuchet MS"/>
              <a:buAutoNum type="arabicPeriod"/>
            </a:pPr>
            <a:r>
              <a:rPr lang="ru-RU" sz="1800" b="0" i="0" u="none" strike="noStrike" cap="none" dirty="0" err="1">
                <a:solidFill>
                  <a:schemeClr val="dk1"/>
                </a:solidFill>
                <a:latin typeface="+mn-lt"/>
                <a:ea typeface="Trebuchet MS"/>
                <a:cs typeface="Trebuchet MS"/>
                <a:sym typeface="Trebuchet MS"/>
              </a:rPr>
              <a:t>Шевляков</a:t>
            </a:r>
            <a:r>
              <a:rPr lang="ru-RU" sz="1800" b="0" i="0" u="none" strike="noStrike" cap="none" dirty="0">
                <a:solidFill>
                  <a:schemeClr val="dk1"/>
                </a:solidFill>
                <a:latin typeface="+mn-lt"/>
                <a:ea typeface="Trebuchet MS"/>
                <a:cs typeface="Trebuchet MS"/>
                <a:sym typeface="Trebuchet MS"/>
              </a:rPr>
              <a:t> Артем Николаевич (ОФИМ)</a:t>
            </a:r>
            <a:endParaRPr sz="1800" b="0" i="0" u="none" strike="noStrike" cap="none" dirty="0">
              <a:solidFill>
                <a:srgbClr val="000000"/>
              </a:solidFill>
              <a:latin typeface="+mn-lt"/>
              <a:sym typeface="Arial"/>
            </a:endParaRPr>
          </a:p>
          <a:p>
            <a:pPr marL="342900" marR="0" lvl="0" indent="-342900" algn="l" rtl="0">
              <a:lnSpc>
                <a:spcPct val="100000"/>
              </a:lnSpc>
              <a:spcBef>
                <a:spcPts val="0"/>
              </a:spcBef>
              <a:spcAft>
                <a:spcPts val="0"/>
              </a:spcAft>
              <a:buClr>
                <a:schemeClr val="dk1"/>
              </a:buClr>
              <a:buSzPts val="1800"/>
              <a:buFont typeface="Trebuchet MS"/>
              <a:buAutoNum type="arabicPeriod"/>
            </a:pPr>
            <a:r>
              <a:rPr lang="ru-RU" sz="1800" b="0" i="0" u="none" strike="noStrike" cap="none" dirty="0">
                <a:solidFill>
                  <a:schemeClr val="dk1"/>
                </a:solidFill>
                <a:latin typeface="+mn-lt"/>
                <a:ea typeface="Trebuchet MS"/>
                <a:cs typeface="Trebuchet MS"/>
                <a:sym typeface="Trebuchet MS"/>
              </a:rPr>
              <a:t>Воробьев Константин Васильевич (К7)</a:t>
            </a:r>
            <a:endParaRPr sz="1800" b="0" i="0" u="none" strike="noStrike" cap="none" dirty="0">
              <a:solidFill>
                <a:srgbClr val="000000"/>
              </a:solidFill>
              <a:latin typeface="+mn-lt"/>
              <a:sym typeface="Arial"/>
            </a:endParaRPr>
          </a:p>
          <a:p>
            <a:pPr marL="342900" marR="0" lvl="0" indent="-342900" algn="l" rtl="0">
              <a:lnSpc>
                <a:spcPct val="100000"/>
              </a:lnSpc>
              <a:spcBef>
                <a:spcPts val="0"/>
              </a:spcBef>
              <a:spcAft>
                <a:spcPts val="0"/>
              </a:spcAft>
              <a:buClr>
                <a:schemeClr val="dk1"/>
              </a:buClr>
              <a:buSzPts val="1800"/>
              <a:buFont typeface="Trebuchet MS"/>
              <a:buAutoNum type="arabicPeriod"/>
            </a:pPr>
            <a:r>
              <a:rPr lang="ru-RU" sz="1800" b="0" i="0" u="none" strike="noStrike" cap="none" dirty="0">
                <a:solidFill>
                  <a:schemeClr val="dk1"/>
                </a:solidFill>
                <a:latin typeface="+mn-lt"/>
                <a:ea typeface="Trebuchet MS"/>
                <a:cs typeface="Trebuchet MS"/>
                <a:sym typeface="Trebuchet MS"/>
              </a:rPr>
              <a:t>Евсеев Никита Александрович (Г1)</a:t>
            </a:r>
            <a:endParaRPr sz="1800" b="0" i="0" u="none" strike="noStrike" cap="none" dirty="0">
              <a:solidFill>
                <a:srgbClr val="000000"/>
              </a:solidFill>
              <a:latin typeface="+mn-lt"/>
              <a:sym typeface="Arial"/>
            </a:endParaRPr>
          </a:p>
          <a:p>
            <a:pPr marL="342900" marR="0" lvl="0" indent="-342900" algn="l" rtl="0">
              <a:lnSpc>
                <a:spcPct val="100000"/>
              </a:lnSpc>
              <a:spcBef>
                <a:spcPts val="0"/>
              </a:spcBef>
              <a:spcAft>
                <a:spcPts val="0"/>
              </a:spcAft>
              <a:buClr>
                <a:schemeClr val="dk1"/>
              </a:buClr>
              <a:buSzPts val="1800"/>
              <a:buFont typeface="Trebuchet MS"/>
              <a:buAutoNum type="arabicPeriod"/>
            </a:pPr>
            <a:r>
              <a:rPr lang="ru-RU" sz="1800" b="0" i="0" u="none" strike="noStrike" cap="none" dirty="0">
                <a:solidFill>
                  <a:schemeClr val="dk1"/>
                </a:solidFill>
                <a:latin typeface="+mn-lt"/>
                <a:ea typeface="Trebuchet MS"/>
                <a:cs typeface="Trebuchet MS"/>
                <a:sym typeface="Trebuchet MS"/>
              </a:rPr>
              <a:t>Паршина Ольга Геннадьевна (Т3)</a:t>
            </a:r>
            <a:endParaRPr sz="1400" b="0" i="0" u="none" strike="noStrike" cap="none" dirty="0">
              <a:solidFill>
                <a:srgbClr val="000000"/>
              </a:solidFill>
              <a:latin typeface="+mn-lt"/>
              <a:sym typeface="Arial"/>
            </a:endParaRPr>
          </a:p>
          <a:p>
            <a:pPr marL="342900" marR="0" lvl="0" indent="-342900" algn="l" rtl="0">
              <a:lnSpc>
                <a:spcPct val="100000"/>
              </a:lnSpc>
              <a:spcBef>
                <a:spcPts val="0"/>
              </a:spcBef>
              <a:spcAft>
                <a:spcPts val="0"/>
              </a:spcAft>
              <a:buClr>
                <a:schemeClr val="dk1"/>
              </a:buClr>
              <a:buSzPts val="1800"/>
              <a:buFont typeface="Trebuchet MS"/>
              <a:buAutoNum type="arabicPeriod"/>
            </a:pPr>
            <a:r>
              <a:rPr lang="ru-RU" sz="1800" b="0" i="0" u="none" strike="noStrike" cap="none" dirty="0">
                <a:solidFill>
                  <a:schemeClr val="dk1"/>
                </a:solidFill>
                <a:latin typeface="+mn-lt"/>
                <a:sym typeface="Arial"/>
              </a:rPr>
              <a:t>Мальцева Светлана Васильевна (У1)</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ru-RU" sz="1800" b="1" i="0" u="none" strike="noStrike" cap="none" dirty="0">
                <a:solidFill>
                  <a:schemeClr val="dk1"/>
                </a:solidFill>
                <a:latin typeface="+mn-lt"/>
                <a:ea typeface="Trebuchet MS"/>
                <a:cs typeface="Trebuchet MS"/>
                <a:sym typeface="Trebuchet MS"/>
              </a:rPr>
              <a:t>Региональный конкурс «</a:t>
            </a:r>
            <a:r>
              <a:rPr lang="ru-RU" sz="1800" b="1" i="0" u="none" strike="noStrike" cap="none" dirty="0" err="1">
                <a:solidFill>
                  <a:schemeClr val="dk1"/>
                </a:solidFill>
                <a:latin typeface="+mn-lt"/>
                <a:ea typeface="Trebuchet MS"/>
                <a:cs typeface="Trebuchet MS"/>
                <a:sym typeface="Trebuchet MS"/>
              </a:rPr>
              <a:t>р_мол_а</a:t>
            </a:r>
            <a:r>
              <a:rPr lang="ru-RU" sz="1800" b="1" i="0" u="none" strike="noStrike" cap="none" dirty="0">
                <a:solidFill>
                  <a:schemeClr val="dk1"/>
                </a:solidFill>
                <a:latin typeface="+mn-lt"/>
                <a:ea typeface="Trebuchet MS"/>
                <a:cs typeface="Trebuchet MS"/>
                <a:sym typeface="Trebuchet MS"/>
              </a:rPr>
              <a:t>»</a:t>
            </a:r>
            <a:endParaRPr sz="1400" b="0" i="0" u="none" strike="noStrike" cap="none" dirty="0">
              <a:solidFill>
                <a:srgbClr val="000000"/>
              </a:solidFill>
              <a:latin typeface="+mn-lt"/>
              <a:sym typeface="Arial"/>
            </a:endParaRPr>
          </a:p>
          <a:p>
            <a:pPr marL="342900" marR="0" lvl="0" indent="-342900" algn="l" rtl="0">
              <a:lnSpc>
                <a:spcPct val="100000"/>
              </a:lnSpc>
              <a:spcBef>
                <a:spcPts val="0"/>
              </a:spcBef>
              <a:spcAft>
                <a:spcPts val="0"/>
              </a:spcAft>
              <a:buClr>
                <a:schemeClr val="dk1"/>
              </a:buClr>
              <a:buSzPts val="1800"/>
              <a:buFont typeface="Arial"/>
              <a:buAutoNum type="arabicPeriod"/>
            </a:pPr>
            <a:r>
              <a:rPr lang="ru-RU" sz="1800" b="0" i="0" u="none" strike="noStrike" cap="none" dirty="0" err="1">
                <a:solidFill>
                  <a:schemeClr val="dk1"/>
                </a:solidFill>
                <a:latin typeface="+mn-lt"/>
                <a:sym typeface="Arial"/>
              </a:rPr>
              <a:t>Оспичев</a:t>
            </a:r>
            <a:r>
              <a:rPr lang="ru-RU" sz="1800" b="0" i="0" u="none" strike="noStrike" cap="none" dirty="0">
                <a:solidFill>
                  <a:schemeClr val="dk1"/>
                </a:solidFill>
                <a:latin typeface="+mn-lt"/>
                <a:sym typeface="Arial"/>
              </a:rPr>
              <a:t> Сергей Сергеевич (Л2)      (2018-2019)</a:t>
            </a:r>
            <a:endParaRPr sz="1400" b="0" i="0" u="none" strike="noStrike" cap="none" dirty="0">
              <a:solidFill>
                <a:srgbClr val="000000"/>
              </a:solidFill>
              <a:latin typeface="+mn-lt"/>
              <a:sym typeface="Arial"/>
            </a:endParaRPr>
          </a:p>
          <a:p>
            <a:pPr marL="342900" marR="0" lvl="0" indent="-342900" algn="l" rtl="0">
              <a:lnSpc>
                <a:spcPct val="100000"/>
              </a:lnSpc>
              <a:spcBef>
                <a:spcPts val="0"/>
              </a:spcBef>
              <a:spcAft>
                <a:spcPts val="0"/>
              </a:spcAft>
              <a:buClr>
                <a:schemeClr val="dk1"/>
              </a:buClr>
              <a:buSzPts val="1800"/>
              <a:buFont typeface="Arial"/>
              <a:buAutoNum type="arabicPeriod"/>
            </a:pPr>
            <a:r>
              <a:rPr lang="ru-RU" sz="1800" b="0" i="0" u="none" strike="noStrike" cap="none" dirty="0">
                <a:solidFill>
                  <a:schemeClr val="dk1"/>
                </a:solidFill>
                <a:latin typeface="+mn-lt"/>
                <a:ea typeface="Trebuchet MS"/>
                <a:cs typeface="Trebuchet MS"/>
                <a:sym typeface="Trebuchet MS"/>
              </a:rPr>
              <a:t>Кононова Полина Александровна (К5)      (2019)</a:t>
            </a:r>
            <a:endParaRPr sz="1400" b="0" i="0" u="none" strike="noStrike" cap="none" dirty="0">
              <a:solidFill>
                <a:srgbClr val="000000"/>
              </a:solidFill>
              <a:latin typeface="+mn-lt"/>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7"/>
          <p:cNvSpPr txBox="1">
            <a:spLocks noGrp="1"/>
          </p:cNvSpPr>
          <p:nvPr>
            <p:ph type="title"/>
          </p:nvPr>
        </p:nvSpPr>
        <p:spPr>
          <a:xfrm>
            <a:off x="-108520" y="0"/>
            <a:ext cx="9360000" cy="6264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584"/>
              <a:buNone/>
            </a:pPr>
            <a:r>
              <a:rPr lang="ru-RU" sz="2800"/>
              <a:t>Международные проекты РФФИ, выполняемые в 2019 г. под руководством сотрудников ИМ СО РАН</a:t>
            </a:r>
            <a:endParaRPr/>
          </a:p>
        </p:txBody>
      </p:sp>
      <p:sp>
        <p:nvSpPr>
          <p:cNvPr id="494" name="Google Shape;494;p37"/>
          <p:cNvSpPr txBox="1">
            <a:spLocks noGrp="1"/>
          </p:cNvSpPr>
          <p:nvPr>
            <p:ph type="body" idx="1"/>
          </p:nvPr>
        </p:nvSpPr>
        <p:spPr>
          <a:xfrm>
            <a:off x="107500" y="1143000"/>
            <a:ext cx="8928900" cy="5714925"/>
          </a:xfrm>
          <a:prstGeom prst="rect">
            <a:avLst/>
          </a:prstGeom>
          <a:noFill/>
          <a:ln>
            <a:noFill/>
          </a:ln>
        </p:spPr>
        <p:txBody>
          <a:bodyPr spcFirstLastPara="1" wrap="square" lIns="91425" tIns="45700" rIns="91425" bIns="45700" anchor="t" anchorCtr="0">
            <a:noAutofit/>
          </a:bodyPr>
          <a:lstStyle/>
          <a:p>
            <a:pPr marL="422910" lvl="0" indent="-342900" algn="l" rtl="0">
              <a:lnSpc>
                <a:spcPct val="100000"/>
              </a:lnSpc>
              <a:spcBef>
                <a:spcPts val="360"/>
              </a:spcBef>
              <a:spcAft>
                <a:spcPts val="0"/>
              </a:spcAft>
              <a:buSzPts val="2340"/>
              <a:buFont typeface="Arial"/>
              <a:buAutoNum type="arabicPeriod"/>
            </a:pPr>
            <a:r>
              <a:rPr lang="ru-RU" sz="2000"/>
              <a:t>Росийско-Узбекистанский проект РФФИ 18-51-41009 «Нелокальные краевые и обратные задачи для неклассических дифференциальных и операторно-дифференциальных уравнений» (д.ф.-м.н. Кожанов А.И.), </a:t>
            </a:r>
            <a:endParaRPr/>
          </a:p>
          <a:p>
            <a:pPr marL="422910" lvl="0" indent="-342900" algn="l" rtl="0">
              <a:lnSpc>
                <a:spcPct val="100000"/>
              </a:lnSpc>
              <a:spcBef>
                <a:spcPts val="360"/>
              </a:spcBef>
              <a:spcAft>
                <a:spcPts val="0"/>
              </a:spcAft>
              <a:buSzPts val="2340"/>
              <a:buFont typeface="Arial"/>
              <a:buAutoNum type="arabicPeriod"/>
            </a:pPr>
            <a:r>
              <a:rPr lang="ru-RU" sz="2000"/>
              <a:t>Российско-Иранский проект РФФИ 17-51-560008 «Алгебраические и комбинаторные методы в теории графов» (к.ф.-м.н. Константинова Е.В.), </a:t>
            </a:r>
            <a:endParaRPr/>
          </a:p>
          <a:p>
            <a:pPr marL="422910" lvl="0" indent="-342900" algn="l" rtl="0">
              <a:lnSpc>
                <a:spcPct val="100000"/>
              </a:lnSpc>
              <a:spcBef>
                <a:spcPts val="360"/>
              </a:spcBef>
              <a:spcAft>
                <a:spcPts val="0"/>
              </a:spcAft>
              <a:buSzPts val="2340"/>
              <a:buFont typeface="Arial"/>
              <a:buAutoNum type="arabicPeriod"/>
            </a:pPr>
            <a:r>
              <a:rPr lang="ru-RU" sz="2000"/>
              <a:t>Российско-Германский проект РФФИ 18-501-12019 «Модальные логики на основе FDE» (д.ф.-м.н. Одинцов П.С.), </a:t>
            </a:r>
            <a:endParaRPr/>
          </a:p>
          <a:p>
            <a:pPr marL="422910" lvl="0" indent="-342900" algn="l" rtl="0">
              <a:lnSpc>
                <a:spcPct val="100000"/>
              </a:lnSpc>
              <a:spcBef>
                <a:spcPts val="360"/>
              </a:spcBef>
              <a:spcAft>
                <a:spcPts val="0"/>
              </a:spcAft>
              <a:buSzPts val="2340"/>
              <a:buFont typeface="Arial"/>
              <a:buAutoNum type="arabicPeriod"/>
            </a:pPr>
            <a:r>
              <a:rPr lang="ru-RU" sz="2000"/>
              <a:t>Российско-Германский проект РФФИ 19-51-12008 «Рефракционная динамическая томография тензорных полей: к целостному подходу» (д.ф.-м.н. Деревцов Е.Ю.). </a:t>
            </a:r>
            <a:endParaRPr/>
          </a:p>
          <a:p>
            <a:pPr marL="422910" lvl="0" indent="-194309" algn="l" rtl="0">
              <a:lnSpc>
                <a:spcPct val="100000"/>
              </a:lnSpc>
              <a:spcBef>
                <a:spcPts val="360"/>
              </a:spcBef>
              <a:spcAft>
                <a:spcPts val="0"/>
              </a:spcAft>
              <a:buSzPts val="2340"/>
              <a:buFont typeface="Arial"/>
              <a:buNone/>
            </a:pPr>
            <a:endParaRPr sz="2000"/>
          </a:p>
          <a:p>
            <a:pPr marL="80010" lvl="0" indent="0" algn="l" rtl="0">
              <a:lnSpc>
                <a:spcPct val="100000"/>
              </a:lnSpc>
              <a:spcBef>
                <a:spcPts val="360"/>
              </a:spcBef>
              <a:spcAft>
                <a:spcPts val="0"/>
              </a:spcAft>
              <a:buSzPts val="2340"/>
              <a:buNone/>
            </a:pPr>
            <a:r>
              <a:rPr lang="ru-RU" sz="2000"/>
              <a:t>В конце 2019 года стало известно о поддержке в РФФИ Российско-Германского проекта 20-51-12007 «Стохастические процессы и изменяющиеся границы» под руководством д.ф.-м.н. А.И. Саханенко.</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
          <p:cNvSpPr txBox="1">
            <a:spLocks noGrp="1"/>
          </p:cNvSpPr>
          <p:nvPr>
            <p:ph type="title"/>
          </p:nvPr>
        </p:nvSpPr>
        <p:spPr>
          <a:xfrm>
            <a:off x="1691680" y="332656"/>
            <a:ext cx="7201495" cy="1188171"/>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a:t>Управление Институтом</a:t>
            </a:r>
            <a:endParaRPr/>
          </a:p>
        </p:txBody>
      </p:sp>
      <p:sp>
        <p:nvSpPr>
          <p:cNvPr id="264" name="Google Shape;264;p5"/>
          <p:cNvSpPr txBox="1">
            <a:spLocks noGrp="1"/>
          </p:cNvSpPr>
          <p:nvPr>
            <p:ph type="body" idx="1"/>
          </p:nvPr>
        </p:nvSpPr>
        <p:spPr>
          <a:xfrm>
            <a:off x="566739" y="1543050"/>
            <a:ext cx="8001000" cy="5043488"/>
          </a:xfrm>
          <a:prstGeom prst="rect">
            <a:avLst/>
          </a:prstGeom>
          <a:noFill/>
          <a:ln>
            <a:noFill/>
          </a:ln>
        </p:spPr>
        <p:txBody>
          <a:bodyPr spcFirstLastPara="1" wrap="square" lIns="91425" tIns="45700" rIns="91425" bIns="45700" anchor="t" anchorCtr="0">
            <a:noAutofit/>
          </a:bodyPr>
          <a:lstStyle/>
          <a:p>
            <a:pPr marL="469900" lvl="1" indent="0" algn="l" rtl="0">
              <a:lnSpc>
                <a:spcPct val="70000"/>
              </a:lnSpc>
              <a:spcBef>
                <a:spcPts val="0"/>
              </a:spcBef>
              <a:spcAft>
                <a:spcPts val="0"/>
              </a:spcAft>
              <a:buSzPts val="2405"/>
              <a:buFont typeface="Noto Sans Symbols"/>
              <a:buNone/>
            </a:pPr>
            <a:r>
              <a:rPr lang="ru-RU" sz="1800"/>
              <a:t>Руководители института</a:t>
            </a:r>
            <a:endParaRPr sz="1800"/>
          </a:p>
          <a:p>
            <a:pPr marL="228600" lvl="0" indent="-182880" algn="l" rtl="0">
              <a:lnSpc>
                <a:spcPct val="70000"/>
              </a:lnSpc>
              <a:spcBef>
                <a:spcPts val="896"/>
              </a:spcBef>
              <a:spcAft>
                <a:spcPts val="0"/>
              </a:spcAft>
              <a:buSzPts val="1924"/>
              <a:buFont typeface="Noto Sans Symbols"/>
              <a:buChar char="⮚"/>
            </a:pPr>
            <a:r>
              <a:rPr lang="ru-RU" sz="1800"/>
              <a:t>1957-1983 гг. – академик С.Л. Соболев</a:t>
            </a:r>
            <a:endParaRPr sz="1800"/>
          </a:p>
          <a:p>
            <a:pPr marL="228600" lvl="0" indent="-182880" algn="l" rtl="0">
              <a:lnSpc>
                <a:spcPct val="70000"/>
              </a:lnSpc>
              <a:spcBef>
                <a:spcPts val="596"/>
              </a:spcBef>
              <a:spcAft>
                <a:spcPts val="0"/>
              </a:spcAft>
              <a:buSzPts val="1924"/>
              <a:buFont typeface="Noto Sans Symbols"/>
              <a:buChar char="⮚"/>
            </a:pPr>
            <a:r>
              <a:rPr lang="ru-RU" sz="1800"/>
              <a:t>1984-1986 гг. – академик С.К. Годунов</a:t>
            </a:r>
            <a:endParaRPr sz="1800"/>
          </a:p>
          <a:p>
            <a:pPr marL="228600" lvl="0" indent="-182880" algn="l" rtl="0">
              <a:lnSpc>
                <a:spcPct val="70000"/>
              </a:lnSpc>
              <a:spcBef>
                <a:spcPts val="596"/>
              </a:spcBef>
              <a:spcAft>
                <a:spcPts val="0"/>
              </a:spcAft>
              <a:buSzPts val="1924"/>
              <a:buFont typeface="Noto Sans Symbols"/>
              <a:buChar char="⮚"/>
            </a:pPr>
            <a:r>
              <a:rPr lang="ru-RU" sz="1800"/>
              <a:t>1987-2002 гг. – академик М.М. Лаврентьев </a:t>
            </a:r>
            <a:endParaRPr sz="1800"/>
          </a:p>
          <a:p>
            <a:pPr marL="228600" lvl="0" indent="-182880" algn="l" rtl="0">
              <a:lnSpc>
                <a:spcPct val="70000"/>
              </a:lnSpc>
              <a:spcBef>
                <a:spcPts val="596"/>
              </a:spcBef>
              <a:spcAft>
                <a:spcPts val="0"/>
              </a:spcAft>
              <a:buSzPts val="1924"/>
              <a:buFont typeface="Noto Sans Symbols"/>
              <a:buChar char="⮚"/>
            </a:pPr>
            <a:r>
              <a:rPr lang="ru-RU" sz="1800"/>
              <a:t>2002-2011 гг. – академик Ю.Л. Ершов</a:t>
            </a:r>
            <a:endParaRPr sz="1800"/>
          </a:p>
          <a:p>
            <a:pPr marL="228600" lvl="0" indent="-182880" algn="l" rtl="0">
              <a:lnSpc>
                <a:spcPct val="70000"/>
              </a:lnSpc>
              <a:spcBef>
                <a:spcPts val="596"/>
              </a:spcBef>
              <a:spcAft>
                <a:spcPts val="0"/>
              </a:spcAft>
              <a:buSzPts val="1924"/>
              <a:buFont typeface="Noto Sans Symbols"/>
              <a:buChar char="⮚"/>
            </a:pPr>
            <a:r>
              <a:rPr lang="ru-RU" sz="1800"/>
              <a:t>2011-н. вр.    - академик С.С. Гончаров</a:t>
            </a:r>
            <a:endParaRPr sz="1800"/>
          </a:p>
          <a:p>
            <a:pPr marL="469900" lvl="1" indent="0" algn="l" rtl="0">
              <a:lnSpc>
                <a:spcPct val="70000"/>
              </a:lnSpc>
              <a:spcBef>
                <a:spcPts val="670"/>
              </a:spcBef>
              <a:spcAft>
                <a:spcPts val="0"/>
              </a:spcAft>
              <a:buSzPts val="2405"/>
              <a:buFont typeface="Noto Sans Symbols"/>
              <a:buNone/>
            </a:pPr>
            <a:r>
              <a:rPr lang="ru-RU" sz="1800"/>
              <a:t>Заместители директора</a:t>
            </a:r>
            <a:endParaRPr sz="1800"/>
          </a:p>
          <a:p>
            <a:pPr marL="228600" lvl="0" indent="-182880" algn="l" rtl="0">
              <a:lnSpc>
                <a:spcPct val="70000"/>
              </a:lnSpc>
              <a:spcBef>
                <a:spcPts val="896"/>
              </a:spcBef>
              <a:spcAft>
                <a:spcPts val="0"/>
              </a:spcAft>
              <a:buSzPts val="1924"/>
              <a:buFont typeface="Noto Sans Symbols"/>
              <a:buChar char="⮚"/>
            </a:pPr>
            <a:r>
              <a:rPr lang="ru-RU" sz="1800"/>
              <a:t>д.ф.-м.н. Ю.С. Волков,</a:t>
            </a:r>
            <a:endParaRPr sz="1800"/>
          </a:p>
          <a:p>
            <a:pPr marL="228600" lvl="0" indent="-182880" algn="l" rtl="0">
              <a:lnSpc>
                <a:spcPct val="70000"/>
              </a:lnSpc>
              <a:spcBef>
                <a:spcPts val="596"/>
              </a:spcBef>
              <a:spcAft>
                <a:spcPts val="0"/>
              </a:spcAft>
              <a:buSzPts val="1924"/>
              <a:buFont typeface="Noto Sans Symbols"/>
              <a:buChar char="⮚"/>
            </a:pPr>
            <a:r>
              <a:rPr lang="ru-RU" sz="1800"/>
              <a:t>д.ф.-м.н. Е.П. Вдовин (директор МЦА),</a:t>
            </a:r>
            <a:endParaRPr sz="1800"/>
          </a:p>
          <a:p>
            <a:pPr marL="228600" lvl="0" indent="-182880" algn="l" rtl="0">
              <a:lnSpc>
                <a:spcPct val="70000"/>
              </a:lnSpc>
              <a:spcBef>
                <a:spcPts val="596"/>
              </a:spcBef>
              <a:spcAft>
                <a:spcPts val="0"/>
              </a:spcAft>
              <a:buSzPts val="1924"/>
              <a:buFont typeface="Noto Sans Symbols"/>
              <a:buChar char="⮚"/>
            </a:pPr>
            <a:r>
              <a:rPr lang="ru-RU" sz="1800"/>
              <a:t>д.ф.-м.н. Г.В. Демиденко,</a:t>
            </a:r>
            <a:endParaRPr/>
          </a:p>
          <a:p>
            <a:pPr marL="228600" lvl="0" indent="-182880" algn="l" rtl="0">
              <a:lnSpc>
                <a:spcPct val="70000"/>
              </a:lnSpc>
              <a:spcBef>
                <a:spcPts val="596"/>
              </a:spcBef>
              <a:spcAft>
                <a:spcPts val="0"/>
              </a:spcAft>
              <a:buSzPts val="1924"/>
              <a:buFont typeface="Noto Sans Symbols"/>
              <a:buChar char="⮚"/>
            </a:pPr>
            <a:r>
              <a:rPr lang="ru-RU" sz="1800" b="1"/>
              <a:t>д.ф.-м.н. Н.Т. Когабаев</a:t>
            </a:r>
            <a:endParaRPr sz="1800" b="1"/>
          </a:p>
          <a:p>
            <a:pPr marL="45720" lvl="0" indent="0" algn="l" rtl="0">
              <a:lnSpc>
                <a:spcPct val="70000"/>
              </a:lnSpc>
              <a:spcBef>
                <a:spcPts val="596"/>
              </a:spcBef>
              <a:spcAft>
                <a:spcPts val="0"/>
              </a:spcAft>
              <a:buSzPts val="1924"/>
              <a:buNone/>
            </a:pPr>
            <a:endParaRPr sz="1800"/>
          </a:p>
          <a:p>
            <a:pPr marL="45720" lvl="0" indent="0" algn="l" rtl="0">
              <a:lnSpc>
                <a:spcPct val="70000"/>
              </a:lnSpc>
              <a:spcBef>
                <a:spcPts val="651"/>
              </a:spcBef>
              <a:spcAft>
                <a:spcPts val="0"/>
              </a:spcAft>
              <a:buSzPts val="2284"/>
              <a:buNone/>
            </a:pPr>
            <a:r>
              <a:rPr lang="ru-RU" sz="1800"/>
              <a:t>      Директор ОФ ИМ</a:t>
            </a:r>
            <a:endParaRPr sz="1800"/>
          </a:p>
          <a:p>
            <a:pPr marL="228600" lvl="0" indent="-182880" algn="l" rtl="0">
              <a:lnSpc>
                <a:spcPct val="70000"/>
              </a:lnSpc>
              <a:spcBef>
                <a:spcPts val="596"/>
              </a:spcBef>
              <a:spcAft>
                <a:spcPts val="0"/>
              </a:spcAft>
              <a:buSzPts val="1924"/>
              <a:buFont typeface="Noto Sans Symbols"/>
              <a:buChar char="⮚"/>
            </a:pPr>
            <a:r>
              <a:rPr lang="ru-RU" sz="1800"/>
              <a:t>д.ф.-м.н. В.А. Топчий </a:t>
            </a:r>
            <a:endParaRPr sz="1800"/>
          </a:p>
          <a:p>
            <a:pPr marL="469900" lvl="1" indent="0" algn="l" rtl="0">
              <a:lnSpc>
                <a:spcPct val="70000"/>
              </a:lnSpc>
              <a:spcBef>
                <a:spcPts val="1500"/>
              </a:spcBef>
              <a:spcAft>
                <a:spcPts val="0"/>
              </a:spcAft>
              <a:buSzPts val="2405"/>
              <a:buFont typeface="Noto Sans Symbols"/>
              <a:buNone/>
            </a:pPr>
            <a:r>
              <a:rPr lang="ru-RU" sz="1800"/>
              <a:t>Учёный секретарь</a:t>
            </a:r>
            <a:endParaRPr sz="1800"/>
          </a:p>
          <a:p>
            <a:pPr marL="228600" lvl="0" indent="-182880" algn="l" rtl="0">
              <a:lnSpc>
                <a:spcPct val="70000"/>
              </a:lnSpc>
              <a:spcBef>
                <a:spcPts val="896"/>
              </a:spcBef>
              <a:spcAft>
                <a:spcPts val="0"/>
              </a:spcAft>
              <a:buSzPts val="1924"/>
              <a:buFont typeface="Noto Sans Symbols"/>
              <a:buChar char="⮚"/>
            </a:pPr>
            <a:r>
              <a:rPr lang="ru-RU" sz="1800"/>
              <a:t>к.ф.-м.н. И.Е. Светов</a:t>
            </a:r>
            <a:endParaRPr sz="1800"/>
          </a:p>
          <a:p>
            <a:pPr marL="228600" lvl="0" indent="-60705" algn="l" rtl="0">
              <a:lnSpc>
                <a:spcPct val="70000"/>
              </a:lnSpc>
              <a:spcBef>
                <a:spcPts val="596"/>
              </a:spcBef>
              <a:spcAft>
                <a:spcPts val="0"/>
              </a:spcAft>
              <a:buSzPts val="1924"/>
              <a:buFont typeface="Noto Sans Symbols"/>
              <a:buNone/>
            </a:pPr>
            <a:endParaRPr sz="1480"/>
          </a:p>
          <a:p>
            <a:pPr marL="228600" lvl="0" indent="-60705" algn="l" rtl="0">
              <a:lnSpc>
                <a:spcPct val="70000"/>
              </a:lnSpc>
              <a:spcBef>
                <a:spcPts val="596"/>
              </a:spcBef>
              <a:spcAft>
                <a:spcPts val="0"/>
              </a:spcAft>
              <a:buSzPts val="1924"/>
              <a:buFont typeface="Noto Sans Symbols"/>
              <a:buNone/>
            </a:pPr>
            <a:endParaRPr sz="1480"/>
          </a:p>
          <a:p>
            <a:pPr marL="228600" lvl="0" indent="-60705" algn="l" rtl="0">
              <a:lnSpc>
                <a:spcPct val="70000"/>
              </a:lnSpc>
              <a:spcBef>
                <a:spcPts val="596"/>
              </a:spcBef>
              <a:spcAft>
                <a:spcPts val="0"/>
              </a:spcAft>
              <a:buSzPts val="1924"/>
              <a:buFont typeface="Noto Sans Symbols"/>
              <a:buNone/>
            </a:pPr>
            <a:endParaRPr sz="1480"/>
          </a:p>
        </p:txBody>
      </p:sp>
      <p:pic>
        <p:nvPicPr>
          <p:cNvPr id="265" name="Google Shape;265;p5"/>
          <p:cNvPicPr preferRelativeResize="0"/>
          <p:nvPr/>
        </p:nvPicPr>
        <p:blipFill rotWithShape="1">
          <a:blip r:embed="rId3">
            <a:alphaModFix/>
          </a:blip>
          <a:srcRect/>
          <a:stretch/>
        </p:blipFill>
        <p:spPr>
          <a:xfrm>
            <a:off x="611188" y="404813"/>
            <a:ext cx="990600" cy="9620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38"/>
          <p:cNvSpPr txBox="1">
            <a:spLocks noGrp="1"/>
          </p:cNvSpPr>
          <p:nvPr>
            <p:ph type="body" idx="1"/>
          </p:nvPr>
        </p:nvSpPr>
        <p:spPr>
          <a:xfrm>
            <a:off x="116927" y="914523"/>
            <a:ext cx="8928900" cy="5283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800"/>
              </a:spcBef>
              <a:spcAft>
                <a:spcPts val="0"/>
              </a:spcAft>
              <a:buSzPts val="2340"/>
              <a:buNone/>
            </a:pPr>
            <a:r>
              <a:rPr lang="ru-RU" sz="2800" b="1"/>
              <a:t>Количество грантов </a:t>
            </a:r>
            <a:endParaRPr/>
          </a:p>
          <a:p>
            <a:pPr marL="0" lvl="0" indent="0" algn="ctr" rtl="0">
              <a:lnSpc>
                <a:spcPct val="100000"/>
              </a:lnSpc>
              <a:spcBef>
                <a:spcPts val="800"/>
              </a:spcBef>
              <a:spcAft>
                <a:spcPts val="0"/>
              </a:spcAft>
              <a:buSzPts val="2340"/>
              <a:buNone/>
            </a:pPr>
            <a:r>
              <a:rPr lang="ru-RU" sz="1600" b="1"/>
              <a:t>(не считая грантов на проведение конференций)</a:t>
            </a:r>
            <a:endParaRPr sz="1600" b="1"/>
          </a:p>
        </p:txBody>
      </p:sp>
      <p:graphicFrame>
        <p:nvGraphicFramePr>
          <p:cNvPr id="500" name="Google Shape;500;p38"/>
          <p:cNvGraphicFramePr/>
          <p:nvPr/>
        </p:nvGraphicFramePr>
        <p:xfrm>
          <a:off x="741575" y="2405668"/>
          <a:ext cx="6913000" cy="1381790"/>
        </p:xfrm>
        <a:graphic>
          <a:graphicData uri="http://schemas.openxmlformats.org/drawingml/2006/table">
            <a:tbl>
              <a:tblPr firstRow="1" bandRow="1">
                <a:noFill/>
                <a:tableStyleId>{6477B0C2-0DF3-4077-A144-EF0BA455FE28}</a:tableStyleId>
              </a:tblPr>
              <a:tblGrid>
                <a:gridCol w="1841375"/>
                <a:gridCol w="1687400"/>
                <a:gridCol w="2073900"/>
                <a:gridCol w="1310325"/>
              </a:tblGrid>
              <a:tr h="370850">
                <a:tc>
                  <a:txBody>
                    <a:bodyPr/>
                    <a:lstStyle/>
                    <a:p>
                      <a:pPr marL="0" marR="0" lvl="0" indent="0" algn="ctr" rtl="0">
                        <a:lnSpc>
                          <a:spcPct val="100000"/>
                        </a:lnSpc>
                        <a:spcBef>
                          <a:spcPts val="0"/>
                        </a:spcBef>
                        <a:spcAft>
                          <a:spcPts val="0"/>
                        </a:spcAft>
                        <a:buNone/>
                      </a:pPr>
                      <a:endParaRPr sz="1800" b="1"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ru-RU" sz="1800" b="1" u="none" strike="noStrike" cap="none"/>
                        <a:t>Закончились в 2019</a:t>
                      </a:r>
                      <a:endParaRPr/>
                    </a:p>
                  </a:txBody>
                  <a:tcPr marL="91450" marR="91450" marT="45725" marB="45725"/>
                </a:tc>
                <a:tc>
                  <a:txBody>
                    <a:bodyPr/>
                    <a:lstStyle/>
                    <a:p>
                      <a:pPr marL="0" marR="0" lvl="0" indent="0" algn="ctr" rtl="0">
                        <a:lnSpc>
                          <a:spcPct val="100000"/>
                        </a:lnSpc>
                        <a:spcBef>
                          <a:spcPts val="0"/>
                        </a:spcBef>
                        <a:spcAft>
                          <a:spcPts val="0"/>
                        </a:spcAft>
                        <a:buNone/>
                      </a:pPr>
                      <a:r>
                        <a:rPr lang="ru-RU" sz="1800" b="1" u="none" strike="noStrike" cap="none"/>
                        <a:t>Продолжаются в 2020</a:t>
                      </a:r>
                      <a:endParaRPr sz="1800" b="1"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ru-RU" sz="1800" b="1" u="none" strike="noStrike" cap="none"/>
                        <a:t>Начались в 2020</a:t>
                      </a:r>
                      <a:endParaRPr/>
                    </a:p>
                  </a:txBody>
                  <a:tcPr marL="91450" marR="91450" marT="45725" marB="45725"/>
                </a:tc>
              </a:tr>
              <a:tr h="370850">
                <a:tc>
                  <a:txBody>
                    <a:bodyPr/>
                    <a:lstStyle/>
                    <a:p>
                      <a:pPr marL="0" marR="0" lvl="0" indent="0" algn="ctr" rtl="0">
                        <a:lnSpc>
                          <a:spcPct val="100000"/>
                        </a:lnSpc>
                        <a:spcBef>
                          <a:spcPts val="0"/>
                        </a:spcBef>
                        <a:spcAft>
                          <a:spcPts val="0"/>
                        </a:spcAft>
                        <a:buNone/>
                      </a:pPr>
                      <a:r>
                        <a:rPr lang="ru-RU" sz="1800" b="1" u="none" strike="noStrike" cap="none"/>
                        <a:t>РФФИ</a:t>
                      </a:r>
                      <a:endParaRPr/>
                    </a:p>
                  </a:txBody>
                  <a:tcPr marL="91450" marR="91450" marT="45725" marB="45725"/>
                </a:tc>
                <a:tc>
                  <a:txBody>
                    <a:bodyPr/>
                    <a:lstStyle/>
                    <a:p>
                      <a:pPr marL="0" marR="0" lvl="0" indent="0" algn="ctr" rtl="0">
                        <a:lnSpc>
                          <a:spcPct val="100000"/>
                        </a:lnSpc>
                        <a:spcBef>
                          <a:spcPts val="0"/>
                        </a:spcBef>
                        <a:spcAft>
                          <a:spcPts val="0"/>
                        </a:spcAft>
                        <a:buNone/>
                      </a:pPr>
                      <a:r>
                        <a:rPr lang="ru-RU" sz="1800" b="1" u="none" strike="noStrike" cap="none"/>
                        <a:t>10</a:t>
                      </a:r>
                      <a:endParaRPr/>
                    </a:p>
                  </a:txBody>
                  <a:tcPr marL="91450" marR="91450" marT="45725" marB="45725"/>
                </a:tc>
                <a:tc>
                  <a:txBody>
                    <a:bodyPr/>
                    <a:lstStyle/>
                    <a:p>
                      <a:pPr marL="0" marR="0" lvl="0" indent="0" algn="ctr" rtl="0">
                        <a:lnSpc>
                          <a:spcPct val="100000"/>
                        </a:lnSpc>
                        <a:spcBef>
                          <a:spcPts val="0"/>
                        </a:spcBef>
                        <a:spcAft>
                          <a:spcPts val="0"/>
                        </a:spcAft>
                        <a:buNone/>
                      </a:pPr>
                      <a:r>
                        <a:rPr lang="ru-RU" sz="1800" b="1" u="none" strike="noStrike" cap="none"/>
                        <a:t>50</a:t>
                      </a:r>
                      <a:endParaRPr/>
                    </a:p>
                  </a:txBody>
                  <a:tcPr marL="91450" marR="91450" marT="45725" marB="45725"/>
                </a:tc>
                <a:tc>
                  <a:txBody>
                    <a:bodyPr/>
                    <a:lstStyle/>
                    <a:p>
                      <a:pPr marL="0" marR="0" lvl="0" indent="0" algn="ctr" rtl="0">
                        <a:lnSpc>
                          <a:spcPct val="100000"/>
                        </a:lnSpc>
                        <a:spcBef>
                          <a:spcPts val="0"/>
                        </a:spcBef>
                        <a:spcAft>
                          <a:spcPts val="0"/>
                        </a:spcAft>
                        <a:buNone/>
                      </a:pPr>
                      <a:r>
                        <a:rPr lang="ru-RU" sz="1800" b="1" u="none" strike="noStrike" cap="none"/>
                        <a:t>5</a:t>
                      </a:r>
                      <a:endParaRPr/>
                    </a:p>
                  </a:txBody>
                  <a:tcPr marL="91450" marR="91450" marT="45725" marB="45725"/>
                </a:tc>
              </a:tr>
              <a:tr h="370850">
                <a:tc>
                  <a:txBody>
                    <a:bodyPr/>
                    <a:lstStyle/>
                    <a:p>
                      <a:pPr marL="0" marR="0" lvl="0" indent="0" algn="ctr" rtl="0">
                        <a:lnSpc>
                          <a:spcPct val="100000"/>
                        </a:lnSpc>
                        <a:spcBef>
                          <a:spcPts val="0"/>
                        </a:spcBef>
                        <a:spcAft>
                          <a:spcPts val="0"/>
                        </a:spcAft>
                        <a:buNone/>
                      </a:pPr>
                      <a:r>
                        <a:rPr lang="ru-RU" sz="1800" b="1" u="none" strike="noStrike" cap="none"/>
                        <a:t>РНФ</a:t>
                      </a:r>
                      <a:endParaRPr/>
                    </a:p>
                  </a:txBody>
                  <a:tcPr marL="91450" marR="91450" marT="45725" marB="45725"/>
                </a:tc>
                <a:tc>
                  <a:txBody>
                    <a:bodyPr/>
                    <a:lstStyle/>
                    <a:p>
                      <a:pPr marL="0" marR="0" lvl="0" indent="0" algn="ctr" rtl="0">
                        <a:lnSpc>
                          <a:spcPct val="100000"/>
                        </a:lnSpc>
                        <a:spcBef>
                          <a:spcPts val="0"/>
                        </a:spcBef>
                        <a:spcAft>
                          <a:spcPts val="0"/>
                        </a:spcAft>
                        <a:buNone/>
                      </a:pPr>
                      <a:r>
                        <a:rPr lang="ru-RU" sz="1800" b="1" u="none" strike="noStrike" cap="none"/>
                        <a:t>2</a:t>
                      </a:r>
                      <a:endParaRPr/>
                    </a:p>
                  </a:txBody>
                  <a:tcPr marL="91450" marR="91450" marT="45725" marB="45725"/>
                </a:tc>
                <a:tc>
                  <a:txBody>
                    <a:bodyPr/>
                    <a:lstStyle/>
                    <a:p>
                      <a:pPr marL="0" marR="0" lvl="0" indent="0" algn="ctr" rtl="0">
                        <a:lnSpc>
                          <a:spcPct val="100000"/>
                        </a:lnSpc>
                        <a:spcBef>
                          <a:spcPts val="0"/>
                        </a:spcBef>
                        <a:spcAft>
                          <a:spcPts val="0"/>
                        </a:spcAft>
                        <a:buNone/>
                      </a:pPr>
                      <a:r>
                        <a:rPr lang="ru-RU" sz="1800" b="1" u="none" strike="noStrike" cap="none"/>
                        <a:t>8</a:t>
                      </a:r>
                      <a:endParaRPr/>
                    </a:p>
                  </a:txBody>
                  <a:tcPr marL="91450" marR="91450" marT="45725" marB="45725"/>
                </a:tc>
                <a:tc>
                  <a:txBody>
                    <a:bodyPr/>
                    <a:lstStyle/>
                    <a:p>
                      <a:pPr marL="0" marR="0" lvl="0" indent="0" algn="ctr" rtl="0">
                        <a:lnSpc>
                          <a:spcPct val="100000"/>
                        </a:lnSpc>
                        <a:spcBef>
                          <a:spcPts val="0"/>
                        </a:spcBef>
                        <a:spcAft>
                          <a:spcPts val="0"/>
                        </a:spcAft>
                        <a:buNone/>
                      </a:pPr>
                      <a:r>
                        <a:rPr lang="ru-RU" sz="1800" b="1" u="none" strike="noStrike" cap="none"/>
                        <a:t>0</a:t>
                      </a:r>
                      <a:endParaRPr/>
                    </a:p>
                  </a:txBody>
                  <a:tcPr marL="91450" marR="91450" marT="45725" marB="45725"/>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9"/>
          <p:cNvSpPr txBox="1">
            <a:spLocks noGrp="1"/>
          </p:cNvSpPr>
          <p:nvPr>
            <p:ph type="title"/>
          </p:nvPr>
        </p:nvSpPr>
        <p:spPr>
          <a:xfrm>
            <a:off x="0" y="0"/>
            <a:ext cx="9144000" cy="1556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5888"/>
              <a:buNone/>
            </a:pPr>
            <a:r>
              <a:rPr lang="ru-RU" sz="4100"/>
              <a:t>Премии, стипендии и грамоты сотрудникам в 2019 г.</a:t>
            </a:r>
            <a:endParaRPr sz="4100"/>
          </a:p>
        </p:txBody>
      </p:sp>
      <p:sp>
        <p:nvSpPr>
          <p:cNvPr id="506" name="Google Shape;506;p39"/>
          <p:cNvSpPr txBox="1">
            <a:spLocks noGrp="1"/>
          </p:cNvSpPr>
          <p:nvPr>
            <p:ph type="body" idx="1"/>
          </p:nvPr>
        </p:nvSpPr>
        <p:spPr>
          <a:xfrm>
            <a:off x="195075" y="1556808"/>
            <a:ext cx="9144000" cy="515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80"/>
              <a:buNone/>
            </a:pPr>
            <a:r>
              <a:rPr lang="ru-RU" sz="1800" b="1">
                <a:solidFill>
                  <a:srgbClr val="000000"/>
                </a:solidFill>
              </a:rPr>
              <a:t>Почётная грамота Президиума СО РАН:</a:t>
            </a:r>
            <a:endParaRPr sz="1800" b="1">
              <a:solidFill>
                <a:srgbClr val="000000"/>
              </a:solidFill>
            </a:endParaRPr>
          </a:p>
          <a:p>
            <a:pPr marL="457200" lvl="0" indent="0" algn="l" rtl="0">
              <a:lnSpc>
                <a:spcPct val="100000"/>
              </a:lnSpc>
              <a:spcBef>
                <a:spcPts val="0"/>
              </a:spcBef>
              <a:spcAft>
                <a:spcPts val="0"/>
              </a:spcAft>
              <a:buSzPts val="2340"/>
              <a:buNone/>
            </a:pPr>
            <a:endParaRPr sz="1600">
              <a:solidFill>
                <a:srgbClr val="3F3F3F"/>
              </a:solidFill>
            </a:endParaRPr>
          </a:p>
        </p:txBody>
      </p:sp>
      <p:graphicFrame>
        <p:nvGraphicFramePr>
          <p:cNvPr id="507" name="Google Shape;507;p39"/>
          <p:cNvGraphicFramePr/>
          <p:nvPr/>
        </p:nvGraphicFramePr>
        <p:xfrm>
          <a:off x="386900" y="1938950"/>
          <a:ext cx="8513475" cy="4568400"/>
        </p:xfrm>
        <a:graphic>
          <a:graphicData uri="http://schemas.openxmlformats.org/drawingml/2006/table">
            <a:tbl>
              <a:tblPr>
                <a:noFill/>
                <a:tableStyleId>{0CD0E0C9-E20D-4928-B08F-A3D4FB3D8C1C}</a:tableStyleId>
              </a:tblPr>
              <a:tblGrid>
                <a:gridCol w="2837825"/>
                <a:gridCol w="2837825"/>
                <a:gridCol w="2837825"/>
              </a:tblGrid>
              <a:tr h="499250">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u="none" strike="noStrike" cap="none">
                          <a:solidFill>
                            <a:schemeClr val="dk1"/>
                          </a:solidFill>
                          <a:latin typeface="Trebuchet MS"/>
                          <a:ea typeface="Trebuchet MS"/>
                          <a:cs typeface="Trebuchet MS"/>
                          <a:sym typeface="Trebuchet MS"/>
                        </a:rPr>
                        <a:t>Белоносов В.С.</a:t>
                      </a:r>
                      <a:endParaRPr sz="1800" u="none" strike="noStrike" cap="none">
                        <a:latin typeface="Trebuchet MS"/>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u="none" strike="noStrike" cap="none">
                          <a:solidFill>
                            <a:schemeClr val="dk1"/>
                          </a:solidFill>
                          <a:latin typeface="Trebuchet MS"/>
                          <a:ea typeface="Trebuchet MS"/>
                          <a:cs typeface="Trebuchet MS"/>
                          <a:sym typeface="Trebuchet MS"/>
                        </a:rPr>
                        <a:t>Егоров А.А.</a:t>
                      </a:r>
                      <a:endParaRPr sz="1800" u="none" strike="noStrike" cap="none">
                        <a:latin typeface="Trebuchet MS"/>
                        <a:ea typeface="Trebuchet MS"/>
                        <a:cs typeface="Trebuchet MS"/>
                        <a:sym typeface="Trebuchet M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u="none" strike="noStrike" cap="none">
                          <a:solidFill>
                            <a:schemeClr val="dk1"/>
                          </a:solidFill>
                          <a:latin typeface="Trebuchet MS"/>
                          <a:ea typeface="Trebuchet MS"/>
                          <a:cs typeface="Trebuchet MS"/>
                          <a:sym typeface="Trebuchet MS"/>
                        </a:rPr>
                        <a:t>Гинзбург И.Ф.</a:t>
                      </a:r>
                      <a:endParaRPr sz="1800" u="none" strike="noStrike" cap="none">
                        <a:solidFill>
                          <a:srgbClr val="3F3F3F"/>
                        </a:solidFill>
                        <a:latin typeface="Trebuchet MS"/>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99250">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u="none" strike="noStrike" cap="none">
                          <a:solidFill>
                            <a:schemeClr val="dk1"/>
                          </a:solidFill>
                          <a:latin typeface="Trebuchet MS"/>
                          <a:ea typeface="Trebuchet MS"/>
                          <a:cs typeface="Trebuchet MS"/>
                          <a:sym typeface="Trebuchet MS"/>
                        </a:rPr>
                        <a:t>Мальцев И.А.</a:t>
                      </a:r>
                      <a:endParaRPr sz="1800" u="none" strike="noStrike" cap="none">
                        <a:latin typeface="Trebuchet MS"/>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4699" algn="l" rtl="0">
                        <a:lnSpc>
                          <a:spcPct val="100000"/>
                        </a:lnSpc>
                        <a:spcBef>
                          <a:spcPts val="0"/>
                        </a:spcBef>
                        <a:spcAft>
                          <a:spcPts val="0"/>
                        </a:spcAft>
                        <a:buClr>
                          <a:srgbClr val="C3260C"/>
                        </a:buClr>
                        <a:buSzPts val="1800"/>
                        <a:buFont typeface="Georgia"/>
                        <a:buChar char="*"/>
                      </a:pPr>
                      <a:r>
                        <a:rPr lang="ru-RU" sz="1800" u="none" strike="noStrike" cap="none">
                          <a:solidFill>
                            <a:schemeClr val="dk1"/>
                          </a:solidFill>
                          <a:latin typeface="Trebuchet MS"/>
                          <a:ea typeface="Trebuchet MS"/>
                          <a:cs typeface="Trebuchet MS"/>
                          <a:sym typeface="Trebuchet MS"/>
                        </a:rPr>
                        <a:t>Лотов В.И.</a:t>
                      </a:r>
                      <a:r>
                        <a:rPr lang="ru-RU" sz="1800" u="none" strike="noStrike" cap="none">
                          <a:solidFill>
                            <a:srgbClr val="3F3F3F"/>
                          </a:solidFill>
                          <a:latin typeface="Trebuchet MS"/>
                          <a:ea typeface="Trebuchet MS"/>
                          <a:cs typeface="Trebuchet MS"/>
                          <a:sym typeface="Trebuchet MS"/>
                        </a:rPr>
                        <a:t> </a:t>
                      </a:r>
                      <a:endParaRPr sz="1800" u="none" strike="noStrike" cap="none">
                        <a:latin typeface="Trebuchet MS"/>
                        <a:ea typeface="Trebuchet MS"/>
                        <a:cs typeface="Trebuchet MS"/>
                        <a:sym typeface="Trebuchet M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u="none" strike="noStrike" cap="none">
                          <a:solidFill>
                            <a:schemeClr val="dk1"/>
                          </a:solidFill>
                          <a:latin typeface="Trebuchet MS"/>
                          <a:ea typeface="Trebuchet MS"/>
                          <a:cs typeface="Trebuchet MS"/>
                          <a:sym typeface="Trebuchet MS"/>
                        </a:rPr>
                        <a:t>Сербо В.Г.</a:t>
                      </a:r>
                      <a:endParaRPr sz="1800" u="none" strike="noStrike" cap="none">
                        <a:solidFill>
                          <a:srgbClr val="3F3F3F"/>
                        </a:solidFill>
                        <a:latin typeface="Trebuchet MS"/>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99250">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u="none" strike="noStrike" cap="none">
                          <a:solidFill>
                            <a:schemeClr val="dk1"/>
                          </a:solidFill>
                          <a:latin typeface="Trebuchet MS"/>
                          <a:ea typeface="Trebuchet MS"/>
                          <a:cs typeface="Trebuchet MS"/>
                          <a:sym typeface="Trebuchet MS"/>
                        </a:rPr>
                        <a:t>Роменский Е.И.</a:t>
                      </a:r>
                      <a:endParaRPr sz="1800" u="none" strike="noStrike" cap="none">
                        <a:latin typeface="Trebuchet MS"/>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4699" algn="l" rtl="0">
                        <a:lnSpc>
                          <a:spcPct val="100000"/>
                        </a:lnSpc>
                        <a:spcBef>
                          <a:spcPts val="0"/>
                        </a:spcBef>
                        <a:spcAft>
                          <a:spcPts val="0"/>
                        </a:spcAft>
                        <a:buClr>
                          <a:srgbClr val="C3260C"/>
                        </a:buClr>
                        <a:buSzPts val="1800"/>
                        <a:buFont typeface="Georgia"/>
                        <a:buChar char="*"/>
                      </a:pPr>
                      <a:r>
                        <a:rPr lang="ru-RU" sz="1800" u="none" strike="noStrike" cap="none">
                          <a:solidFill>
                            <a:schemeClr val="dk1"/>
                          </a:solidFill>
                          <a:latin typeface="Trebuchet MS"/>
                          <a:ea typeface="Trebuchet MS"/>
                          <a:cs typeface="Trebuchet MS"/>
                          <a:sym typeface="Trebuchet MS"/>
                        </a:rPr>
                        <a:t>Годунов С.К.</a:t>
                      </a:r>
                      <a:r>
                        <a:rPr lang="ru-RU" sz="1800" u="none" strike="noStrike" cap="none">
                          <a:solidFill>
                            <a:srgbClr val="3F3F3F"/>
                          </a:solidFill>
                          <a:latin typeface="Trebuchet MS"/>
                          <a:ea typeface="Trebuchet MS"/>
                          <a:cs typeface="Trebuchet MS"/>
                          <a:sym typeface="Trebuchet MS"/>
                        </a:rPr>
                        <a:t> </a:t>
                      </a:r>
                      <a:endParaRPr sz="1800" u="none" strike="noStrike" cap="none">
                        <a:latin typeface="Trebuchet MS"/>
                        <a:ea typeface="Trebuchet MS"/>
                        <a:cs typeface="Trebuchet MS"/>
                        <a:sym typeface="Trebuchet M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u="none" strike="noStrike" cap="none">
                          <a:solidFill>
                            <a:schemeClr val="dk1"/>
                          </a:solidFill>
                          <a:latin typeface="Trebuchet MS"/>
                          <a:ea typeface="Trebuchet MS"/>
                          <a:cs typeface="Trebuchet MS"/>
                          <a:sym typeface="Trebuchet MS"/>
                        </a:rPr>
                        <a:t>Топчий В.А.</a:t>
                      </a:r>
                      <a:endParaRPr sz="1800" u="none" strike="noStrike" cap="none">
                        <a:solidFill>
                          <a:srgbClr val="3F3F3F"/>
                        </a:solidFill>
                        <a:latin typeface="Trebuchet MS"/>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99250">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u="none" strike="noStrike" cap="none">
                          <a:solidFill>
                            <a:schemeClr val="dk1"/>
                          </a:solidFill>
                          <a:latin typeface="Trebuchet MS"/>
                          <a:ea typeface="Trebuchet MS"/>
                          <a:cs typeface="Trebuchet MS"/>
                          <a:sym typeface="Trebuchet MS"/>
                        </a:rPr>
                        <a:t>Немчанинова Н.П.</a:t>
                      </a:r>
                      <a:endParaRPr sz="1800" u="none" strike="noStrike" cap="none">
                        <a:latin typeface="Trebuchet MS"/>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u="none" strike="noStrike" cap="none">
                          <a:solidFill>
                            <a:schemeClr val="dk1"/>
                          </a:solidFill>
                          <a:latin typeface="Trebuchet MS"/>
                          <a:ea typeface="Trebuchet MS"/>
                          <a:cs typeface="Trebuchet MS"/>
                          <a:sym typeface="Trebuchet MS"/>
                        </a:rPr>
                        <a:t>Зеброва Е.С.</a:t>
                      </a:r>
                      <a:endParaRPr sz="1800" u="none" strike="noStrike" cap="none">
                        <a:latin typeface="Trebuchet MS"/>
                        <a:ea typeface="Trebuchet MS"/>
                        <a:cs typeface="Trebuchet MS"/>
                        <a:sym typeface="Trebuchet M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u="none" strike="noStrike" cap="none">
                          <a:solidFill>
                            <a:schemeClr val="dk1"/>
                          </a:solidFill>
                          <a:latin typeface="Trebuchet MS"/>
                          <a:ea typeface="Trebuchet MS"/>
                          <a:cs typeface="Trebuchet MS"/>
                          <a:sym typeface="Trebuchet MS"/>
                        </a:rPr>
                        <a:t>Фокин М.В.</a:t>
                      </a:r>
                      <a:endParaRPr sz="1800" u="none" strike="noStrike" cap="none">
                        <a:latin typeface="Trebuchet MS"/>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574400">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u="none" strike="noStrike" cap="none">
                          <a:solidFill>
                            <a:schemeClr val="dk1"/>
                          </a:solidFill>
                          <a:latin typeface="Trebuchet MS"/>
                          <a:ea typeface="Trebuchet MS"/>
                          <a:cs typeface="Trebuchet MS"/>
                          <a:sym typeface="Trebuchet MS"/>
                        </a:rPr>
                        <a:t>Гайнов А.Т.</a:t>
                      </a:r>
                      <a:endParaRPr sz="1800" u="none" strike="noStrike" cap="none">
                        <a:latin typeface="Trebuchet MS"/>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4699" algn="l" rtl="0">
                        <a:lnSpc>
                          <a:spcPct val="100000"/>
                        </a:lnSpc>
                        <a:spcBef>
                          <a:spcPts val="0"/>
                        </a:spcBef>
                        <a:spcAft>
                          <a:spcPts val="0"/>
                        </a:spcAft>
                        <a:buClr>
                          <a:srgbClr val="C3260C"/>
                        </a:buClr>
                        <a:buSzPts val="1800"/>
                        <a:buFont typeface="Georgia"/>
                        <a:buChar char="*"/>
                      </a:pPr>
                      <a:r>
                        <a:rPr lang="ru-RU" sz="1800" u="none" strike="noStrike" cap="none">
                          <a:solidFill>
                            <a:schemeClr val="dk1"/>
                          </a:solidFill>
                          <a:latin typeface="Trebuchet MS"/>
                          <a:ea typeface="Trebuchet MS"/>
                          <a:cs typeface="Trebuchet MS"/>
                          <a:sym typeface="Trebuchet MS"/>
                        </a:rPr>
                        <a:t>Трахинин Ю.Л.</a:t>
                      </a:r>
                      <a:r>
                        <a:rPr lang="ru-RU" sz="1800" u="none" strike="noStrike" cap="none">
                          <a:solidFill>
                            <a:srgbClr val="3F3F3F"/>
                          </a:solidFill>
                          <a:latin typeface="Trebuchet MS"/>
                          <a:ea typeface="Trebuchet MS"/>
                          <a:cs typeface="Trebuchet MS"/>
                          <a:sym typeface="Trebuchet MS"/>
                        </a:rPr>
                        <a:t> </a:t>
                      </a:r>
                      <a:endParaRPr sz="1800" u="none" strike="noStrike" cap="none">
                        <a:latin typeface="Trebuchet MS"/>
                        <a:ea typeface="Trebuchet MS"/>
                        <a:cs typeface="Trebuchet MS"/>
                        <a:sym typeface="Trebuchet M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u="none" strike="noStrike" cap="none">
                          <a:solidFill>
                            <a:schemeClr val="dk1"/>
                          </a:solidFill>
                          <a:latin typeface="Trebuchet MS"/>
                          <a:ea typeface="Trebuchet MS"/>
                          <a:cs typeface="Trebuchet MS"/>
                          <a:sym typeface="Trebuchet MS"/>
                        </a:rPr>
                        <a:t>Василенко Н.М.</a:t>
                      </a:r>
                      <a:endParaRPr sz="1800" u="none" strike="noStrike" cap="none">
                        <a:solidFill>
                          <a:schemeClr val="dk1"/>
                        </a:solidFill>
                        <a:latin typeface="Trebuchet MS"/>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99250">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u="none" strike="noStrike" cap="none">
                          <a:solidFill>
                            <a:schemeClr val="dk1"/>
                          </a:solidFill>
                          <a:latin typeface="Trebuchet MS"/>
                          <a:ea typeface="Trebuchet MS"/>
                          <a:cs typeface="Trebuchet MS"/>
                          <a:sym typeface="Trebuchet MS"/>
                        </a:rPr>
                        <a:t>Берестовский В.Н.</a:t>
                      </a:r>
                      <a:endParaRPr sz="1800" u="none" strike="noStrike" cap="none">
                        <a:latin typeface="Trebuchet MS"/>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4699" algn="l" rtl="0">
                        <a:lnSpc>
                          <a:spcPct val="100000"/>
                        </a:lnSpc>
                        <a:spcBef>
                          <a:spcPts val="0"/>
                        </a:spcBef>
                        <a:spcAft>
                          <a:spcPts val="0"/>
                        </a:spcAft>
                        <a:buClr>
                          <a:srgbClr val="C3260C"/>
                        </a:buClr>
                        <a:buSzPts val="1800"/>
                        <a:buFont typeface="Georgia"/>
                        <a:buChar char="*"/>
                      </a:pPr>
                      <a:r>
                        <a:rPr lang="ru-RU" sz="1800" u="none" strike="noStrike" cap="none">
                          <a:solidFill>
                            <a:schemeClr val="dk1"/>
                          </a:solidFill>
                          <a:latin typeface="Trebuchet MS"/>
                          <a:ea typeface="Trebuchet MS"/>
                          <a:cs typeface="Trebuchet MS"/>
                          <a:sym typeface="Trebuchet MS"/>
                        </a:rPr>
                        <a:t>Решетняк Ю.Г.</a:t>
                      </a:r>
                      <a:r>
                        <a:rPr lang="ru-RU" sz="1800" u="none" strike="noStrike" cap="none">
                          <a:solidFill>
                            <a:srgbClr val="3F3F3F"/>
                          </a:solidFill>
                          <a:latin typeface="Trebuchet MS"/>
                          <a:ea typeface="Trebuchet MS"/>
                          <a:cs typeface="Trebuchet MS"/>
                          <a:sym typeface="Trebuchet MS"/>
                        </a:rPr>
                        <a:t> </a:t>
                      </a:r>
                      <a:endParaRPr sz="1800" u="none" strike="noStrike" cap="none">
                        <a:latin typeface="Trebuchet MS"/>
                        <a:ea typeface="Trebuchet MS"/>
                        <a:cs typeface="Trebuchet MS"/>
                        <a:sym typeface="Trebuchet M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u="none" strike="noStrike" cap="none">
                          <a:solidFill>
                            <a:schemeClr val="dk1"/>
                          </a:solidFill>
                          <a:latin typeface="Trebuchet MS"/>
                          <a:ea typeface="Trebuchet MS"/>
                          <a:cs typeface="Trebuchet MS"/>
                          <a:sym typeface="Trebuchet MS"/>
                        </a:rPr>
                        <a:t>Коптев А.В.</a:t>
                      </a:r>
                      <a:endParaRPr sz="1800" u="none" strike="noStrike" cap="none">
                        <a:latin typeface="Trebuchet MS"/>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99250">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u="none" strike="noStrike" cap="none">
                          <a:solidFill>
                            <a:schemeClr val="dk1"/>
                          </a:solidFill>
                          <a:latin typeface="Trebuchet MS"/>
                          <a:ea typeface="Trebuchet MS"/>
                          <a:cs typeface="Trebuchet MS"/>
                          <a:sym typeface="Trebuchet MS"/>
                        </a:rPr>
                        <a:t>Волков Ю.С.</a:t>
                      </a:r>
                      <a:endParaRPr sz="1800" u="none" strike="noStrike" cap="none">
                        <a:latin typeface="Trebuchet MS"/>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4699" algn="l" rtl="0">
                        <a:lnSpc>
                          <a:spcPct val="100000"/>
                        </a:lnSpc>
                        <a:spcBef>
                          <a:spcPts val="0"/>
                        </a:spcBef>
                        <a:spcAft>
                          <a:spcPts val="0"/>
                        </a:spcAft>
                        <a:buClr>
                          <a:srgbClr val="C3260C"/>
                        </a:buClr>
                        <a:buSzPts val="1800"/>
                        <a:buFont typeface="Georgia"/>
                        <a:buChar char="*"/>
                      </a:pPr>
                      <a:r>
                        <a:rPr lang="ru-RU" sz="1800" u="none" strike="noStrike" cap="none">
                          <a:solidFill>
                            <a:schemeClr val="dk1"/>
                          </a:solidFill>
                          <a:latin typeface="Trebuchet MS"/>
                          <a:ea typeface="Trebuchet MS"/>
                          <a:cs typeface="Trebuchet MS"/>
                          <a:sym typeface="Trebuchet MS"/>
                        </a:rPr>
                        <a:t>Коткин Г.Л.</a:t>
                      </a:r>
                      <a:r>
                        <a:rPr lang="ru-RU" sz="1800" u="none" strike="noStrike" cap="none">
                          <a:solidFill>
                            <a:srgbClr val="3F3F3F"/>
                          </a:solidFill>
                          <a:latin typeface="Trebuchet MS"/>
                          <a:ea typeface="Trebuchet MS"/>
                          <a:cs typeface="Trebuchet MS"/>
                          <a:sym typeface="Trebuchet MS"/>
                        </a:rPr>
                        <a:t> </a:t>
                      </a:r>
                      <a:endParaRPr sz="1800" u="none" strike="noStrike" cap="none">
                        <a:latin typeface="Trebuchet MS"/>
                        <a:ea typeface="Trebuchet MS"/>
                        <a:cs typeface="Trebuchet MS"/>
                        <a:sym typeface="Trebuchet M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u="none" strike="noStrike" cap="none">
                          <a:solidFill>
                            <a:schemeClr val="dk1"/>
                          </a:solidFill>
                          <a:latin typeface="Trebuchet MS"/>
                          <a:ea typeface="Trebuchet MS"/>
                          <a:cs typeface="Trebuchet MS"/>
                          <a:sym typeface="Trebuchet MS"/>
                        </a:rPr>
                        <a:t>Савельев Л.Я.</a:t>
                      </a:r>
                      <a:endParaRPr sz="1800" u="none" strike="noStrike" cap="none">
                        <a:latin typeface="Trebuchet MS"/>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99250">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u="none" strike="noStrike" cap="none">
                          <a:solidFill>
                            <a:schemeClr val="dk1"/>
                          </a:solidFill>
                          <a:latin typeface="Trebuchet MS"/>
                          <a:ea typeface="Trebuchet MS"/>
                          <a:cs typeface="Trebuchet MS"/>
                          <a:sym typeface="Trebuchet MS"/>
                        </a:rPr>
                        <a:t>Королёв В.К.</a:t>
                      </a:r>
                      <a:endParaRPr sz="1800" u="none" strike="noStrike" cap="none">
                        <a:latin typeface="Trebuchet MS"/>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u="none" strike="noStrike" cap="none">
                          <a:solidFill>
                            <a:schemeClr val="dk1"/>
                          </a:solidFill>
                          <a:latin typeface="Trebuchet MS"/>
                          <a:ea typeface="Trebuchet MS"/>
                          <a:cs typeface="Trebuchet MS"/>
                          <a:sym typeface="Trebuchet MS"/>
                        </a:rPr>
                        <a:t>Бахмутова И.В.</a:t>
                      </a:r>
                      <a:endParaRPr sz="1800" u="none" strike="noStrike" cap="none">
                        <a:latin typeface="Trebuchet MS"/>
                        <a:ea typeface="Trebuchet MS"/>
                        <a:cs typeface="Trebuchet MS"/>
                        <a:sym typeface="Trebuchet M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Trebuchet MS"/>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99250">
                <a:tc>
                  <a:txBody>
                    <a:bodyPr/>
                    <a:lstStyle/>
                    <a:p>
                      <a:pPr marL="450000" marR="0" lvl="0" indent="-335700" algn="l" rtl="0">
                        <a:lnSpc>
                          <a:spcPct val="100000"/>
                        </a:lnSpc>
                        <a:spcBef>
                          <a:spcPts val="0"/>
                        </a:spcBef>
                        <a:spcAft>
                          <a:spcPts val="0"/>
                        </a:spcAft>
                        <a:buClr>
                          <a:srgbClr val="C3260C"/>
                        </a:buClr>
                        <a:buSzPts val="1800"/>
                        <a:buFont typeface="Georgia"/>
                        <a:buChar char="*"/>
                      </a:pPr>
                      <a:r>
                        <a:rPr lang="ru-RU" sz="1800" u="none" strike="noStrike" cap="none">
                          <a:solidFill>
                            <a:schemeClr val="dk1"/>
                          </a:solidFill>
                          <a:latin typeface="Trebuchet MS"/>
                          <a:ea typeface="Trebuchet MS"/>
                          <a:cs typeface="Trebuchet MS"/>
                          <a:sym typeface="Trebuchet MS"/>
                        </a:rPr>
                        <a:t>Морозов А.С.</a:t>
                      </a:r>
                      <a:r>
                        <a:rPr lang="ru-RU" sz="1800" u="none" strike="noStrike" cap="none">
                          <a:solidFill>
                            <a:srgbClr val="3F3F3F"/>
                          </a:solidFill>
                          <a:latin typeface="Trebuchet MS"/>
                          <a:ea typeface="Trebuchet MS"/>
                          <a:cs typeface="Trebuchet MS"/>
                          <a:sym typeface="Trebuchet MS"/>
                        </a:rPr>
                        <a:t> </a:t>
                      </a:r>
                      <a:endParaRPr sz="1800" u="none" strike="noStrike" cap="none">
                        <a:solidFill>
                          <a:srgbClr val="3F3F3F"/>
                        </a:solidFill>
                        <a:latin typeface="Trebuchet MS"/>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u="none" strike="noStrike" cap="none">
                          <a:solidFill>
                            <a:schemeClr val="dk1"/>
                          </a:solidFill>
                          <a:latin typeface="Trebuchet MS"/>
                          <a:ea typeface="Trebuchet MS"/>
                          <a:cs typeface="Trebuchet MS"/>
                          <a:sym typeface="Trebuchet MS"/>
                        </a:rPr>
                        <a:t>Саханенко А.И.</a:t>
                      </a:r>
                      <a:endParaRPr sz="1800" u="none" strike="noStrike" cap="none">
                        <a:solidFill>
                          <a:srgbClr val="3F3F3F"/>
                        </a:solidFill>
                        <a:latin typeface="Trebuchet MS"/>
                        <a:ea typeface="Trebuchet MS"/>
                        <a:cs typeface="Trebuchet MS"/>
                        <a:sym typeface="Trebuchet M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Trebuchet MS"/>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40"/>
          <p:cNvSpPr txBox="1">
            <a:spLocks noGrp="1"/>
          </p:cNvSpPr>
          <p:nvPr>
            <p:ph type="title"/>
          </p:nvPr>
        </p:nvSpPr>
        <p:spPr>
          <a:xfrm>
            <a:off x="0" y="0"/>
            <a:ext cx="9144000" cy="1412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5299"/>
              <a:buNone/>
            </a:pPr>
            <a:r>
              <a:rPr lang="ru-RU" sz="4140"/>
              <a:t>Премии, стипендии и грамоты сотрудникам в 2019 г.</a:t>
            </a:r>
            <a:endParaRPr sz="4140"/>
          </a:p>
        </p:txBody>
      </p:sp>
      <p:sp>
        <p:nvSpPr>
          <p:cNvPr id="513" name="Google Shape;513;p40"/>
          <p:cNvSpPr txBox="1">
            <a:spLocks noGrp="1"/>
          </p:cNvSpPr>
          <p:nvPr>
            <p:ph type="body" idx="1"/>
          </p:nvPr>
        </p:nvSpPr>
        <p:spPr>
          <a:xfrm>
            <a:off x="330150" y="1334700"/>
            <a:ext cx="8813700" cy="5373300"/>
          </a:xfrm>
          <a:prstGeom prst="rect">
            <a:avLst/>
          </a:prstGeom>
          <a:noFill/>
          <a:ln>
            <a:noFill/>
          </a:ln>
        </p:spPr>
        <p:txBody>
          <a:bodyPr spcFirstLastPara="1" wrap="square" lIns="91425" tIns="45700" rIns="91425" bIns="45700" anchor="t" anchorCtr="0">
            <a:noAutofit/>
          </a:bodyPr>
          <a:lstStyle/>
          <a:p>
            <a:pPr marL="107999" lvl="0" indent="0" algn="l" rtl="0">
              <a:lnSpc>
                <a:spcPct val="100000"/>
              </a:lnSpc>
              <a:spcBef>
                <a:spcPts val="0"/>
              </a:spcBef>
              <a:spcAft>
                <a:spcPts val="0"/>
              </a:spcAft>
              <a:buSzPts val="2340"/>
              <a:buNone/>
            </a:pPr>
            <a:r>
              <a:rPr lang="ru-RU" sz="1800" b="1"/>
              <a:t>Премия им. А.И. Мальцева РАН:</a:t>
            </a:r>
            <a:endParaRPr/>
          </a:p>
          <a:p>
            <a:pPr marL="155699" lvl="0" indent="-50924" algn="l" rtl="0">
              <a:lnSpc>
                <a:spcPct val="80000"/>
              </a:lnSpc>
              <a:spcBef>
                <a:spcPts val="572"/>
              </a:spcBef>
              <a:spcAft>
                <a:spcPts val="0"/>
              </a:spcAft>
              <a:buSzPts val="1800"/>
              <a:buChar char="*"/>
            </a:pPr>
            <a:r>
              <a:rPr lang="ru-RU" sz="1800"/>
              <a:t>В.Д. Мазуров</a:t>
            </a:r>
            <a:endParaRPr/>
          </a:p>
          <a:p>
            <a:pPr marL="0" lvl="0" indent="0" algn="l" rtl="0">
              <a:lnSpc>
                <a:spcPct val="100000"/>
              </a:lnSpc>
              <a:spcBef>
                <a:spcPts val="480"/>
              </a:spcBef>
              <a:spcAft>
                <a:spcPts val="0"/>
              </a:spcAft>
              <a:buSzPts val="2340"/>
              <a:buNone/>
            </a:pPr>
            <a:r>
              <a:rPr lang="ru-RU" sz="1800" b="1">
                <a:solidFill>
                  <a:srgbClr val="3F3F3F"/>
                </a:solidFill>
              </a:rPr>
              <a:t>Благодарность Президиума СО РАН:</a:t>
            </a:r>
            <a:endParaRPr sz="1800" b="1">
              <a:solidFill>
                <a:srgbClr val="3F3F3F"/>
              </a:solidFill>
            </a:endParaRPr>
          </a:p>
          <a:p>
            <a:pPr marL="228600" lvl="0" indent="-148590" algn="l" rtl="0">
              <a:lnSpc>
                <a:spcPct val="100000"/>
              </a:lnSpc>
              <a:spcBef>
                <a:spcPts val="480"/>
              </a:spcBef>
              <a:spcAft>
                <a:spcPts val="0"/>
              </a:spcAft>
              <a:buClr>
                <a:srgbClr val="C3260C"/>
              </a:buClr>
              <a:buSzPts val="1800"/>
              <a:buChar char="*"/>
            </a:pPr>
            <a:r>
              <a:rPr lang="ru-RU" sz="1800">
                <a:solidFill>
                  <a:srgbClr val="3F3F3F"/>
                </a:solidFill>
              </a:rPr>
              <a:t>Гутман А.Е.</a:t>
            </a:r>
            <a:endParaRPr sz="1800"/>
          </a:p>
          <a:p>
            <a:pPr marL="230399" lvl="0" indent="-150298" algn="l" rtl="0">
              <a:lnSpc>
                <a:spcPct val="100000"/>
              </a:lnSpc>
              <a:spcBef>
                <a:spcPts val="0"/>
              </a:spcBef>
              <a:spcAft>
                <a:spcPts val="0"/>
              </a:spcAft>
              <a:buClr>
                <a:srgbClr val="C3260C"/>
              </a:buClr>
              <a:buSzPts val="1800"/>
              <a:buChar char="*"/>
            </a:pPr>
            <a:r>
              <a:rPr lang="ru-RU" sz="1800">
                <a:solidFill>
                  <a:srgbClr val="3F3F3F"/>
                </a:solidFill>
              </a:rPr>
              <a:t>Гончаров С.С.</a:t>
            </a:r>
            <a:endParaRPr sz="1800">
              <a:solidFill>
                <a:srgbClr val="3F3F3F"/>
              </a:solidFill>
            </a:endParaRPr>
          </a:p>
          <a:p>
            <a:pPr marL="230399" lvl="0" indent="-150298" algn="l" rtl="0">
              <a:lnSpc>
                <a:spcPct val="100000"/>
              </a:lnSpc>
              <a:spcBef>
                <a:spcPts val="0"/>
              </a:spcBef>
              <a:spcAft>
                <a:spcPts val="0"/>
              </a:spcAft>
              <a:buClr>
                <a:srgbClr val="C3260C"/>
              </a:buClr>
              <a:buSzPts val="1800"/>
              <a:buChar char="*"/>
            </a:pPr>
            <a:r>
              <a:rPr lang="ru-RU" sz="1800">
                <a:solidFill>
                  <a:srgbClr val="3F3F3F"/>
                </a:solidFill>
              </a:rPr>
              <a:t>Дедок В.А.</a:t>
            </a:r>
            <a:endParaRPr sz="1800">
              <a:solidFill>
                <a:srgbClr val="3F3F3F"/>
              </a:solidFill>
            </a:endParaRPr>
          </a:p>
          <a:p>
            <a:pPr marL="0" lvl="0" indent="0" algn="l" rtl="0">
              <a:lnSpc>
                <a:spcPct val="100000"/>
              </a:lnSpc>
              <a:spcBef>
                <a:spcPts val="0"/>
              </a:spcBef>
              <a:spcAft>
                <a:spcPts val="0"/>
              </a:spcAft>
              <a:buSzPts val="2340"/>
              <a:buNone/>
            </a:pPr>
            <a:r>
              <a:rPr lang="ru-RU" sz="1800" b="1">
                <a:solidFill>
                  <a:srgbClr val="3F3F3F"/>
                </a:solidFill>
              </a:rPr>
              <a:t>Присвоение Почётного звания «Заслуженный деятель науки Сибирского отделения РАН» с вручением нагрудного знака «Золотая сигма»:</a:t>
            </a:r>
            <a:endParaRPr sz="1800" b="1">
              <a:solidFill>
                <a:srgbClr val="3F3F3F"/>
              </a:solidFill>
            </a:endParaRPr>
          </a:p>
          <a:p>
            <a:pPr marL="228600" lvl="0" indent="-148590" algn="l" rtl="0">
              <a:lnSpc>
                <a:spcPct val="100000"/>
              </a:lnSpc>
              <a:spcBef>
                <a:spcPts val="480"/>
              </a:spcBef>
              <a:spcAft>
                <a:spcPts val="0"/>
              </a:spcAft>
              <a:buClr>
                <a:srgbClr val="C3260C"/>
              </a:buClr>
              <a:buSzPts val="1800"/>
              <a:buChar char="*"/>
            </a:pPr>
            <a:r>
              <a:rPr lang="ru-RU" sz="1800">
                <a:solidFill>
                  <a:srgbClr val="3F3F3F"/>
                </a:solidFill>
              </a:rPr>
              <a:t>Годунов С.К. </a:t>
            </a:r>
            <a:endParaRPr sz="1800">
              <a:solidFill>
                <a:srgbClr val="3F3F3F"/>
              </a:solidFill>
            </a:endParaRPr>
          </a:p>
          <a:p>
            <a:pPr marL="228600" lvl="0" indent="-148590" algn="l" rtl="0">
              <a:lnSpc>
                <a:spcPct val="100000"/>
              </a:lnSpc>
              <a:spcBef>
                <a:spcPts val="480"/>
              </a:spcBef>
              <a:spcAft>
                <a:spcPts val="0"/>
              </a:spcAft>
              <a:buClr>
                <a:srgbClr val="C3260C"/>
              </a:buClr>
              <a:buSzPts val="1800"/>
              <a:buChar char="*"/>
            </a:pPr>
            <a:r>
              <a:rPr lang="ru-RU" sz="1800">
                <a:solidFill>
                  <a:schemeClr val="dk1"/>
                </a:solidFill>
              </a:rPr>
              <a:t>Решетняк Ю.Г.</a:t>
            </a:r>
            <a:endParaRPr sz="1800">
              <a:solidFill>
                <a:schemeClr val="dk1"/>
              </a:solidFill>
            </a:endParaRPr>
          </a:p>
          <a:p>
            <a:pPr marL="0" lvl="0" indent="0" algn="l" rtl="0">
              <a:lnSpc>
                <a:spcPct val="100000"/>
              </a:lnSpc>
              <a:spcBef>
                <a:spcPts val="480"/>
              </a:spcBef>
              <a:spcAft>
                <a:spcPts val="0"/>
              </a:spcAft>
              <a:buSzPts val="2340"/>
              <a:buNone/>
            </a:pPr>
            <a:r>
              <a:rPr lang="ru-RU" sz="1800" b="1">
                <a:solidFill>
                  <a:srgbClr val="3F3F3F"/>
                </a:solidFill>
              </a:rPr>
              <a:t>Почётная грамота Мэрии г. Новосибирска:</a:t>
            </a:r>
            <a:endParaRPr sz="1800" b="1">
              <a:solidFill>
                <a:srgbClr val="3F3F3F"/>
              </a:solidFill>
            </a:endParaRPr>
          </a:p>
          <a:p>
            <a:pPr marL="457200" lvl="0" indent="-342900" algn="l" rtl="0">
              <a:lnSpc>
                <a:spcPct val="100000"/>
              </a:lnSpc>
              <a:spcBef>
                <a:spcPts val="0"/>
              </a:spcBef>
              <a:spcAft>
                <a:spcPts val="0"/>
              </a:spcAft>
              <a:buClr>
                <a:srgbClr val="C3260C"/>
              </a:buClr>
              <a:buSzPts val="1800"/>
              <a:buChar char="*"/>
            </a:pPr>
            <a:r>
              <a:rPr lang="ru-RU" sz="1800">
                <a:solidFill>
                  <a:srgbClr val="3F3F3F"/>
                </a:solidFill>
              </a:rPr>
              <a:t>Годунов С.К.</a:t>
            </a:r>
            <a:endParaRPr sz="1800">
              <a:solidFill>
                <a:srgbClr val="3F3F3F"/>
              </a:solidFill>
            </a:endParaRPr>
          </a:p>
          <a:p>
            <a:pPr marL="457200" lvl="0" indent="-342900" algn="l" rtl="0">
              <a:lnSpc>
                <a:spcPct val="100000"/>
              </a:lnSpc>
              <a:spcBef>
                <a:spcPts val="0"/>
              </a:spcBef>
              <a:spcAft>
                <a:spcPts val="0"/>
              </a:spcAft>
              <a:buClr>
                <a:srgbClr val="C3260C"/>
              </a:buClr>
              <a:buSzPts val="1800"/>
              <a:buChar char="*"/>
            </a:pPr>
            <a:r>
              <a:rPr lang="ru-RU" sz="1800">
                <a:solidFill>
                  <a:srgbClr val="3F3F3F"/>
                </a:solidFill>
              </a:rPr>
              <a:t>Александров В.А.</a:t>
            </a:r>
            <a:endParaRPr sz="1800">
              <a:solidFill>
                <a:srgbClr val="3F3F3F"/>
              </a:solidFill>
            </a:endParaRPr>
          </a:p>
          <a:p>
            <a:pPr marL="457200" lvl="0" indent="-342900" algn="l" rtl="0">
              <a:lnSpc>
                <a:spcPct val="100000"/>
              </a:lnSpc>
              <a:spcBef>
                <a:spcPts val="0"/>
              </a:spcBef>
              <a:spcAft>
                <a:spcPts val="0"/>
              </a:spcAft>
              <a:buClr>
                <a:srgbClr val="C3260C"/>
              </a:buClr>
              <a:buSzPts val="1800"/>
              <a:buChar char="*"/>
            </a:pPr>
            <a:r>
              <a:rPr lang="ru-RU" sz="1800">
                <a:solidFill>
                  <a:srgbClr val="3F3F3F"/>
                </a:solidFill>
              </a:rPr>
              <a:t>Кожанов А.И.</a:t>
            </a:r>
            <a:endParaRPr sz="1800">
              <a:solidFill>
                <a:srgbClr val="3F3F3F"/>
              </a:solidFill>
            </a:endParaRPr>
          </a:p>
          <a:p>
            <a:pPr marL="0" lvl="0" indent="0" algn="l" rtl="0">
              <a:lnSpc>
                <a:spcPct val="100000"/>
              </a:lnSpc>
              <a:spcBef>
                <a:spcPts val="480"/>
              </a:spcBef>
              <a:spcAft>
                <a:spcPts val="0"/>
              </a:spcAft>
              <a:buSzPts val="2340"/>
              <a:buNone/>
            </a:pPr>
            <a:r>
              <a:rPr lang="ru-RU" sz="1800" b="1">
                <a:solidFill>
                  <a:srgbClr val="3F3F3F"/>
                </a:solidFill>
              </a:rPr>
              <a:t>Почётная грамота губернатора Новосибирской области:</a:t>
            </a:r>
            <a:endParaRPr sz="1800" b="1">
              <a:solidFill>
                <a:srgbClr val="3F3F3F"/>
              </a:solidFill>
            </a:endParaRPr>
          </a:p>
          <a:p>
            <a:pPr marL="457200" lvl="0" indent="-342900" algn="l" rtl="0">
              <a:lnSpc>
                <a:spcPct val="100000"/>
              </a:lnSpc>
              <a:spcBef>
                <a:spcPts val="480"/>
              </a:spcBef>
              <a:spcAft>
                <a:spcPts val="0"/>
              </a:spcAft>
              <a:buClr>
                <a:srgbClr val="C3260C"/>
              </a:buClr>
              <a:buSzPts val="1800"/>
              <a:buChar char="*"/>
            </a:pPr>
            <a:r>
              <a:rPr lang="ru-RU" sz="1800">
                <a:solidFill>
                  <a:srgbClr val="3F3F3F"/>
                </a:solidFill>
              </a:rPr>
              <a:t>Демиденко Г.В.</a:t>
            </a:r>
            <a:endParaRPr sz="1800" b="1">
              <a:solidFill>
                <a:srgbClr val="3F3F3F"/>
              </a:solidFill>
            </a:endParaRPr>
          </a:p>
          <a:p>
            <a:pPr marL="0" lvl="0" indent="0" algn="l" rtl="0">
              <a:lnSpc>
                <a:spcPct val="100000"/>
              </a:lnSpc>
              <a:spcBef>
                <a:spcPts val="480"/>
              </a:spcBef>
              <a:spcAft>
                <a:spcPts val="0"/>
              </a:spcAft>
              <a:buSzPts val="2340"/>
              <a:buNone/>
            </a:pPr>
            <a:endParaRPr sz="1800">
              <a:solidFill>
                <a:srgbClr val="3F3F3F"/>
              </a:solidFill>
            </a:endParaRPr>
          </a:p>
          <a:p>
            <a:pPr marL="0" lvl="0" indent="0" algn="l" rtl="0">
              <a:lnSpc>
                <a:spcPct val="100000"/>
              </a:lnSpc>
              <a:spcBef>
                <a:spcPts val="480"/>
              </a:spcBef>
              <a:spcAft>
                <a:spcPts val="0"/>
              </a:spcAft>
              <a:buSzPts val="2340"/>
              <a:buNone/>
            </a:pPr>
            <a:endParaRPr sz="1800">
              <a:solidFill>
                <a:srgbClr val="3F3F3F"/>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1"/>
          <p:cNvSpPr txBox="1">
            <a:spLocks noGrp="1"/>
          </p:cNvSpPr>
          <p:nvPr>
            <p:ph type="title"/>
          </p:nvPr>
        </p:nvSpPr>
        <p:spPr>
          <a:xfrm>
            <a:off x="0" y="0"/>
            <a:ext cx="9144000" cy="1484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5299"/>
              <a:buNone/>
            </a:pPr>
            <a:r>
              <a:rPr lang="ru-RU" sz="4140"/>
              <a:t>Премии, стипендии и грамоты сотрудникам в 2019 г.</a:t>
            </a:r>
            <a:endParaRPr/>
          </a:p>
        </p:txBody>
      </p:sp>
      <p:sp>
        <p:nvSpPr>
          <p:cNvPr id="519" name="Google Shape;519;p41"/>
          <p:cNvSpPr txBox="1"/>
          <p:nvPr/>
        </p:nvSpPr>
        <p:spPr>
          <a:xfrm rot="10800000" flipH="1">
            <a:off x="318880" y="5968128"/>
            <a:ext cx="45600" cy="45600"/>
          </a:xfrm>
          <a:prstGeom prst="rect">
            <a:avLst/>
          </a:prstGeom>
          <a:noFill/>
          <a:ln>
            <a:noFill/>
          </a:ln>
        </p:spPr>
        <p:txBody>
          <a:bodyPr spcFirstLastPara="1" wrap="square" lIns="91425" tIns="45700" rIns="91425" bIns="45700" anchor="t" anchorCtr="0">
            <a:noAutofit/>
          </a:bodyPr>
          <a:lstStyle/>
          <a:p>
            <a:pPr marL="469900" marR="0" lvl="0" indent="-381000" algn="l" rtl="0">
              <a:lnSpc>
                <a:spcPct val="100000"/>
              </a:lnSpc>
              <a:spcBef>
                <a:spcPts val="0"/>
              </a:spcBef>
              <a:spcAft>
                <a:spcPts val="0"/>
              </a:spcAft>
              <a:buClr>
                <a:srgbClr val="5ECCF3"/>
              </a:buClr>
              <a:buSzPts val="1400"/>
              <a:buFont typeface="Noto Sans Symbols"/>
              <a:buNone/>
            </a:pPr>
            <a:endParaRPr sz="1400" b="0" i="0" u="none" strike="noStrike" cap="none">
              <a:solidFill>
                <a:srgbClr val="000000"/>
              </a:solidFill>
              <a:latin typeface="Trebuchet MS"/>
              <a:ea typeface="Trebuchet MS"/>
              <a:cs typeface="Trebuchet MS"/>
              <a:sym typeface="Trebuchet MS"/>
            </a:endParaRPr>
          </a:p>
        </p:txBody>
      </p:sp>
      <p:sp>
        <p:nvSpPr>
          <p:cNvPr id="520" name="Google Shape;520;p41"/>
          <p:cNvSpPr txBox="1">
            <a:spLocks noGrp="1"/>
          </p:cNvSpPr>
          <p:nvPr>
            <p:ph type="body" idx="1"/>
          </p:nvPr>
        </p:nvSpPr>
        <p:spPr>
          <a:xfrm>
            <a:off x="364475" y="1412775"/>
            <a:ext cx="8779500" cy="543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340"/>
              <a:buNone/>
            </a:pPr>
            <a:r>
              <a:rPr lang="ru-RU" sz="1800" b="1">
                <a:solidFill>
                  <a:srgbClr val="3F3F3F"/>
                </a:solidFill>
              </a:rPr>
              <a:t>Благодарственное письмо Губернатора Новосибирской области:</a:t>
            </a:r>
            <a:endParaRPr sz="1800" b="1">
              <a:solidFill>
                <a:srgbClr val="3F3F3F"/>
              </a:solidFill>
            </a:endParaRPr>
          </a:p>
          <a:p>
            <a:pPr marL="457200" lvl="0" indent="-342900" algn="l" rtl="0">
              <a:lnSpc>
                <a:spcPct val="100000"/>
              </a:lnSpc>
              <a:spcBef>
                <a:spcPts val="0"/>
              </a:spcBef>
              <a:spcAft>
                <a:spcPts val="0"/>
              </a:spcAft>
              <a:buClr>
                <a:srgbClr val="C3260C"/>
              </a:buClr>
              <a:buSzPts val="1800"/>
              <a:buChar char="*"/>
            </a:pPr>
            <a:r>
              <a:rPr lang="ru-RU" sz="1800">
                <a:solidFill>
                  <a:srgbClr val="3F3F3F"/>
                </a:solidFill>
              </a:rPr>
              <a:t>Годунов С.К.</a:t>
            </a:r>
            <a:endParaRPr sz="1800">
              <a:solidFill>
                <a:srgbClr val="3F3F3F"/>
              </a:solidFill>
            </a:endParaRPr>
          </a:p>
          <a:p>
            <a:pPr marL="457200" lvl="0" indent="-342900" algn="l" rtl="0">
              <a:lnSpc>
                <a:spcPct val="100000"/>
              </a:lnSpc>
              <a:spcBef>
                <a:spcPts val="0"/>
              </a:spcBef>
              <a:spcAft>
                <a:spcPts val="0"/>
              </a:spcAft>
              <a:buClr>
                <a:srgbClr val="C3260C"/>
              </a:buClr>
              <a:buSzPts val="1800"/>
              <a:buChar char="*"/>
            </a:pPr>
            <a:r>
              <a:rPr lang="ru-RU" sz="1800">
                <a:solidFill>
                  <a:srgbClr val="3F3F3F"/>
                </a:solidFill>
              </a:rPr>
              <a:t>Трахинин Ю.Л.</a:t>
            </a:r>
            <a:endParaRPr sz="1800">
              <a:solidFill>
                <a:srgbClr val="3F3F3F"/>
              </a:solidFill>
            </a:endParaRPr>
          </a:p>
          <a:p>
            <a:pPr marL="457200" lvl="0" indent="-342900" algn="l" rtl="0">
              <a:lnSpc>
                <a:spcPct val="100000"/>
              </a:lnSpc>
              <a:spcBef>
                <a:spcPts val="0"/>
              </a:spcBef>
              <a:spcAft>
                <a:spcPts val="0"/>
              </a:spcAft>
              <a:buClr>
                <a:srgbClr val="C3260C"/>
              </a:buClr>
              <a:buSzPts val="1800"/>
              <a:buChar char="*"/>
            </a:pPr>
            <a:r>
              <a:rPr lang="ru-RU" sz="1800">
                <a:solidFill>
                  <a:srgbClr val="3F3F3F"/>
                </a:solidFill>
              </a:rPr>
              <a:t>Бибердорф Э.А.</a:t>
            </a:r>
            <a:endParaRPr sz="1800">
              <a:solidFill>
                <a:srgbClr val="3F3F3F"/>
              </a:solidFill>
            </a:endParaRPr>
          </a:p>
          <a:p>
            <a:pPr marL="0" lvl="0" indent="0" algn="l" rtl="0">
              <a:lnSpc>
                <a:spcPct val="100000"/>
              </a:lnSpc>
              <a:spcBef>
                <a:spcPts val="0"/>
              </a:spcBef>
              <a:spcAft>
                <a:spcPts val="0"/>
              </a:spcAft>
              <a:buSzPts val="2340"/>
              <a:buNone/>
            </a:pPr>
            <a:r>
              <a:rPr lang="ru-RU" sz="1800" b="1">
                <a:solidFill>
                  <a:srgbClr val="3F3F3F"/>
                </a:solidFill>
              </a:rPr>
              <a:t>Серебряная медаль в честь 60-летия Советского района г. Новосибирска:</a:t>
            </a:r>
            <a:endParaRPr sz="1800" b="1">
              <a:solidFill>
                <a:srgbClr val="3F3F3F"/>
              </a:solidFill>
            </a:endParaRPr>
          </a:p>
          <a:p>
            <a:pPr marL="457200" lvl="0" indent="-330200" algn="l" rtl="0">
              <a:lnSpc>
                <a:spcPct val="100000"/>
              </a:lnSpc>
              <a:spcBef>
                <a:spcPts val="480"/>
              </a:spcBef>
              <a:spcAft>
                <a:spcPts val="0"/>
              </a:spcAft>
              <a:buClr>
                <a:srgbClr val="C3260C"/>
              </a:buClr>
              <a:buSzPts val="1600"/>
              <a:buChar char="*"/>
            </a:pPr>
            <a:r>
              <a:rPr lang="ru-RU" sz="1800">
                <a:solidFill>
                  <a:srgbClr val="3F3F3F"/>
                </a:solidFill>
              </a:rPr>
              <a:t>Годунов С.К.</a:t>
            </a:r>
            <a:endParaRPr sz="1800">
              <a:solidFill>
                <a:srgbClr val="3F3F3F"/>
              </a:solidFill>
            </a:endParaRPr>
          </a:p>
          <a:p>
            <a:pPr marL="0" lvl="0" indent="0" algn="l" rtl="0">
              <a:lnSpc>
                <a:spcPct val="100000"/>
              </a:lnSpc>
              <a:spcBef>
                <a:spcPts val="0"/>
              </a:spcBef>
              <a:spcAft>
                <a:spcPts val="0"/>
              </a:spcAft>
              <a:buSzPts val="2340"/>
              <a:buNone/>
            </a:pPr>
            <a:r>
              <a:rPr lang="ru-RU" sz="1800" b="1">
                <a:solidFill>
                  <a:srgbClr val="3F3F3F"/>
                </a:solidFill>
              </a:rPr>
              <a:t>Благодарственное письмо от администрации Советского района города Новосибирска:</a:t>
            </a:r>
            <a:endParaRPr sz="1800" b="1">
              <a:solidFill>
                <a:srgbClr val="3F3F3F"/>
              </a:solidFill>
            </a:endParaRPr>
          </a:p>
          <a:p>
            <a:pPr marL="460800" lvl="0" indent="-344700" algn="l" rtl="0">
              <a:lnSpc>
                <a:spcPct val="100000"/>
              </a:lnSpc>
              <a:spcBef>
                <a:spcPts val="480"/>
              </a:spcBef>
              <a:spcAft>
                <a:spcPts val="0"/>
              </a:spcAft>
              <a:buClr>
                <a:srgbClr val="C3260C"/>
              </a:buClr>
              <a:buSzPts val="1800"/>
              <a:buChar char="*"/>
            </a:pPr>
            <a:r>
              <a:rPr lang="ru-RU" sz="1800">
                <a:solidFill>
                  <a:srgbClr val="3F3F3F"/>
                </a:solidFill>
              </a:rPr>
              <a:t>Константинова Е.В.</a:t>
            </a:r>
            <a:endParaRPr sz="1800"/>
          </a:p>
          <a:p>
            <a:pPr marL="0" lvl="0" indent="0" algn="l" rtl="0">
              <a:lnSpc>
                <a:spcPct val="100000"/>
              </a:lnSpc>
              <a:spcBef>
                <a:spcPts val="0"/>
              </a:spcBef>
              <a:spcAft>
                <a:spcPts val="0"/>
              </a:spcAft>
              <a:buSzPts val="2340"/>
              <a:buNone/>
            </a:pPr>
            <a:r>
              <a:rPr lang="ru-RU" sz="1800" b="1">
                <a:solidFill>
                  <a:srgbClr val="3F3F3F"/>
                </a:solidFill>
              </a:rPr>
              <a:t>Почётная грамота Министерства образования Омской области:</a:t>
            </a:r>
            <a:endParaRPr sz="1800" b="1">
              <a:solidFill>
                <a:srgbClr val="3F3F3F"/>
              </a:solidFill>
            </a:endParaRPr>
          </a:p>
          <a:p>
            <a:pPr marL="457200" lvl="0" indent="-342900" algn="l" rtl="0">
              <a:lnSpc>
                <a:spcPct val="100000"/>
              </a:lnSpc>
              <a:spcBef>
                <a:spcPts val="480"/>
              </a:spcBef>
              <a:spcAft>
                <a:spcPts val="0"/>
              </a:spcAft>
              <a:buClr>
                <a:srgbClr val="C3260C"/>
              </a:buClr>
              <a:buSzPts val="1800"/>
              <a:buChar char="*"/>
            </a:pPr>
            <a:r>
              <a:rPr lang="ru-RU" sz="1800">
                <a:solidFill>
                  <a:srgbClr val="3F3F3F"/>
                </a:solidFill>
              </a:rPr>
              <a:t>Леванова Т.В.</a:t>
            </a:r>
            <a:endParaRPr sz="1800">
              <a:solidFill>
                <a:srgbClr val="3F3F3F"/>
              </a:solidFill>
            </a:endParaRPr>
          </a:p>
          <a:p>
            <a:pPr marL="0" lvl="0" indent="0" algn="l" rtl="0">
              <a:lnSpc>
                <a:spcPct val="100000"/>
              </a:lnSpc>
              <a:spcBef>
                <a:spcPts val="480"/>
              </a:spcBef>
              <a:spcAft>
                <a:spcPts val="0"/>
              </a:spcAft>
              <a:buSzPts val="2340"/>
              <a:buNone/>
            </a:pPr>
            <a:r>
              <a:rPr lang="ru-RU" sz="1800" b="1">
                <a:solidFill>
                  <a:srgbClr val="3F3F3F"/>
                </a:solidFill>
              </a:rPr>
              <a:t>Благодарственное письмо Администрации города Омска:</a:t>
            </a:r>
            <a:endParaRPr sz="1800" b="1">
              <a:solidFill>
                <a:srgbClr val="3F3F3F"/>
              </a:solidFill>
            </a:endParaRPr>
          </a:p>
          <a:p>
            <a:pPr marL="457200" lvl="0" indent="-342900" algn="l" rtl="0">
              <a:lnSpc>
                <a:spcPct val="100000"/>
              </a:lnSpc>
              <a:spcBef>
                <a:spcPts val="480"/>
              </a:spcBef>
              <a:spcAft>
                <a:spcPts val="0"/>
              </a:spcAft>
              <a:buClr>
                <a:srgbClr val="C3260C"/>
              </a:buClr>
              <a:buSzPts val="1800"/>
              <a:buChar char="*"/>
            </a:pPr>
            <a:r>
              <a:rPr lang="ru-RU" sz="1800">
                <a:solidFill>
                  <a:srgbClr val="3F3F3F"/>
                </a:solidFill>
              </a:rPr>
              <a:t>Задорин А.И.</a:t>
            </a:r>
            <a:endParaRPr sz="1800" b="1">
              <a:solidFill>
                <a:srgbClr val="3F3F3F"/>
              </a:solidFill>
            </a:endParaRPr>
          </a:p>
          <a:p>
            <a:pPr marL="0" lvl="0" indent="0" algn="l" rtl="0">
              <a:lnSpc>
                <a:spcPct val="100000"/>
              </a:lnSpc>
              <a:spcBef>
                <a:spcPts val="0"/>
              </a:spcBef>
              <a:spcAft>
                <a:spcPts val="0"/>
              </a:spcAft>
              <a:buSzPts val="2340"/>
              <a:buNone/>
            </a:pPr>
            <a:r>
              <a:rPr lang="ru-RU" sz="1800" b="1"/>
              <a:t>Медаль “За выдающийся вклад в математику” ИМ СО РАН:</a:t>
            </a:r>
            <a:endParaRPr/>
          </a:p>
          <a:p>
            <a:pPr marL="457200" lvl="0" indent="-342900" algn="l" rtl="0">
              <a:lnSpc>
                <a:spcPct val="100000"/>
              </a:lnSpc>
              <a:spcBef>
                <a:spcPts val="480"/>
              </a:spcBef>
              <a:spcAft>
                <a:spcPts val="0"/>
              </a:spcAft>
              <a:buSzPts val="1800"/>
              <a:buChar char="*"/>
            </a:pPr>
            <a:r>
              <a:rPr lang="ru-RU" sz="1800"/>
              <a:t>Водопьянов С.К.</a:t>
            </a:r>
            <a:endParaRPr/>
          </a:p>
          <a:p>
            <a:pPr marL="228600" lvl="0" indent="-67308" algn="l" rtl="0">
              <a:lnSpc>
                <a:spcPct val="100000"/>
              </a:lnSpc>
              <a:spcBef>
                <a:spcPts val="580"/>
              </a:spcBef>
              <a:spcAft>
                <a:spcPts val="0"/>
              </a:spcAft>
              <a:buSzPts val="1820"/>
              <a:buNone/>
            </a:pPr>
            <a:endParaRPr sz="1400">
              <a:latin typeface="Verdana"/>
              <a:ea typeface="Verdana"/>
              <a:cs typeface="Verdana"/>
              <a:sym typeface="Verdan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2"/>
          <p:cNvSpPr txBox="1">
            <a:spLocks noGrp="1"/>
          </p:cNvSpPr>
          <p:nvPr>
            <p:ph type="title"/>
          </p:nvPr>
        </p:nvSpPr>
        <p:spPr>
          <a:xfrm>
            <a:off x="0" y="-100013"/>
            <a:ext cx="9144000" cy="1484784"/>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5299"/>
              <a:buNone/>
            </a:pPr>
            <a:r>
              <a:rPr lang="ru-RU" sz="4140"/>
              <a:t>Премии, стипендии и грамоты сотрудникам в 2019 г.</a:t>
            </a:r>
            <a:endParaRPr/>
          </a:p>
        </p:txBody>
      </p:sp>
      <p:sp>
        <p:nvSpPr>
          <p:cNvPr id="526" name="Google Shape;526;p42"/>
          <p:cNvSpPr txBox="1">
            <a:spLocks noGrp="1"/>
          </p:cNvSpPr>
          <p:nvPr>
            <p:ph type="body" idx="1"/>
          </p:nvPr>
        </p:nvSpPr>
        <p:spPr>
          <a:xfrm>
            <a:off x="312600" y="1128713"/>
            <a:ext cx="8518800" cy="5543550"/>
          </a:xfrm>
          <a:prstGeom prst="rect">
            <a:avLst/>
          </a:prstGeom>
          <a:noFill/>
          <a:ln>
            <a:noFill/>
          </a:ln>
        </p:spPr>
        <p:txBody>
          <a:bodyPr spcFirstLastPara="1" wrap="square" lIns="91425" tIns="45700" rIns="91425" bIns="45700" anchor="t" anchorCtr="0">
            <a:noAutofit/>
          </a:bodyPr>
          <a:lstStyle/>
          <a:p>
            <a:pPr marL="107999" lvl="0" indent="0" algn="l" rtl="0">
              <a:lnSpc>
                <a:spcPct val="100000"/>
              </a:lnSpc>
              <a:spcBef>
                <a:spcPts val="0"/>
              </a:spcBef>
              <a:spcAft>
                <a:spcPts val="0"/>
              </a:spcAft>
              <a:buSzPts val="1100"/>
              <a:buNone/>
            </a:pPr>
            <a:r>
              <a:rPr lang="ru-RU" sz="1800" b="1">
                <a:solidFill>
                  <a:srgbClr val="3F3F3F"/>
                </a:solidFill>
              </a:rPr>
              <a:t>                 Почётная грамота НГУ</a:t>
            </a:r>
            <a:r>
              <a:rPr lang="ru-RU" sz="1800" b="1"/>
              <a:t>:                         Благодарность НГУ:</a:t>
            </a:r>
            <a:endParaRPr/>
          </a:p>
          <a:p>
            <a:pPr marL="107999" lvl="0" indent="0" algn="l" rtl="0">
              <a:lnSpc>
                <a:spcPct val="100000"/>
              </a:lnSpc>
              <a:spcBef>
                <a:spcPts val="0"/>
              </a:spcBef>
              <a:spcAft>
                <a:spcPts val="0"/>
              </a:spcAft>
              <a:buSzPts val="2340"/>
              <a:buNone/>
            </a:pPr>
            <a:endParaRPr sz="1800" b="1">
              <a:solidFill>
                <a:srgbClr val="3F3F3F"/>
              </a:solidFill>
            </a:endParaRPr>
          </a:p>
          <a:p>
            <a:pPr marL="179999" lvl="0" indent="0" algn="l" rtl="0">
              <a:lnSpc>
                <a:spcPct val="100000"/>
              </a:lnSpc>
              <a:spcBef>
                <a:spcPts val="0"/>
              </a:spcBef>
              <a:spcAft>
                <a:spcPts val="0"/>
              </a:spcAft>
              <a:buSzPts val="2340"/>
              <a:buNone/>
            </a:pPr>
            <a:endParaRPr sz="1800" b="1">
              <a:solidFill>
                <a:srgbClr val="3F3F3F"/>
              </a:solidFill>
            </a:endParaRPr>
          </a:p>
          <a:p>
            <a:pPr marL="179999" lvl="0" indent="0" algn="l" rtl="0">
              <a:lnSpc>
                <a:spcPct val="100000"/>
              </a:lnSpc>
              <a:spcBef>
                <a:spcPts val="0"/>
              </a:spcBef>
              <a:spcAft>
                <a:spcPts val="0"/>
              </a:spcAft>
              <a:buSzPts val="2340"/>
              <a:buNone/>
            </a:pPr>
            <a:endParaRPr sz="1800" b="1">
              <a:solidFill>
                <a:srgbClr val="3F3F3F"/>
              </a:solidFill>
            </a:endParaRPr>
          </a:p>
          <a:p>
            <a:pPr marL="179999" lvl="0" indent="0" algn="l" rtl="0">
              <a:lnSpc>
                <a:spcPct val="100000"/>
              </a:lnSpc>
              <a:spcBef>
                <a:spcPts val="0"/>
              </a:spcBef>
              <a:spcAft>
                <a:spcPts val="0"/>
              </a:spcAft>
              <a:buSzPts val="2340"/>
              <a:buNone/>
            </a:pPr>
            <a:endParaRPr sz="1800" b="1">
              <a:solidFill>
                <a:srgbClr val="3F3F3F"/>
              </a:solidFill>
            </a:endParaRPr>
          </a:p>
          <a:p>
            <a:pPr marL="179999" lvl="0" indent="0" algn="l" rtl="0">
              <a:lnSpc>
                <a:spcPct val="100000"/>
              </a:lnSpc>
              <a:spcBef>
                <a:spcPts val="0"/>
              </a:spcBef>
              <a:spcAft>
                <a:spcPts val="0"/>
              </a:spcAft>
              <a:buSzPts val="2340"/>
              <a:buNone/>
            </a:pPr>
            <a:endParaRPr sz="1800" b="1">
              <a:solidFill>
                <a:srgbClr val="3F3F3F"/>
              </a:solidFill>
            </a:endParaRPr>
          </a:p>
          <a:p>
            <a:pPr marL="179999" lvl="0" indent="0" algn="l" rtl="0">
              <a:lnSpc>
                <a:spcPct val="100000"/>
              </a:lnSpc>
              <a:spcBef>
                <a:spcPts val="0"/>
              </a:spcBef>
              <a:spcAft>
                <a:spcPts val="0"/>
              </a:spcAft>
              <a:buSzPts val="2340"/>
              <a:buNone/>
            </a:pPr>
            <a:endParaRPr sz="1800" b="1">
              <a:solidFill>
                <a:srgbClr val="3F3F3F"/>
              </a:solidFill>
            </a:endParaRPr>
          </a:p>
          <a:p>
            <a:pPr marL="179999" lvl="0" indent="0" algn="l" rtl="0">
              <a:lnSpc>
                <a:spcPct val="100000"/>
              </a:lnSpc>
              <a:spcBef>
                <a:spcPts val="0"/>
              </a:spcBef>
              <a:spcAft>
                <a:spcPts val="0"/>
              </a:spcAft>
              <a:buSzPts val="2340"/>
              <a:buNone/>
            </a:pPr>
            <a:endParaRPr sz="1800" b="1">
              <a:solidFill>
                <a:srgbClr val="3F3F3F"/>
              </a:solidFill>
            </a:endParaRPr>
          </a:p>
          <a:p>
            <a:pPr marL="179999" lvl="0" indent="0" algn="l" rtl="0">
              <a:lnSpc>
                <a:spcPct val="100000"/>
              </a:lnSpc>
              <a:spcBef>
                <a:spcPts val="0"/>
              </a:spcBef>
              <a:spcAft>
                <a:spcPts val="0"/>
              </a:spcAft>
              <a:buSzPts val="2340"/>
              <a:buNone/>
            </a:pPr>
            <a:endParaRPr sz="1800" b="1">
              <a:solidFill>
                <a:srgbClr val="3F3F3F"/>
              </a:solidFill>
            </a:endParaRPr>
          </a:p>
          <a:p>
            <a:pPr marL="179999" lvl="0" indent="0" algn="l" rtl="0">
              <a:lnSpc>
                <a:spcPct val="100000"/>
              </a:lnSpc>
              <a:spcBef>
                <a:spcPts val="0"/>
              </a:spcBef>
              <a:spcAft>
                <a:spcPts val="0"/>
              </a:spcAft>
              <a:buSzPts val="2340"/>
              <a:buNone/>
            </a:pPr>
            <a:endParaRPr sz="1800" b="1">
              <a:solidFill>
                <a:srgbClr val="3F3F3F"/>
              </a:solidFill>
            </a:endParaRPr>
          </a:p>
          <a:p>
            <a:pPr marL="0" lvl="0" indent="0" algn="l" rtl="0">
              <a:lnSpc>
                <a:spcPct val="100000"/>
              </a:lnSpc>
              <a:spcBef>
                <a:spcPts val="0"/>
              </a:spcBef>
              <a:spcAft>
                <a:spcPts val="0"/>
              </a:spcAft>
              <a:buSzPts val="2340"/>
              <a:buNone/>
            </a:pPr>
            <a:endParaRPr sz="1800" b="1"/>
          </a:p>
          <a:p>
            <a:pPr marL="0" lvl="0" indent="0" algn="l" rtl="0">
              <a:lnSpc>
                <a:spcPct val="100000"/>
              </a:lnSpc>
              <a:spcBef>
                <a:spcPts val="0"/>
              </a:spcBef>
              <a:spcAft>
                <a:spcPts val="0"/>
              </a:spcAft>
              <a:buSzPts val="2340"/>
              <a:buNone/>
            </a:pPr>
            <a:r>
              <a:rPr lang="ru-RU" sz="1800" b="1"/>
              <a:t>Медаль «За заслуги» (НГУ):             Нагрудный знак “Почётный работник                           </a:t>
            </a:r>
            <a:endParaRPr/>
          </a:p>
          <a:p>
            <a:pPr marL="0" lvl="0" indent="5286375" algn="l" rtl="0">
              <a:lnSpc>
                <a:spcPct val="100000"/>
              </a:lnSpc>
              <a:spcBef>
                <a:spcPts val="0"/>
              </a:spcBef>
              <a:spcAft>
                <a:spcPts val="0"/>
              </a:spcAft>
              <a:buSzPts val="2340"/>
              <a:buNone/>
            </a:pPr>
            <a:r>
              <a:rPr lang="ru-RU" sz="1800" b="1"/>
              <a:t>НГУ” II степени:</a:t>
            </a:r>
            <a:endParaRPr/>
          </a:p>
          <a:p>
            <a:pPr marL="0" lvl="0" indent="0" algn="l" rtl="0">
              <a:lnSpc>
                <a:spcPct val="100000"/>
              </a:lnSpc>
              <a:spcBef>
                <a:spcPts val="0"/>
              </a:spcBef>
              <a:spcAft>
                <a:spcPts val="0"/>
              </a:spcAft>
              <a:buSzPts val="2340"/>
              <a:buNone/>
            </a:pPr>
            <a:endParaRPr sz="1800" b="1"/>
          </a:p>
          <a:p>
            <a:pPr marL="107999" lvl="0" indent="0" algn="l" rtl="0">
              <a:lnSpc>
                <a:spcPct val="100000"/>
              </a:lnSpc>
              <a:spcBef>
                <a:spcPts val="0"/>
              </a:spcBef>
              <a:spcAft>
                <a:spcPts val="0"/>
              </a:spcAft>
              <a:buSzPts val="1100"/>
              <a:buNone/>
            </a:pPr>
            <a:endParaRPr sz="1800">
              <a:solidFill>
                <a:srgbClr val="3F3F3F"/>
              </a:solidFill>
            </a:endParaRPr>
          </a:p>
        </p:txBody>
      </p:sp>
      <p:sp>
        <p:nvSpPr>
          <p:cNvPr id="527" name="Google Shape;527;p42"/>
          <p:cNvSpPr txBox="1"/>
          <p:nvPr/>
        </p:nvSpPr>
        <p:spPr>
          <a:xfrm rot="10800000" flipH="1">
            <a:off x="318880" y="5968009"/>
            <a:ext cx="45719" cy="45719"/>
          </a:xfrm>
          <a:prstGeom prst="rect">
            <a:avLst/>
          </a:prstGeom>
          <a:noFill/>
          <a:ln>
            <a:noFill/>
          </a:ln>
        </p:spPr>
        <p:txBody>
          <a:bodyPr spcFirstLastPara="1" wrap="square" lIns="91425" tIns="45700" rIns="91425" bIns="45700" anchor="t" anchorCtr="0">
            <a:noAutofit/>
          </a:bodyPr>
          <a:lstStyle/>
          <a:p>
            <a:pPr marL="469900" marR="0" lvl="0" indent="-381000" algn="l" rtl="0">
              <a:lnSpc>
                <a:spcPct val="100000"/>
              </a:lnSpc>
              <a:spcBef>
                <a:spcPts val="0"/>
              </a:spcBef>
              <a:spcAft>
                <a:spcPts val="0"/>
              </a:spcAft>
              <a:buClr>
                <a:srgbClr val="5ECCF3"/>
              </a:buClr>
              <a:buSzPts val="1400"/>
              <a:buFont typeface="Noto Sans Symbols"/>
              <a:buNone/>
            </a:pPr>
            <a:endParaRPr sz="1400" b="0" i="0" u="none" strike="noStrike" cap="none">
              <a:solidFill>
                <a:srgbClr val="000000"/>
              </a:solidFill>
              <a:latin typeface="Trebuchet MS"/>
              <a:ea typeface="Trebuchet MS"/>
              <a:cs typeface="Trebuchet MS"/>
              <a:sym typeface="Trebuchet MS"/>
            </a:endParaRPr>
          </a:p>
        </p:txBody>
      </p:sp>
      <p:graphicFrame>
        <p:nvGraphicFramePr>
          <p:cNvPr id="528" name="Google Shape;528;p42"/>
          <p:cNvGraphicFramePr/>
          <p:nvPr/>
        </p:nvGraphicFramePr>
        <p:xfrm>
          <a:off x="364599" y="1396888"/>
          <a:ext cx="8150775" cy="2651730"/>
        </p:xfrm>
        <a:graphic>
          <a:graphicData uri="http://schemas.openxmlformats.org/drawingml/2006/table">
            <a:tbl>
              <a:tblPr>
                <a:noFill/>
                <a:tableStyleId>{0CD0E0C9-E20D-4928-B08F-A3D4FB3D8C1C}</a:tableStyleId>
              </a:tblPr>
              <a:tblGrid>
                <a:gridCol w="2716925"/>
                <a:gridCol w="2716925"/>
                <a:gridCol w="2716925"/>
              </a:tblGrid>
              <a:tr h="2389300">
                <a:tc>
                  <a:txBody>
                    <a:bodyPr/>
                    <a:lstStyle/>
                    <a:p>
                      <a:pPr marL="179999" marR="0" lvl="0" indent="-114300" algn="l" rtl="0">
                        <a:lnSpc>
                          <a:spcPct val="100000"/>
                        </a:lnSpc>
                        <a:spcBef>
                          <a:spcPts val="0"/>
                        </a:spcBef>
                        <a:spcAft>
                          <a:spcPts val="0"/>
                        </a:spcAft>
                        <a:buClr>
                          <a:srgbClr val="C3260C"/>
                        </a:buClr>
                        <a:buSzPts val="1800"/>
                        <a:buFont typeface="Georgia"/>
                        <a:buChar char="*"/>
                      </a:pPr>
                      <a:r>
                        <a:rPr lang="ru-RU" sz="1800" u="none" strike="noStrike" cap="none">
                          <a:solidFill>
                            <a:srgbClr val="3F3F3F"/>
                          </a:solidFill>
                          <a:latin typeface="Trebuchet MS"/>
                          <a:ea typeface="Trebuchet MS"/>
                          <a:cs typeface="Trebuchet MS"/>
                          <a:sym typeface="Trebuchet MS"/>
                        </a:rPr>
                        <a:t>Васильев А.В.</a:t>
                      </a:r>
                      <a:endParaRPr sz="1800" u="none" strike="noStrike" cap="none">
                        <a:solidFill>
                          <a:srgbClr val="3F3F3F"/>
                        </a:solidFill>
                        <a:latin typeface="Trebuchet MS"/>
                        <a:ea typeface="Trebuchet MS"/>
                        <a:cs typeface="Trebuchet MS"/>
                        <a:sym typeface="Trebuchet MS"/>
                      </a:endParaRPr>
                    </a:p>
                    <a:p>
                      <a:pPr marL="179999" marR="0" lvl="0" indent="-114300" algn="l" rtl="0">
                        <a:lnSpc>
                          <a:spcPct val="100000"/>
                        </a:lnSpc>
                        <a:spcBef>
                          <a:spcPts val="0"/>
                        </a:spcBef>
                        <a:spcAft>
                          <a:spcPts val="0"/>
                        </a:spcAft>
                        <a:buClr>
                          <a:srgbClr val="C3260C"/>
                        </a:buClr>
                        <a:buSzPts val="1800"/>
                        <a:buFont typeface="Georgia"/>
                        <a:buChar char="*"/>
                      </a:pPr>
                      <a:r>
                        <a:rPr lang="ru-RU" sz="1800" u="none" strike="noStrike" cap="none">
                          <a:solidFill>
                            <a:srgbClr val="3F3F3F"/>
                          </a:solidFill>
                          <a:latin typeface="Trebuchet MS"/>
                          <a:ea typeface="Trebuchet MS"/>
                          <a:cs typeface="Trebuchet MS"/>
                          <a:sym typeface="Trebuchet MS"/>
                        </a:rPr>
                        <a:t>Лотов В.И.</a:t>
                      </a:r>
                      <a:endParaRPr sz="1800" u="none" strike="noStrike" cap="none">
                        <a:solidFill>
                          <a:srgbClr val="3F3F3F"/>
                        </a:solidFill>
                        <a:latin typeface="Trebuchet MS"/>
                        <a:ea typeface="Trebuchet MS"/>
                        <a:cs typeface="Trebuchet MS"/>
                        <a:sym typeface="Trebuchet MS"/>
                      </a:endParaRPr>
                    </a:p>
                    <a:p>
                      <a:pPr marL="179999" marR="0" lvl="0" indent="-114300" algn="l" rtl="0">
                        <a:lnSpc>
                          <a:spcPct val="100000"/>
                        </a:lnSpc>
                        <a:spcBef>
                          <a:spcPts val="0"/>
                        </a:spcBef>
                        <a:spcAft>
                          <a:spcPts val="0"/>
                        </a:spcAft>
                        <a:buClr>
                          <a:srgbClr val="C3260C"/>
                        </a:buClr>
                        <a:buSzPts val="1800"/>
                        <a:buFont typeface="Georgia"/>
                        <a:buChar char="*"/>
                      </a:pPr>
                      <a:r>
                        <a:rPr lang="ru-RU" sz="1800" u="none" strike="noStrike" cap="none">
                          <a:solidFill>
                            <a:srgbClr val="3F3F3F"/>
                          </a:solidFill>
                          <a:latin typeface="Trebuchet MS"/>
                          <a:ea typeface="Trebuchet MS"/>
                          <a:cs typeface="Trebuchet MS"/>
                          <a:sym typeface="Trebuchet MS"/>
                        </a:rPr>
                        <a:t>Коткин Г.Л.</a:t>
                      </a:r>
                      <a:endParaRPr sz="1800" u="none" strike="noStrike" cap="none">
                        <a:solidFill>
                          <a:srgbClr val="3F3F3F"/>
                        </a:solidFill>
                        <a:latin typeface="Trebuchet MS"/>
                        <a:ea typeface="Trebuchet MS"/>
                        <a:cs typeface="Trebuchet MS"/>
                        <a:sym typeface="Trebuchet MS"/>
                      </a:endParaRPr>
                    </a:p>
                    <a:p>
                      <a:pPr marL="179999" marR="0" lvl="0" indent="-114300" algn="l" rtl="0">
                        <a:lnSpc>
                          <a:spcPct val="100000"/>
                        </a:lnSpc>
                        <a:spcBef>
                          <a:spcPts val="0"/>
                        </a:spcBef>
                        <a:spcAft>
                          <a:spcPts val="0"/>
                        </a:spcAft>
                        <a:buClr>
                          <a:srgbClr val="C3260C"/>
                        </a:buClr>
                        <a:buSzPts val="1800"/>
                        <a:buFont typeface="Georgia"/>
                        <a:buChar char="*"/>
                      </a:pPr>
                      <a:r>
                        <a:rPr lang="ru-RU" sz="1800" u="none" strike="noStrike" cap="none">
                          <a:solidFill>
                            <a:srgbClr val="3F3F3F"/>
                          </a:solidFill>
                          <a:latin typeface="Trebuchet MS"/>
                          <a:ea typeface="Trebuchet MS"/>
                          <a:cs typeface="Trebuchet MS"/>
                          <a:sym typeface="Trebuchet MS"/>
                        </a:rPr>
                        <a:t>Егоров А.А.</a:t>
                      </a:r>
                      <a:endParaRPr sz="1800" u="none" strike="noStrike" cap="none">
                        <a:solidFill>
                          <a:srgbClr val="3F3F3F"/>
                        </a:solidFill>
                        <a:latin typeface="Trebuchet MS"/>
                        <a:ea typeface="Trebuchet MS"/>
                        <a:cs typeface="Trebuchet MS"/>
                        <a:sym typeface="Trebuchet MS"/>
                      </a:endParaRPr>
                    </a:p>
                    <a:p>
                      <a:pPr marL="179999" marR="0" lvl="0" indent="-114300" algn="l" rtl="0">
                        <a:lnSpc>
                          <a:spcPct val="100000"/>
                        </a:lnSpc>
                        <a:spcBef>
                          <a:spcPts val="0"/>
                        </a:spcBef>
                        <a:spcAft>
                          <a:spcPts val="0"/>
                        </a:spcAft>
                        <a:buClr>
                          <a:srgbClr val="C3260C"/>
                        </a:buClr>
                        <a:buSzPts val="1800"/>
                        <a:buFont typeface="Georgia"/>
                        <a:buChar char="*"/>
                      </a:pPr>
                      <a:r>
                        <a:rPr lang="ru-RU" sz="1800" u="none" strike="noStrike" cap="none">
                          <a:solidFill>
                            <a:srgbClr val="3F3F3F"/>
                          </a:solidFill>
                          <a:latin typeface="Trebuchet MS"/>
                          <a:ea typeface="Trebuchet MS"/>
                          <a:cs typeface="Trebuchet MS"/>
                          <a:sym typeface="Trebuchet MS"/>
                        </a:rPr>
                        <a:t>Гутман А.Е.</a:t>
                      </a:r>
                      <a:endParaRPr sz="1800" u="none" strike="noStrike" cap="none">
                        <a:solidFill>
                          <a:srgbClr val="3F3F3F"/>
                        </a:solidFill>
                        <a:latin typeface="Trebuchet MS"/>
                        <a:ea typeface="Trebuchet MS"/>
                        <a:cs typeface="Trebuchet MS"/>
                        <a:sym typeface="Trebuchet MS"/>
                      </a:endParaRPr>
                    </a:p>
                    <a:p>
                      <a:pPr marL="179999" marR="0" lvl="0" indent="-114300" algn="l" rtl="0">
                        <a:lnSpc>
                          <a:spcPct val="100000"/>
                        </a:lnSpc>
                        <a:spcBef>
                          <a:spcPts val="0"/>
                        </a:spcBef>
                        <a:spcAft>
                          <a:spcPts val="0"/>
                        </a:spcAft>
                        <a:buClr>
                          <a:srgbClr val="C3260C"/>
                        </a:buClr>
                        <a:buSzPts val="1800"/>
                        <a:buFont typeface="Georgia"/>
                        <a:buChar char="*"/>
                      </a:pPr>
                      <a:r>
                        <a:rPr lang="ru-RU" sz="1800" u="none" strike="noStrike" cap="none">
                          <a:solidFill>
                            <a:srgbClr val="3F3F3F"/>
                          </a:solidFill>
                          <a:latin typeface="Trebuchet MS"/>
                          <a:ea typeface="Trebuchet MS"/>
                          <a:cs typeface="Trebuchet MS"/>
                          <a:sym typeface="Trebuchet MS"/>
                        </a:rPr>
                        <a:t>Кутателадзе С.С.</a:t>
                      </a:r>
                      <a:endParaRPr sz="1800" u="none" strike="noStrike" cap="none">
                        <a:solidFill>
                          <a:srgbClr val="3F3F3F"/>
                        </a:solidFill>
                        <a:latin typeface="Trebuchet MS"/>
                        <a:ea typeface="Trebuchet MS"/>
                        <a:cs typeface="Trebuchet MS"/>
                        <a:sym typeface="Trebuchet MS"/>
                      </a:endParaRPr>
                    </a:p>
                    <a:p>
                      <a:pPr marL="179999" marR="0" lvl="0" indent="-114300" algn="l" rtl="0">
                        <a:lnSpc>
                          <a:spcPct val="100000"/>
                        </a:lnSpc>
                        <a:spcBef>
                          <a:spcPts val="0"/>
                        </a:spcBef>
                        <a:spcAft>
                          <a:spcPts val="0"/>
                        </a:spcAft>
                        <a:buClr>
                          <a:srgbClr val="C3260C"/>
                        </a:buClr>
                        <a:buSzPts val="1800"/>
                        <a:buFont typeface="Georgia"/>
                        <a:buChar char="*"/>
                      </a:pPr>
                      <a:r>
                        <a:rPr lang="ru-RU" sz="1800" u="none" strike="noStrike" cap="none">
                          <a:solidFill>
                            <a:srgbClr val="3F3F3F"/>
                          </a:solidFill>
                          <a:latin typeface="Trebuchet MS"/>
                          <a:ea typeface="Trebuchet MS"/>
                          <a:cs typeface="Trebuchet MS"/>
                          <a:sym typeface="Trebuchet MS"/>
                        </a:rPr>
                        <a:t>Подвигин И.В.</a:t>
                      </a:r>
                      <a:endParaRPr sz="1800" u="none" strike="noStrike" cap="none">
                        <a:solidFill>
                          <a:srgbClr val="3F3F3F"/>
                        </a:solidFill>
                        <a:latin typeface="Trebuchet MS"/>
                        <a:ea typeface="Trebuchet MS"/>
                        <a:cs typeface="Trebuchet MS"/>
                        <a:sym typeface="Trebuchet MS"/>
                      </a:endParaRPr>
                    </a:p>
                    <a:p>
                      <a:pPr marL="179999" marR="0" lvl="0" indent="-114300" algn="l" rtl="0">
                        <a:lnSpc>
                          <a:spcPct val="100000"/>
                        </a:lnSpc>
                        <a:spcBef>
                          <a:spcPts val="0"/>
                        </a:spcBef>
                        <a:spcAft>
                          <a:spcPts val="0"/>
                        </a:spcAft>
                        <a:buClr>
                          <a:srgbClr val="C3260C"/>
                        </a:buClr>
                        <a:buSzPts val="1800"/>
                        <a:buFont typeface="Georgia"/>
                        <a:buChar char="*"/>
                      </a:pPr>
                      <a:r>
                        <a:rPr lang="ru-RU" sz="1800" u="none" strike="noStrike" cap="none">
                          <a:solidFill>
                            <a:srgbClr val="3F3F3F"/>
                          </a:solidFill>
                          <a:latin typeface="Trebuchet MS"/>
                          <a:ea typeface="Trebuchet MS"/>
                          <a:cs typeface="Trebuchet MS"/>
                          <a:sym typeface="Trebuchet MS"/>
                        </a:rPr>
                        <a:t>Ткачев Д.Л.</a:t>
                      </a:r>
                      <a:endParaRPr sz="1800" u="none" strike="noStrike" cap="none">
                        <a:solidFill>
                          <a:srgbClr val="3F3F3F"/>
                        </a:solidFill>
                        <a:latin typeface="Trebuchet MS"/>
                        <a:ea typeface="Trebuchet MS"/>
                        <a:cs typeface="Trebuchet MS"/>
                        <a:sym typeface="Trebuchet MS"/>
                      </a:endParaRPr>
                    </a:p>
                    <a:p>
                      <a:pPr marL="179999" marR="0" lvl="0" indent="-114300" algn="l" rtl="0">
                        <a:lnSpc>
                          <a:spcPct val="100000"/>
                        </a:lnSpc>
                        <a:spcBef>
                          <a:spcPts val="0"/>
                        </a:spcBef>
                        <a:spcAft>
                          <a:spcPts val="0"/>
                        </a:spcAft>
                        <a:buClr>
                          <a:srgbClr val="C3260C"/>
                        </a:buClr>
                        <a:buSzPts val="1800"/>
                        <a:buFont typeface="Georgia"/>
                        <a:buChar char="*"/>
                      </a:pPr>
                      <a:r>
                        <a:rPr lang="ru-RU" sz="1800" u="none" strike="noStrike" cap="none">
                          <a:solidFill>
                            <a:srgbClr val="3F3F3F"/>
                          </a:solidFill>
                          <a:latin typeface="Trebuchet MS"/>
                          <a:ea typeface="Trebuchet MS"/>
                          <a:cs typeface="Trebuchet MS"/>
                          <a:sym typeface="Trebuchet MS"/>
                        </a:rPr>
                        <a:t>Демиденко Г.В.</a:t>
                      </a: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245699" marR="0" lvl="0" indent="-65700" algn="l" rtl="0">
                        <a:lnSpc>
                          <a:spcPct val="100000"/>
                        </a:lnSpc>
                        <a:spcBef>
                          <a:spcPts val="0"/>
                        </a:spcBef>
                        <a:spcAft>
                          <a:spcPts val="0"/>
                        </a:spcAft>
                        <a:buClr>
                          <a:srgbClr val="C3260C"/>
                        </a:buClr>
                        <a:buSzPts val="1800"/>
                        <a:buFont typeface="Georgia"/>
                        <a:buChar char="*"/>
                      </a:pPr>
                      <a:r>
                        <a:rPr lang="ru-RU" sz="1800" u="none" strike="noStrike" cap="none">
                          <a:solidFill>
                            <a:srgbClr val="3F3F3F"/>
                          </a:solidFill>
                          <a:latin typeface="Trebuchet MS"/>
                          <a:ea typeface="Trebuchet MS"/>
                          <a:cs typeface="Trebuchet MS"/>
                          <a:sym typeface="Trebuchet MS"/>
                        </a:rPr>
                        <a:t>Кожанов А.И.</a:t>
                      </a:r>
                      <a:endParaRPr sz="1800" u="none" strike="noStrike" cap="none">
                        <a:solidFill>
                          <a:srgbClr val="3F3F3F"/>
                        </a:solidFill>
                        <a:latin typeface="Trebuchet MS"/>
                        <a:ea typeface="Trebuchet MS"/>
                        <a:cs typeface="Trebuchet MS"/>
                        <a:sym typeface="Trebuchet MS"/>
                      </a:endParaRPr>
                    </a:p>
                    <a:p>
                      <a:pPr marL="245699" marR="0" lvl="0" indent="-65700" algn="l" rtl="0">
                        <a:lnSpc>
                          <a:spcPct val="100000"/>
                        </a:lnSpc>
                        <a:spcBef>
                          <a:spcPts val="0"/>
                        </a:spcBef>
                        <a:spcAft>
                          <a:spcPts val="0"/>
                        </a:spcAft>
                        <a:buClr>
                          <a:srgbClr val="C3260C"/>
                        </a:buClr>
                        <a:buSzPts val="1800"/>
                        <a:buFont typeface="Georgia"/>
                        <a:buChar char="*"/>
                      </a:pPr>
                      <a:r>
                        <a:rPr lang="ru-RU" sz="1800" u="none" strike="noStrike" cap="none">
                          <a:solidFill>
                            <a:srgbClr val="3F3F3F"/>
                          </a:solidFill>
                          <a:latin typeface="Trebuchet MS"/>
                          <a:ea typeface="Trebuchet MS"/>
                          <a:cs typeface="Trebuchet MS"/>
                          <a:sym typeface="Trebuchet MS"/>
                        </a:rPr>
                        <a:t>Коробов А.А.</a:t>
                      </a:r>
                      <a:endParaRPr sz="1800" u="none" strike="noStrike" cap="none">
                        <a:solidFill>
                          <a:srgbClr val="3F3F3F"/>
                        </a:solidFill>
                        <a:latin typeface="Trebuchet MS"/>
                        <a:ea typeface="Trebuchet MS"/>
                        <a:cs typeface="Trebuchet MS"/>
                        <a:sym typeface="Trebuchet MS"/>
                      </a:endParaRPr>
                    </a:p>
                    <a:p>
                      <a:pPr marL="245699" marR="0" lvl="0" indent="-65700" algn="l" rtl="0">
                        <a:lnSpc>
                          <a:spcPct val="100000"/>
                        </a:lnSpc>
                        <a:spcBef>
                          <a:spcPts val="0"/>
                        </a:spcBef>
                        <a:spcAft>
                          <a:spcPts val="0"/>
                        </a:spcAft>
                        <a:buClr>
                          <a:srgbClr val="C3260C"/>
                        </a:buClr>
                        <a:buSzPts val="1800"/>
                        <a:buFont typeface="Georgia"/>
                        <a:buChar char="*"/>
                      </a:pPr>
                      <a:r>
                        <a:rPr lang="ru-RU" sz="1800" u="none" strike="noStrike" cap="none">
                          <a:solidFill>
                            <a:srgbClr val="3F3F3F"/>
                          </a:solidFill>
                          <a:latin typeface="Trebuchet MS"/>
                          <a:ea typeface="Trebuchet MS"/>
                          <a:cs typeface="Trebuchet MS"/>
                          <a:sym typeface="Trebuchet MS"/>
                        </a:rPr>
                        <a:t>Ломов А.А.</a:t>
                      </a:r>
                      <a:endParaRPr sz="1800" u="none" strike="noStrike" cap="none">
                        <a:solidFill>
                          <a:srgbClr val="3F3F3F"/>
                        </a:solidFill>
                        <a:latin typeface="Trebuchet MS"/>
                        <a:ea typeface="Trebuchet MS"/>
                        <a:cs typeface="Trebuchet MS"/>
                        <a:sym typeface="Trebuchet MS"/>
                      </a:endParaRPr>
                    </a:p>
                    <a:p>
                      <a:pPr marL="245699" marR="0" lvl="0" indent="-65700" algn="l" rtl="0">
                        <a:lnSpc>
                          <a:spcPct val="100000"/>
                        </a:lnSpc>
                        <a:spcBef>
                          <a:spcPts val="0"/>
                        </a:spcBef>
                        <a:spcAft>
                          <a:spcPts val="0"/>
                        </a:spcAft>
                        <a:buClr>
                          <a:srgbClr val="C3260C"/>
                        </a:buClr>
                        <a:buSzPts val="1800"/>
                        <a:buFont typeface="Georgia"/>
                        <a:buChar char="*"/>
                      </a:pPr>
                      <a:r>
                        <a:rPr lang="ru-RU" sz="1800" u="none" strike="noStrike" cap="none">
                          <a:solidFill>
                            <a:srgbClr val="3F3F3F"/>
                          </a:solidFill>
                          <a:latin typeface="Trebuchet MS"/>
                          <a:ea typeface="Trebuchet MS"/>
                          <a:cs typeface="Trebuchet MS"/>
                          <a:sym typeface="Trebuchet MS"/>
                        </a:rPr>
                        <a:t>Матвеева И.И.</a:t>
                      </a:r>
                      <a:endParaRPr sz="1800" u="none" strike="noStrike" cap="none">
                        <a:solidFill>
                          <a:srgbClr val="3F3F3F"/>
                        </a:solidFill>
                        <a:latin typeface="Trebuchet MS"/>
                        <a:ea typeface="Trebuchet MS"/>
                        <a:cs typeface="Trebuchet MS"/>
                        <a:sym typeface="Trebuchet MS"/>
                      </a:endParaRPr>
                    </a:p>
                    <a:p>
                      <a:pPr marL="245699" marR="0" lvl="0" indent="-65700" algn="l" rtl="0">
                        <a:lnSpc>
                          <a:spcPct val="100000"/>
                        </a:lnSpc>
                        <a:spcBef>
                          <a:spcPts val="0"/>
                        </a:spcBef>
                        <a:spcAft>
                          <a:spcPts val="0"/>
                        </a:spcAft>
                        <a:buClr>
                          <a:srgbClr val="C3260C"/>
                        </a:buClr>
                        <a:buSzPts val="1800"/>
                        <a:buFont typeface="Georgia"/>
                        <a:buChar char="*"/>
                      </a:pPr>
                      <a:r>
                        <a:rPr lang="ru-RU" sz="1800" u="none" strike="noStrike" cap="none">
                          <a:solidFill>
                            <a:srgbClr val="3F3F3F"/>
                          </a:solidFill>
                          <a:latin typeface="Trebuchet MS"/>
                          <a:ea typeface="Trebuchet MS"/>
                          <a:cs typeface="Trebuchet MS"/>
                          <a:sym typeface="Trebuchet MS"/>
                        </a:rPr>
                        <a:t>Пальчунов Д.Е.</a:t>
                      </a:r>
                      <a:endParaRPr sz="1800" u="none" strike="noStrike" cap="none">
                        <a:solidFill>
                          <a:srgbClr val="3F3F3F"/>
                        </a:solidFill>
                        <a:latin typeface="Trebuchet MS"/>
                        <a:ea typeface="Trebuchet MS"/>
                        <a:cs typeface="Trebuchet MS"/>
                        <a:sym typeface="Trebuchet MS"/>
                      </a:endParaRPr>
                    </a:p>
                    <a:p>
                      <a:pPr marL="245699" marR="0" lvl="0" indent="-65700" algn="l" rtl="0">
                        <a:lnSpc>
                          <a:spcPct val="100000"/>
                        </a:lnSpc>
                        <a:spcBef>
                          <a:spcPts val="0"/>
                        </a:spcBef>
                        <a:spcAft>
                          <a:spcPts val="0"/>
                        </a:spcAft>
                        <a:buClr>
                          <a:srgbClr val="C3260C"/>
                        </a:buClr>
                        <a:buSzPts val="1800"/>
                        <a:buFont typeface="Georgia"/>
                        <a:buChar char="*"/>
                      </a:pPr>
                      <a:r>
                        <a:rPr lang="ru-RU" sz="1800" u="none" strike="noStrike" cap="none">
                          <a:solidFill>
                            <a:srgbClr val="3F3F3F"/>
                          </a:solidFill>
                          <a:latin typeface="Trebuchet MS"/>
                          <a:ea typeface="Trebuchet MS"/>
                          <a:cs typeface="Trebuchet MS"/>
                          <a:sym typeface="Trebuchet MS"/>
                        </a:rPr>
                        <a:t>Балакина Е.Ю.</a:t>
                      </a:r>
                      <a:endParaRPr sz="1800" u="none" strike="noStrike" cap="none">
                        <a:solidFill>
                          <a:srgbClr val="3F3F3F"/>
                        </a:solidFill>
                        <a:latin typeface="Trebuchet MS"/>
                        <a:ea typeface="Trebuchet MS"/>
                        <a:cs typeface="Trebuchet MS"/>
                        <a:sym typeface="Trebuchet MS"/>
                      </a:endParaRPr>
                    </a:p>
                    <a:p>
                      <a:pPr marL="245699" marR="0" lvl="0" indent="-65700" algn="l" rtl="0">
                        <a:lnSpc>
                          <a:spcPct val="100000"/>
                        </a:lnSpc>
                        <a:spcBef>
                          <a:spcPts val="0"/>
                        </a:spcBef>
                        <a:spcAft>
                          <a:spcPts val="0"/>
                        </a:spcAft>
                        <a:buClr>
                          <a:srgbClr val="C3260C"/>
                        </a:buClr>
                        <a:buSzPts val="1800"/>
                        <a:buFont typeface="Georgia"/>
                        <a:buChar char="*"/>
                      </a:pPr>
                      <a:r>
                        <a:rPr lang="ru-RU" sz="1800" u="none" strike="noStrike" cap="none">
                          <a:solidFill>
                            <a:srgbClr val="3F3F3F"/>
                          </a:solidFill>
                          <a:latin typeface="Trebuchet MS"/>
                          <a:ea typeface="Trebuchet MS"/>
                          <a:cs typeface="Trebuchet MS"/>
                          <a:sym typeface="Trebuchet MS"/>
                        </a:rPr>
                        <a:t>Анцыз С.М.</a:t>
                      </a:r>
                      <a:endParaRPr sz="1800" u="none" strike="noStrike" cap="none">
                        <a:solidFill>
                          <a:srgbClr val="3F3F3F"/>
                        </a:solidFill>
                        <a:latin typeface="Trebuchet MS"/>
                        <a:ea typeface="Trebuchet MS"/>
                        <a:cs typeface="Trebuchet MS"/>
                        <a:sym typeface="Trebuchet MS"/>
                      </a:endParaRPr>
                    </a:p>
                    <a:p>
                      <a:pPr marL="245699" marR="0" lvl="0" indent="-65700" algn="l" rtl="0">
                        <a:lnSpc>
                          <a:spcPct val="100000"/>
                        </a:lnSpc>
                        <a:spcBef>
                          <a:spcPts val="0"/>
                        </a:spcBef>
                        <a:spcAft>
                          <a:spcPts val="0"/>
                        </a:spcAft>
                        <a:buClr>
                          <a:srgbClr val="C3260C"/>
                        </a:buClr>
                        <a:buSzPts val="1800"/>
                        <a:buFont typeface="Georgia"/>
                        <a:buChar char="*"/>
                      </a:pPr>
                      <a:r>
                        <a:rPr lang="ru-RU" sz="1800" u="none" strike="noStrike" cap="none">
                          <a:solidFill>
                            <a:srgbClr val="3F3F3F"/>
                          </a:solidFill>
                          <a:latin typeface="Trebuchet MS"/>
                          <a:ea typeface="Trebuchet MS"/>
                          <a:cs typeface="Trebuchet MS"/>
                          <a:sym typeface="Trebuchet MS"/>
                        </a:rPr>
                        <a:t>Васильев В.А.</a:t>
                      </a:r>
                      <a:endParaRPr sz="1400" u="none" strike="noStrike" cap="none">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155699" marR="0" lvl="0" indent="-50924" algn="l" rtl="0">
                        <a:lnSpc>
                          <a:spcPct val="100000"/>
                        </a:lnSpc>
                        <a:spcBef>
                          <a:spcPts val="0"/>
                        </a:spcBef>
                        <a:spcAft>
                          <a:spcPts val="0"/>
                        </a:spcAft>
                        <a:buClr>
                          <a:srgbClr val="C3260C"/>
                        </a:buClr>
                        <a:buSzPts val="1800"/>
                        <a:buFont typeface="Georgia"/>
                        <a:buChar char="*"/>
                      </a:pPr>
                      <a:r>
                        <a:rPr lang="ru-RU" sz="1800" b="0" i="0" u="none" strike="noStrike" cap="none">
                          <a:solidFill>
                            <a:srgbClr val="3F3F3F"/>
                          </a:solidFill>
                          <a:latin typeface="Trebuchet MS"/>
                          <a:ea typeface="Trebuchet MS"/>
                          <a:cs typeface="Trebuchet MS"/>
                          <a:sym typeface="Trebuchet MS"/>
                        </a:rPr>
                        <a:t>Берестовский В.Н.</a:t>
                      </a:r>
                      <a:endParaRPr/>
                    </a:p>
                    <a:p>
                      <a:pPr marL="155699" marR="0" lvl="0" indent="-50924" algn="l" rtl="0">
                        <a:lnSpc>
                          <a:spcPct val="100000"/>
                        </a:lnSpc>
                        <a:spcBef>
                          <a:spcPts val="0"/>
                        </a:spcBef>
                        <a:spcAft>
                          <a:spcPts val="0"/>
                        </a:spcAft>
                        <a:buClr>
                          <a:srgbClr val="C3260C"/>
                        </a:buClr>
                        <a:buSzPts val="1800"/>
                        <a:buFont typeface="Georgia"/>
                        <a:buChar char="*"/>
                      </a:pPr>
                      <a:r>
                        <a:rPr lang="ru-RU" sz="1800" b="0" i="0" u="none" strike="noStrike" cap="none">
                          <a:solidFill>
                            <a:srgbClr val="3F3F3F"/>
                          </a:solidFill>
                          <a:latin typeface="Trebuchet MS"/>
                          <a:ea typeface="Trebuchet MS"/>
                          <a:cs typeface="Trebuchet MS"/>
                          <a:sym typeface="Trebuchet MS"/>
                        </a:rPr>
                        <a:t>Демиденко Г.В.</a:t>
                      </a:r>
                      <a:endParaRPr/>
                    </a:p>
                    <a:p>
                      <a:pPr marL="155699" marR="0" lvl="0" indent="-50924" algn="l" rtl="0">
                        <a:lnSpc>
                          <a:spcPct val="100000"/>
                        </a:lnSpc>
                        <a:spcBef>
                          <a:spcPts val="0"/>
                        </a:spcBef>
                        <a:spcAft>
                          <a:spcPts val="0"/>
                        </a:spcAft>
                        <a:buClr>
                          <a:srgbClr val="C3260C"/>
                        </a:buClr>
                        <a:buSzPts val="1800"/>
                        <a:buFont typeface="Georgia"/>
                        <a:buChar char="*"/>
                      </a:pPr>
                      <a:r>
                        <a:rPr lang="ru-RU" sz="1800" b="0" i="0" u="none" strike="noStrike" cap="none">
                          <a:solidFill>
                            <a:srgbClr val="3F3F3F"/>
                          </a:solidFill>
                          <a:latin typeface="Trebuchet MS"/>
                          <a:ea typeface="Trebuchet MS"/>
                          <a:cs typeface="Trebuchet MS"/>
                          <a:sym typeface="Trebuchet MS"/>
                        </a:rPr>
                        <a:t>Полякова А.П.</a:t>
                      </a:r>
                      <a:endParaRPr/>
                    </a:p>
                    <a:p>
                      <a:pPr marL="155699" marR="0" lvl="0" indent="-50924" algn="l" rtl="0">
                        <a:lnSpc>
                          <a:spcPct val="100000"/>
                        </a:lnSpc>
                        <a:spcBef>
                          <a:spcPts val="0"/>
                        </a:spcBef>
                        <a:spcAft>
                          <a:spcPts val="0"/>
                        </a:spcAft>
                        <a:buClr>
                          <a:srgbClr val="C3260C"/>
                        </a:buClr>
                        <a:buSzPts val="1800"/>
                        <a:buFont typeface="Georgia"/>
                        <a:buChar char="*"/>
                      </a:pPr>
                      <a:r>
                        <a:rPr lang="ru-RU" sz="1800" b="0" i="0" u="none" strike="noStrike" cap="none">
                          <a:solidFill>
                            <a:srgbClr val="3F3F3F"/>
                          </a:solidFill>
                          <a:latin typeface="Trebuchet MS"/>
                          <a:ea typeface="Trebuchet MS"/>
                          <a:cs typeface="Trebuchet MS"/>
                          <a:sym typeface="Trebuchet MS"/>
                        </a:rPr>
                        <a:t>Скворцова М.А.</a:t>
                      </a:r>
                      <a:endParaRPr/>
                    </a:p>
                    <a:p>
                      <a:pPr marL="0" marR="0" lvl="0" indent="0" algn="l" rtl="0">
                        <a:lnSpc>
                          <a:spcPct val="100000"/>
                        </a:lnSpc>
                        <a:spcBef>
                          <a:spcPts val="48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graphicFrame>
        <p:nvGraphicFramePr>
          <p:cNvPr id="529" name="Google Shape;529;p42"/>
          <p:cNvGraphicFramePr/>
          <p:nvPr/>
        </p:nvGraphicFramePr>
        <p:xfrm>
          <a:off x="364599" y="4400560"/>
          <a:ext cx="8565100" cy="2586025"/>
        </p:xfrm>
        <a:graphic>
          <a:graphicData uri="http://schemas.openxmlformats.org/drawingml/2006/table">
            <a:tbl>
              <a:tblPr>
                <a:noFill/>
                <a:tableStyleId>{0CD0E0C9-E20D-4928-B08F-A3D4FB3D8C1C}</a:tableStyleId>
              </a:tblPr>
              <a:tblGrid>
                <a:gridCol w="4736050"/>
                <a:gridCol w="3829050"/>
              </a:tblGrid>
              <a:tr h="2586025">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b="0" i="0" u="none" strike="noStrike" cap="none">
                          <a:solidFill>
                            <a:srgbClr val="3F3F3F"/>
                          </a:solidFill>
                          <a:latin typeface="Trebuchet MS"/>
                          <a:ea typeface="Trebuchet MS"/>
                          <a:cs typeface="Trebuchet MS"/>
                          <a:sym typeface="Trebuchet MS"/>
                        </a:rPr>
                        <a:t>Борисов И.С.</a:t>
                      </a:r>
                      <a:endParaRPr/>
                    </a:p>
                    <a:p>
                      <a:pPr marL="457200" marR="0" lvl="0" indent="-342900" algn="l" rtl="0">
                        <a:lnSpc>
                          <a:spcPct val="100000"/>
                        </a:lnSpc>
                        <a:spcBef>
                          <a:spcPts val="40"/>
                        </a:spcBef>
                        <a:spcAft>
                          <a:spcPts val="0"/>
                        </a:spcAft>
                        <a:buClr>
                          <a:srgbClr val="C3260C"/>
                        </a:buClr>
                        <a:buSzPts val="1800"/>
                        <a:buFont typeface="Georgia"/>
                        <a:buChar char="*"/>
                      </a:pPr>
                      <a:r>
                        <a:rPr lang="ru-RU" sz="1800" b="0" i="0" u="none" strike="noStrike" cap="none">
                          <a:solidFill>
                            <a:srgbClr val="3F3F3F"/>
                          </a:solidFill>
                          <a:latin typeface="Trebuchet MS"/>
                          <a:ea typeface="Trebuchet MS"/>
                          <a:cs typeface="Trebuchet MS"/>
                          <a:sym typeface="Trebuchet MS"/>
                        </a:rPr>
                        <a:t>Сербо В.Г.</a:t>
                      </a:r>
                      <a:endParaRPr/>
                    </a:p>
                    <a:p>
                      <a:pPr marL="457200" marR="0" lvl="0" indent="-342900" algn="l" rtl="0">
                        <a:lnSpc>
                          <a:spcPct val="100000"/>
                        </a:lnSpc>
                        <a:spcBef>
                          <a:spcPts val="40"/>
                        </a:spcBef>
                        <a:spcAft>
                          <a:spcPts val="0"/>
                        </a:spcAft>
                        <a:buClr>
                          <a:srgbClr val="C3260C"/>
                        </a:buClr>
                        <a:buSzPts val="1800"/>
                        <a:buFont typeface="Georgia"/>
                        <a:buChar char="*"/>
                      </a:pPr>
                      <a:r>
                        <a:rPr lang="ru-RU" sz="1800" b="0" i="0" u="none" strike="noStrike" cap="none">
                          <a:solidFill>
                            <a:srgbClr val="3F3F3F"/>
                          </a:solidFill>
                          <a:latin typeface="Trebuchet MS"/>
                          <a:ea typeface="Trebuchet MS"/>
                          <a:cs typeface="Trebuchet MS"/>
                          <a:sym typeface="Trebuchet MS"/>
                        </a:rPr>
                        <a:t>Коткин Г.Л.</a:t>
                      </a:r>
                      <a:endParaRPr/>
                    </a:p>
                    <a:p>
                      <a:pPr marL="457200" marR="0" lvl="0" indent="-342900" algn="l" rtl="0">
                        <a:lnSpc>
                          <a:spcPct val="100000"/>
                        </a:lnSpc>
                        <a:spcBef>
                          <a:spcPts val="0"/>
                        </a:spcBef>
                        <a:spcAft>
                          <a:spcPts val="0"/>
                        </a:spcAft>
                        <a:buClr>
                          <a:srgbClr val="C3260C"/>
                        </a:buClr>
                        <a:buSzPts val="1800"/>
                        <a:buFont typeface="Georgia"/>
                        <a:buChar char="*"/>
                      </a:pPr>
                      <a:r>
                        <a:rPr lang="ru-RU" sz="1800" b="0" i="0" u="none" strike="noStrike" cap="none">
                          <a:solidFill>
                            <a:srgbClr val="3F3F3F"/>
                          </a:solidFill>
                          <a:latin typeface="Trebuchet MS"/>
                          <a:ea typeface="Trebuchet MS"/>
                          <a:cs typeface="Trebuchet MS"/>
                          <a:sym typeface="Trebuchet MS"/>
                        </a:rPr>
                        <a:t>Водопьянов С.К.</a:t>
                      </a:r>
                      <a:endParaRPr/>
                    </a:p>
                    <a:p>
                      <a:pPr marL="457200" marR="0" lvl="0" indent="-342900" algn="l" rtl="0">
                        <a:lnSpc>
                          <a:spcPct val="100000"/>
                        </a:lnSpc>
                        <a:spcBef>
                          <a:spcPts val="0"/>
                        </a:spcBef>
                        <a:spcAft>
                          <a:spcPts val="0"/>
                        </a:spcAft>
                        <a:buClr>
                          <a:srgbClr val="C3260C"/>
                        </a:buClr>
                        <a:buSzPts val="1800"/>
                        <a:buFont typeface="Georgia"/>
                        <a:buChar char="*"/>
                      </a:pPr>
                      <a:r>
                        <a:rPr lang="ru-RU" sz="1800" b="0" i="0" u="none" strike="noStrike" cap="none">
                          <a:solidFill>
                            <a:srgbClr val="3F3F3F"/>
                          </a:solidFill>
                          <a:latin typeface="Trebuchet MS"/>
                          <a:ea typeface="Trebuchet MS"/>
                          <a:cs typeface="Trebuchet MS"/>
                          <a:sym typeface="Trebuchet MS"/>
                        </a:rPr>
                        <a:t>Егоров А.А.</a:t>
                      </a:r>
                      <a:endParaRPr/>
                    </a:p>
                    <a:p>
                      <a:pPr marL="457200" marR="0" lvl="0" indent="-342900" algn="l" rtl="0">
                        <a:lnSpc>
                          <a:spcPct val="100000"/>
                        </a:lnSpc>
                        <a:spcBef>
                          <a:spcPts val="0"/>
                        </a:spcBef>
                        <a:spcAft>
                          <a:spcPts val="0"/>
                        </a:spcAft>
                        <a:buClr>
                          <a:srgbClr val="C3260C"/>
                        </a:buClr>
                        <a:buSzPts val="1800"/>
                        <a:buFont typeface="Georgia"/>
                        <a:buChar char="*"/>
                      </a:pPr>
                      <a:r>
                        <a:rPr lang="ru-RU" sz="1800" b="0" i="0" u="none" strike="noStrike" cap="none">
                          <a:solidFill>
                            <a:srgbClr val="3F3F3F"/>
                          </a:solidFill>
                          <a:latin typeface="Trebuchet MS"/>
                          <a:ea typeface="Trebuchet MS"/>
                          <a:cs typeface="Trebuchet MS"/>
                          <a:sym typeface="Trebuchet MS"/>
                        </a:rPr>
                        <a:t>Люлько Н.А.</a:t>
                      </a:r>
                      <a:endParaRPr/>
                    </a:p>
                    <a:p>
                      <a:pPr marL="457200" marR="0" lvl="0" indent="-342900" algn="l" rtl="0">
                        <a:lnSpc>
                          <a:spcPct val="100000"/>
                        </a:lnSpc>
                        <a:spcBef>
                          <a:spcPts val="0"/>
                        </a:spcBef>
                        <a:spcAft>
                          <a:spcPts val="0"/>
                        </a:spcAft>
                        <a:buClr>
                          <a:srgbClr val="C3260C"/>
                        </a:buClr>
                        <a:buSzPts val="1800"/>
                        <a:buFont typeface="Georgia"/>
                        <a:buChar char="*"/>
                      </a:pPr>
                      <a:r>
                        <a:rPr lang="ru-RU" sz="1800" b="0" i="0" u="none" strike="noStrike" cap="none">
                          <a:solidFill>
                            <a:srgbClr val="3F3F3F"/>
                          </a:solidFill>
                          <a:latin typeface="Trebuchet MS"/>
                          <a:ea typeface="Trebuchet MS"/>
                          <a:cs typeface="Trebuchet MS"/>
                          <a:sym typeface="Trebuchet MS"/>
                        </a:rPr>
                        <a:t>Белоносов В.С.</a:t>
                      </a:r>
                      <a:endParaRPr/>
                    </a:p>
                    <a:p>
                      <a:pPr marL="457200" marR="0" lvl="0" indent="-342900" algn="l" rtl="0">
                        <a:lnSpc>
                          <a:spcPct val="100000"/>
                        </a:lnSpc>
                        <a:spcBef>
                          <a:spcPts val="0"/>
                        </a:spcBef>
                        <a:spcAft>
                          <a:spcPts val="0"/>
                        </a:spcAft>
                        <a:buClr>
                          <a:srgbClr val="C3260C"/>
                        </a:buClr>
                        <a:buSzPts val="1800"/>
                        <a:buFont typeface="Georgia"/>
                        <a:buChar char="*"/>
                      </a:pPr>
                      <a:r>
                        <a:rPr lang="ru-RU" sz="1800" b="0" i="0" u="none" strike="noStrike" cap="none">
                          <a:solidFill>
                            <a:srgbClr val="3F3F3F"/>
                          </a:solidFill>
                          <a:latin typeface="Trebuchet MS"/>
                          <a:ea typeface="Trebuchet MS"/>
                          <a:cs typeface="Trebuchet MS"/>
                          <a:sym typeface="Trebuchet MS"/>
                        </a:rPr>
                        <a:t>Деревцов Е.Ю.</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228600" algn="l" rtl="0">
                        <a:lnSpc>
                          <a:spcPct val="100000"/>
                        </a:lnSpc>
                        <a:spcBef>
                          <a:spcPts val="0"/>
                        </a:spcBef>
                        <a:spcAft>
                          <a:spcPts val="0"/>
                        </a:spcAft>
                        <a:buClr>
                          <a:srgbClr val="C3260C"/>
                        </a:buClr>
                        <a:buSzPts val="1800"/>
                        <a:buFont typeface="Georgia"/>
                        <a:buNone/>
                      </a:pPr>
                      <a:endParaRPr sz="1800" b="0" i="0" u="none" strike="noStrike" cap="none">
                        <a:solidFill>
                          <a:srgbClr val="3F3F3F"/>
                        </a:solidFill>
                        <a:latin typeface="Trebuchet MS"/>
                        <a:ea typeface="Trebuchet MS"/>
                        <a:cs typeface="Trebuchet MS"/>
                        <a:sym typeface="Trebuchet MS"/>
                      </a:endParaRPr>
                    </a:p>
                    <a:p>
                      <a:pPr marL="457200" marR="0" lvl="0" indent="-342900" algn="l" rtl="0">
                        <a:lnSpc>
                          <a:spcPct val="100000"/>
                        </a:lnSpc>
                        <a:spcBef>
                          <a:spcPts val="480"/>
                        </a:spcBef>
                        <a:spcAft>
                          <a:spcPts val="0"/>
                        </a:spcAft>
                        <a:buClr>
                          <a:srgbClr val="C3260C"/>
                        </a:buClr>
                        <a:buSzPts val="1800"/>
                        <a:buFont typeface="Georgia"/>
                        <a:buChar char="*"/>
                      </a:pPr>
                      <a:r>
                        <a:rPr lang="ru-RU" sz="1800" b="0" i="0" u="none" strike="noStrike" cap="none">
                          <a:solidFill>
                            <a:srgbClr val="3F3F3F"/>
                          </a:solidFill>
                          <a:latin typeface="Trebuchet MS"/>
                          <a:ea typeface="Trebuchet MS"/>
                          <a:cs typeface="Trebuchet MS"/>
                          <a:sym typeface="Trebuchet MS"/>
                        </a:rPr>
                        <a:t>Тимофеева М.К.</a:t>
                      </a:r>
                      <a:endParaRPr/>
                    </a:p>
                    <a:p>
                      <a:pPr marL="457200" marR="0" lvl="0" indent="-342900" algn="l" rtl="0">
                        <a:lnSpc>
                          <a:spcPct val="100000"/>
                        </a:lnSpc>
                        <a:spcBef>
                          <a:spcPts val="0"/>
                        </a:spcBef>
                        <a:spcAft>
                          <a:spcPts val="0"/>
                        </a:spcAft>
                        <a:buClr>
                          <a:srgbClr val="C3260C"/>
                        </a:buClr>
                        <a:buSzPts val="1800"/>
                        <a:buFont typeface="Georgia"/>
                        <a:buChar char="*"/>
                      </a:pPr>
                      <a:r>
                        <a:rPr lang="ru-RU" sz="1800" b="0" i="0" u="none" strike="noStrike" cap="none">
                          <a:solidFill>
                            <a:srgbClr val="3F3F3F"/>
                          </a:solidFill>
                          <a:latin typeface="Trebuchet MS"/>
                          <a:ea typeface="Trebuchet MS"/>
                          <a:cs typeface="Trebuchet MS"/>
                          <a:sym typeface="Trebuchet MS"/>
                        </a:rPr>
                        <a:t>Пережогин А.Л.</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43"/>
          <p:cNvSpPr txBox="1">
            <a:spLocks noGrp="1"/>
          </p:cNvSpPr>
          <p:nvPr>
            <p:ph type="title"/>
          </p:nvPr>
        </p:nvSpPr>
        <p:spPr>
          <a:xfrm>
            <a:off x="0" y="234925"/>
            <a:ext cx="9144000" cy="151216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5888"/>
              <a:buNone/>
            </a:pPr>
            <a:r>
              <a:rPr lang="ru-RU"/>
              <a:t>Совет научной молодёжи Профсоюз.</a:t>
            </a:r>
            <a:endParaRPr/>
          </a:p>
        </p:txBody>
      </p:sp>
      <p:sp>
        <p:nvSpPr>
          <p:cNvPr id="536" name="Google Shape;536;p43"/>
          <p:cNvSpPr txBox="1">
            <a:spLocks noGrp="1"/>
          </p:cNvSpPr>
          <p:nvPr>
            <p:ph type="body" idx="1"/>
          </p:nvPr>
        </p:nvSpPr>
        <p:spPr>
          <a:xfrm>
            <a:off x="348402" y="1700213"/>
            <a:ext cx="8568952" cy="493154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SzPts val="2340"/>
              <a:buNone/>
            </a:pPr>
            <a:r>
              <a:rPr lang="ru-RU" sz="1800"/>
              <a:t>Председатель СНМ ИМ СО РАН – </a:t>
            </a:r>
            <a:r>
              <a:rPr lang="ru-RU" sz="1800" b="1"/>
              <a:t>Т.Р. Насыбуллов</a:t>
            </a:r>
            <a:endParaRPr sz="1800" b="1"/>
          </a:p>
          <a:p>
            <a:pPr marL="0" lvl="0" indent="0" algn="just" rtl="0">
              <a:lnSpc>
                <a:spcPct val="90000"/>
              </a:lnSpc>
              <a:spcBef>
                <a:spcPts val="660"/>
              </a:spcBef>
              <a:spcAft>
                <a:spcPts val="0"/>
              </a:spcAft>
              <a:buSzPts val="2340"/>
              <a:buNone/>
            </a:pPr>
            <a:r>
              <a:rPr lang="ru-RU" sz="1800"/>
              <a:t>Председатель профсоюзного комитета – </a:t>
            </a:r>
            <a:r>
              <a:rPr lang="ru-RU" sz="1800" b="1"/>
              <a:t>Д.Л. Ткачев</a:t>
            </a:r>
            <a:endParaRPr sz="1800" b="1"/>
          </a:p>
          <a:p>
            <a:pPr marL="0" lvl="0" indent="0" algn="just" rtl="0">
              <a:lnSpc>
                <a:spcPct val="90000"/>
              </a:lnSpc>
              <a:spcBef>
                <a:spcPts val="660"/>
              </a:spcBef>
              <a:spcAft>
                <a:spcPts val="0"/>
              </a:spcAft>
              <a:buSzPts val="2340"/>
              <a:buNone/>
            </a:pPr>
            <a:endParaRPr sz="1800"/>
          </a:p>
          <a:p>
            <a:pPr marL="0" lvl="0" indent="0" algn="just" rtl="0">
              <a:lnSpc>
                <a:spcPct val="90000"/>
              </a:lnSpc>
              <a:spcBef>
                <a:spcPts val="660"/>
              </a:spcBef>
              <a:spcAft>
                <a:spcPts val="0"/>
              </a:spcAft>
              <a:buSzPts val="2340"/>
              <a:buNone/>
            </a:pPr>
            <a:r>
              <a:rPr lang="ru-RU" sz="1800" b="1"/>
              <a:t>В 2012 году субсидии на жилье получили 14 молодых научных сотрудников (уже отработали 5 лет): </a:t>
            </a:r>
            <a:r>
              <a:rPr lang="ru-RU" sz="1800"/>
              <a:t>Колесников Павел Сергеевич, Пяткин Артём Валерьевич, Гречкосеева Мария Александровна, Заварницин Андрей Витальевич, Кротов Денис Станиславович, Базайкин Ярослав Владимирович, Исангулова Дарья Васильевна, Карманова Мария Борисовна, Токарева Наталья Николаевна, Абросимов Николай Владимирович, Пузынина Светлана Александровна, Алексеева Екатерина Вячеславовна, Киселёв Алексей Владимирович, Бондарь Лина Николаевна.</a:t>
            </a:r>
            <a:endParaRPr/>
          </a:p>
          <a:p>
            <a:pPr marL="0" lvl="0" indent="0" algn="just" rtl="0">
              <a:lnSpc>
                <a:spcPct val="90000"/>
              </a:lnSpc>
              <a:spcBef>
                <a:spcPts val="660"/>
              </a:spcBef>
              <a:spcAft>
                <a:spcPts val="0"/>
              </a:spcAft>
              <a:buSzPts val="2340"/>
              <a:buNone/>
            </a:pPr>
            <a:r>
              <a:rPr lang="ru-RU" sz="1800" b="1"/>
              <a:t>В 2017 году: </a:t>
            </a:r>
            <a:r>
              <a:rPr lang="ru-RU" sz="1800"/>
              <a:t>Светов Иван Евгеньевич.</a:t>
            </a:r>
            <a:endParaRPr/>
          </a:p>
          <a:p>
            <a:pPr marL="0" lvl="0" indent="0" algn="just" rtl="0">
              <a:lnSpc>
                <a:spcPct val="90000"/>
              </a:lnSpc>
              <a:spcBef>
                <a:spcPts val="660"/>
              </a:spcBef>
              <a:spcAft>
                <a:spcPts val="0"/>
              </a:spcAft>
              <a:buSzPts val="2340"/>
              <a:buFont typeface="Noto Sans Symbols"/>
              <a:buNone/>
            </a:pPr>
            <a:r>
              <a:rPr lang="ru-RU" sz="1800" b="1"/>
              <a:t>В 2018 году: </a:t>
            </a:r>
            <a:r>
              <a:rPr lang="ru-RU" sz="1800"/>
              <a:t>Дудкин Федор Анатольевич.  </a:t>
            </a:r>
            <a:endParaRPr/>
          </a:p>
          <a:p>
            <a:pPr marL="0" lvl="0" indent="0" algn="just" rtl="0">
              <a:lnSpc>
                <a:spcPct val="90000"/>
              </a:lnSpc>
              <a:spcBef>
                <a:spcPts val="660"/>
              </a:spcBef>
              <a:spcAft>
                <a:spcPts val="0"/>
              </a:spcAft>
              <a:buSzPts val="2340"/>
              <a:buFont typeface="Noto Sans Symbols"/>
              <a:buNone/>
            </a:pPr>
            <a:r>
              <a:rPr lang="ru-RU" sz="1800" b="1"/>
              <a:t>В 2019 году:</a:t>
            </a:r>
            <a:r>
              <a:rPr lang="ru-RU" sz="1800"/>
              <a:t> Горшков Илья Борисович и Малькович Евгений Геннадьевич.</a:t>
            </a:r>
            <a:endParaRPr/>
          </a:p>
          <a:p>
            <a:pPr marL="0" lvl="0" indent="0" algn="just" rtl="0">
              <a:lnSpc>
                <a:spcPct val="90000"/>
              </a:lnSpc>
              <a:spcBef>
                <a:spcPts val="660"/>
              </a:spcBef>
              <a:spcAft>
                <a:spcPts val="0"/>
              </a:spcAft>
              <a:buSzPts val="2340"/>
              <a:buFont typeface="Noto Sans Symbols"/>
              <a:buNone/>
            </a:pPr>
            <a:r>
              <a:rPr lang="ru-RU" sz="1800" b="1"/>
              <a:t>В 2020 году представлена:</a:t>
            </a:r>
            <a:r>
              <a:rPr lang="ru-RU" sz="1800"/>
              <a:t> Леонтьева Маргарита Николаевна.</a:t>
            </a:r>
            <a:endParaRPr sz="18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44"/>
          <p:cNvSpPr txBox="1">
            <a:spLocks noGrp="1"/>
          </p:cNvSpPr>
          <p:nvPr>
            <p:ph type="title"/>
          </p:nvPr>
        </p:nvSpPr>
        <p:spPr>
          <a:xfrm>
            <a:off x="107504" y="188640"/>
            <a:ext cx="9144000" cy="144016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3072"/>
              <a:buNone/>
            </a:pPr>
            <a:r>
              <a:rPr lang="ru-RU" sz="2400" b="1"/>
              <a:t>Рейтинг институтов математического профиля</a:t>
            </a:r>
            <a:br>
              <a:rPr lang="ru-RU" sz="2400" b="1"/>
            </a:br>
            <a:r>
              <a:rPr lang="ru-RU" sz="2400" b="1"/>
              <a:t>Европейской Научно-Промышленной Палаты в 2019 году</a:t>
            </a:r>
            <a:br>
              <a:rPr lang="ru-RU" sz="2400" b="1"/>
            </a:br>
            <a:endParaRPr sz="2400"/>
          </a:p>
        </p:txBody>
      </p:sp>
      <p:graphicFrame>
        <p:nvGraphicFramePr>
          <p:cNvPr id="542" name="Google Shape;542;p44"/>
          <p:cNvGraphicFramePr/>
          <p:nvPr/>
        </p:nvGraphicFramePr>
        <p:xfrm>
          <a:off x="263949" y="1016451"/>
          <a:ext cx="8748075" cy="5495820"/>
        </p:xfrm>
        <a:graphic>
          <a:graphicData uri="http://schemas.openxmlformats.org/drawingml/2006/table">
            <a:tbl>
              <a:tblPr>
                <a:noFill/>
                <a:tableStyleId>{0CD0E0C9-E20D-4928-B08F-A3D4FB3D8C1C}</a:tableStyleId>
              </a:tblPr>
              <a:tblGrid>
                <a:gridCol w="433625"/>
                <a:gridCol w="7466150"/>
                <a:gridCol w="848300"/>
              </a:tblGrid>
              <a:tr h="233675">
                <a:tc>
                  <a:txBody>
                    <a:bodyPr/>
                    <a:lstStyle/>
                    <a:p>
                      <a:pPr marL="0" marR="0" lvl="0" indent="0" algn="l" rtl="0">
                        <a:lnSpc>
                          <a:spcPct val="100000"/>
                        </a:lnSpc>
                        <a:spcBef>
                          <a:spcPts val="0"/>
                        </a:spcBef>
                        <a:spcAft>
                          <a:spcPts val="0"/>
                        </a:spcAft>
                        <a:buNone/>
                      </a:pPr>
                      <a:r>
                        <a:rPr lang="ru-RU" sz="1400" u="none" strike="noStrike" cap="none">
                          <a:solidFill>
                            <a:schemeClr val="dk1"/>
                          </a:solidFill>
                        </a:rPr>
                        <a:t>1</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Математический институт им. В.А. Стеклова </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А+</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33675">
                <a:tc>
                  <a:txBody>
                    <a:bodyPr/>
                    <a:lstStyle/>
                    <a:p>
                      <a:pPr marL="0" marR="0" lvl="0" indent="0" algn="l" rtl="0">
                        <a:lnSpc>
                          <a:spcPct val="100000"/>
                        </a:lnSpc>
                        <a:spcBef>
                          <a:spcPts val="0"/>
                        </a:spcBef>
                        <a:spcAft>
                          <a:spcPts val="0"/>
                        </a:spcAft>
                        <a:buNone/>
                      </a:pPr>
                      <a:r>
                        <a:rPr lang="ru-RU" sz="1400" u="none" strike="noStrike" cap="none">
                          <a:solidFill>
                            <a:schemeClr val="dk1"/>
                          </a:solidFill>
                        </a:rPr>
                        <a:t>2</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b="1" u="none" strike="noStrike" cap="none">
                          <a:solidFill>
                            <a:srgbClr val="FF0000"/>
                          </a:solidFill>
                        </a:rPr>
                        <a:t>Институт математики им. С.Л. Соболева СО РАН</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А+</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50725">
                <a:tc>
                  <a:txBody>
                    <a:bodyPr/>
                    <a:lstStyle/>
                    <a:p>
                      <a:pPr marL="0" marR="0" lvl="0" indent="0" algn="l" rtl="0">
                        <a:lnSpc>
                          <a:spcPct val="100000"/>
                        </a:lnSpc>
                        <a:spcBef>
                          <a:spcPts val="0"/>
                        </a:spcBef>
                        <a:spcAft>
                          <a:spcPts val="0"/>
                        </a:spcAft>
                        <a:buNone/>
                      </a:pPr>
                      <a:r>
                        <a:rPr lang="ru-RU" sz="1400" u="none" strike="noStrike" cap="none">
                          <a:solidFill>
                            <a:schemeClr val="dk1"/>
                          </a:solidFill>
                        </a:rPr>
                        <a:t>3</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Институт математики и механики им. Н.Н.Красовского УРО РАН</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А+</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49000">
                <a:tc>
                  <a:txBody>
                    <a:bodyPr/>
                    <a:lstStyle/>
                    <a:p>
                      <a:pPr marL="0" marR="0" lvl="0" indent="0" algn="l" rtl="0">
                        <a:lnSpc>
                          <a:spcPct val="100000"/>
                        </a:lnSpc>
                        <a:spcBef>
                          <a:spcPts val="0"/>
                        </a:spcBef>
                        <a:spcAft>
                          <a:spcPts val="0"/>
                        </a:spcAft>
                        <a:buNone/>
                      </a:pPr>
                      <a:r>
                        <a:rPr lang="ru-RU" sz="1400" u="none" strike="noStrike" cap="none">
                          <a:solidFill>
                            <a:schemeClr val="dk1"/>
                          </a:solidFill>
                        </a:rPr>
                        <a:t>4</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Центральный экономико-математический институт РАН</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А+</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78900">
                <a:tc>
                  <a:txBody>
                    <a:bodyPr/>
                    <a:lstStyle/>
                    <a:p>
                      <a:pPr marL="0" marR="0" lvl="0" indent="0" algn="l" rtl="0">
                        <a:lnSpc>
                          <a:spcPct val="100000"/>
                        </a:lnSpc>
                        <a:spcBef>
                          <a:spcPts val="0"/>
                        </a:spcBef>
                        <a:spcAft>
                          <a:spcPts val="0"/>
                        </a:spcAft>
                        <a:buNone/>
                      </a:pPr>
                      <a:r>
                        <a:rPr lang="ru-RU" sz="1400" u="none" strike="noStrike" cap="none">
                          <a:solidFill>
                            <a:schemeClr val="dk1"/>
                          </a:solidFill>
                        </a:rPr>
                        <a:t>5</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Институт вычислительной математики им. Г.И. Марчука РАН</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А+</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33675">
                <a:tc>
                  <a:txBody>
                    <a:bodyPr/>
                    <a:lstStyle/>
                    <a:p>
                      <a:pPr marL="0" marR="0" lvl="0" indent="0" algn="l" rtl="0">
                        <a:lnSpc>
                          <a:spcPct val="100000"/>
                        </a:lnSpc>
                        <a:spcBef>
                          <a:spcPts val="0"/>
                        </a:spcBef>
                        <a:spcAft>
                          <a:spcPts val="0"/>
                        </a:spcAft>
                        <a:buNone/>
                      </a:pPr>
                      <a:r>
                        <a:rPr lang="ru-RU" sz="1400" u="none" strike="noStrike" cap="none">
                          <a:solidFill>
                            <a:schemeClr val="dk1"/>
                          </a:solidFill>
                        </a:rPr>
                        <a:t>6</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Институт математических проблем биологии РАН</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А</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50525">
                <a:tc>
                  <a:txBody>
                    <a:bodyPr/>
                    <a:lstStyle/>
                    <a:p>
                      <a:pPr marL="0" marR="0" lvl="0" indent="0" algn="l" rtl="0">
                        <a:lnSpc>
                          <a:spcPct val="100000"/>
                        </a:lnSpc>
                        <a:spcBef>
                          <a:spcPts val="0"/>
                        </a:spcBef>
                        <a:spcAft>
                          <a:spcPts val="0"/>
                        </a:spcAft>
                        <a:buNone/>
                      </a:pPr>
                      <a:r>
                        <a:rPr lang="ru-RU" sz="1400" u="none" strike="noStrike" cap="none">
                          <a:solidFill>
                            <a:schemeClr val="dk1"/>
                          </a:solidFill>
                        </a:rPr>
                        <a:t>7</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Институт прикладной математики им. М.В. Келдыша РАН</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А</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64200">
                <a:tc>
                  <a:txBody>
                    <a:bodyPr/>
                    <a:lstStyle/>
                    <a:p>
                      <a:pPr marL="0" marR="0" lvl="0" indent="0" algn="l" rtl="0">
                        <a:lnSpc>
                          <a:spcPct val="100000"/>
                        </a:lnSpc>
                        <a:spcBef>
                          <a:spcPts val="0"/>
                        </a:spcBef>
                        <a:spcAft>
                          <a:spcPts val="0"/>
                        </a:spcAft>
                        <a:buNone/>
                      </a:pPr>
                      <a:r>
                        <a:rPr lang="ru-RU" sz="1400" u="none" strike="noStrike" cap="none">
                          <a:solidFill>
                            <a:schemeClr val="dk1"/>
                          </a:solidFill>
                        </a:rPr>
                        <a:t>8</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Институт прикладной математики ДВО РАН</a:t>
                      </a:r>
                      <a:endParaRPr sz="1400" u="none" strike="noStrike" cap="none">
                        <a:solidFill>
                          <a:schemeClr val="dk1"/>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BBB+</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90775">
                <a:tc>
                  <a:txBody>
                    <a:bodyPr/>
                    <a:lstStyle/>
                    <a:p>
                      <a:pPr marL="0" marR="0" lvl="0" indent="0" algn="l" rtl="0">
                        <a:lnSpc>
                          <a:spcPct val="100000"/>
                        </a:lnSpc>
                        <a:spcBef>
                          <a:spcPts val="0"/>
                        </a:spcBef>
                        <a:spcAft>
                          <a:spcPts val="0"/>
                        </a:spcAft>
                        <a:buNone/>
                      </a:pPr>
                      <a:r>
                        <a:rPr lang="ru-RU" sz="1400" u="none" strike="noStrike" cap="none">
                          <a:solidFill>
                            <a:schemeClr val="dk1"/>
                          </a:solidFill>
                        </a:rPr>
                        <a:t>9</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Институт математики с вычислительным центром Уфимского научного центра РАН </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BBB+</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93700">
                <a:tc>
                  <a:txBody>
                    <a:bodyPr/>
                    <a:lstStyle/>
                    <a:p>
                      <a:pPr marL="0" marR="0" lvl="0" indent="0" algn="l" rtl="0">
                        <a:lnSpc>
                          <a:spcPct val="100000"/>
                        </a:lnSpc>
                        <a:spcBef>
                          <a:spcPts val="0"/>
                        </a:spcBef>
                        <a:spcAft>
                          <a:spcPts val="0"/>
                        </a:spcAft>
                        <a:buNone/>
                      </a:pPr>
                      <a:r>
                        <a:rPr lang="ru-RU" sz="1400" u="none" strike="noStrike" cap="none">
                          <a:solidFill>
                            <a:schemeClr val="dk1"/>
                          </a:solidFill>
                        </a:rPr>
                        <a:t>10</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НИИ прикладной математики и автоматизации Кабардино-Балкарского научного центра РАН</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BBB</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54525">
                <a:tc>
                  <a:txBody>
                    <a:bodyPr/>
                    <a:lstStyle/>
                    <a:p>
                      <a:pPr marL="0" marR="0" lvl="0" indent="0" algn="l" rtl="0">
                        <a:lnSpc>
                          <a:spcPct val="100000"/>
                        </a:lnSpc>
                        <a:spcBef>
                          <a:spcPts val="0"/>
                        </a:spcBef>
                        <a:spcAft>
                          <a:spcPts val="0"/>
                        </a:spcAft>
                        <a:buNone/>
                      </a:pPr>
                      <a:r>
                        <a:rPr lang="ru-RU" sz="1400" u="none" strike="noStrike" cap="none">
                          <a:solidFill>
                            <a:schemeClr val="dk1"/>
                          </a:solidFill>
                        </a:rPr>
                        <a:t>11</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Санкт-Петербургский экономико-математический институт РАН</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ВВВ</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11075">
                <a:tc>
                  <a:txBody>
                    <a:bodyPr/>
                    <a:lstStyle/>
                    <a:p>
                      <a:pPr marL="0" marR="0" lvl="0" indent="0" algn="l" rtl="0">
                        <a:lnSpc>
                          <a:spcPct val="100000"/>
                        </a:lnSpc>
                        <a:spcBef>
                          <a:spcPts val="0"/>
                        </a:spcBef>
                        <a:spcAft>
                          <a:spcPts val="0"/>
                        </a:spcAft>
                        <a:buNone/>
                      </a:pPr>
                      <a:r>
                        <a:rPr lang="ru-RU" sz="1400" u="none" strike="noStrike" cap="none">
                          <a:solidFill>
                            <a:schemeClr val="dk1"/>
                          </a:solidFill>
                        </a:rPr>
                        <a:t>12</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Институт прикладных математических исследований Карельского научного центра РАН</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BB+</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07400">
                <a:tc>
                  <a:txBody>
                    <a:bodyPr/>
                    <a:lstStyle/>
                    <a:p>
                      <a:pPr marL="0" marR="0" lvl="0" indent="0" algn="l" rtl="0">
                        <a:lnSpc>
                          <a:spcPct val="100000"/>
                        </a:lnSpc>
                        <a:spcBef>
                          <a:spcPts val="0"/>
                        </a:spcBef>
                        <a:spcAft>
                          <a:spcPts val="0"/>
                        </a:spcAft>
                        <a:buNone/>
                      </a:pPr>
                      <a:r>
                        <a:rPr lang="ru-RU" sz="1400" u="none" strike="noStrike" cap="none">
                          <a:solidFill>
                            <a:schemeClr val="dk1"/>
                          </a:solidFill>
                        </a:rPr>
                        <a:t>13</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Санкт-Петербургское отделение Математического института им. В.А. Стеклова РАН </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BB+</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50525">
                <a:tc>
                  <a:txBody>
                    <a:bodyPr/>
                    <a:lstStyle/>
                    <a:p>
                      <a:pPr marL="0" marR="0" lvl="0" indent="0" algn="l" rtl="0">
                        <a:lnSpc>
                          <a:spcPct val="100000"/>
                        </a:lnSpc>
                        <a:spcBef>
                          <a:spcPts val="0"/>
                        </a:spcBef>
                        <a:spcAft>
                          <a:spcPts val="0"/>
                        </a:spcAft>
                        <a:buNone/>
                      </a:pPr>
                      <a:r>
                        <a:rPr lang="ru-RU" sz="1400" u="none" strike="noStrike" cap="none">
                          <a:solidFill>
                            <a:schemeClr val="dk1"/>
                          </a:solidFill>
                        </a:rPr>
                        <a:t>14</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b="1" u="none" strike="noStrike" cap="none">
                          <a:solidFill>
                            <a:schemeClr val="dk1"/>
                          </a:solidFill>
                        </a:rPr>
                        <a:t>Институт теоретической и прикладной механики им. С.А. Христиановича СО РАН </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BB+</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33675">
                <a:tc>
                  <a:txBody>
                    <a:bodyPr/>
                    <a:lstStyle/>
                    <a:p>
                      <a:pPr marL="0" marR="0" lvl="0" indent="0" algn="l" rtl="0">
                        <a:lnSpc>
                          <a:spcPct val="100000"/>
                        </a:lnSpc>
                        <a:spcBef>
                          <a:spcPts val="0"/>
                        </a:spcBef>
                        <a:spcAft>
                          <a:spcPts val="0"/>
                        </a:spcAft>
                        <a:buNone/>
                      </a:pPr>
                      <a:r>
                        <a:rPr lang="ru-RU" sz="1400" u="none" strike="noStrike" cap="none">
                          <a:solidFill>
                            <a:schemeClr val="dk1"/>
                          </a:solidFill>
                        </a:rPr>
                        <a:t>15</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b="1" u="none" strike="noStrike" cap="none">
                          <a:solidFill>
                            <a:schemeClr val="dk1"/>
                          </a:solidFill>
                        </a:rPr>
                        <a:t>Институт вычислительных технологий СО РАН</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BВ+</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25550">
                <a:tc>
                  <a:txBody>
                    <a:bodyPr/>
                    <a:lstStyle/>
                    <a:p>
                      <a:pPr marL="0" marR="0" lvl="0" indent="0" algn="l" rtl="0">
                        <a:lnSpc>
                          <a:spcPct val="100000"/>
                        </a:lnSpc>
                        <a:spcBef>
                          <a:spcPts val="0"/>
                        </a:spcBef>
                        <a:spcAft>
                          <a:spcPts val="0"/>
                        </a:spcAft>
                        <a:buNone/>
                      </a:pPr>
                      <a:r>
                        <a:rPr lang="ru-RU" sz="1400" u="none" strike="noStrike" cap="none">
                          <a:solidFill>
                            <a:schemeClr val="dk1"/>
                          </a:solidFill>
                        </a:rPr>
                        <a:t>16</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Международный математический институт имени Л. Эйлера</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BB</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33675">
                <a:tc>
                  <a:txBody>
                    <a:bodyPr/>
                    <a:lstStyle/>
                    <a:p>
                      <a:pPr marL="0" marR="0" lvl="0" indent="0" algn="l" rtl="0">
                        <a:lnSpc>
                          <a:spcPct val="100000"/>
                        </a:lnSpc>
                        <a:spcBef>
                          <a:spcPts val="0"/>
                        </a:spcBef>
                        <a:spcAft>
                          <a:spcPts val="0"/>
                        </a:spcAft>
                        <a:buNone/>
                      </a:pPr>
                      <a:r>
                        <a:rPr lang="ru-RU" sz="1400" u="none" strike="noStrike" cap="none">
                          <a:solidFill>
                            <a:schemeClr val="dk1"/>
                          </a:solidFill>
                        </a:rPr>
                        <a:t>17</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Институт точной механики и вычислительной техники им. С.А. Лебедева РАН</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BB</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33675">
                <a:tc>
                  <a:txBody>
                    <a:bodyPr/>
                    <a:lstStyle/>
                    <a:p>
                      <a:pPr marL="0" marR="0" lvl="0" indent="0" algn="l" rtl="0">
                        <a:lnSpc>
                          <a:spcPct val="100000"/>
                        </a:lnSpc>
                        <a:spcBef>
                          <a:spcPts val="0"/>
                        </a:spcBef>
                        <a:spcAft>
                          <a:spcPts val="0"/>
                        </a:spcAft>
                        <a:buNone/>
                      </a:pPr>
                      <a:r>
                        <a:rPr lang="ru-RU" sz="1400" u="none" strike="noStrike" cap="none">
                          <a:solidFill>
                            <a:schemeClr val="dk1"/>
                          </a:solidFill>
                        </a:rPr>
                        <a:t>18</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Институт механики сплошных сред УрО РАН</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B+</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25550">
                <a:tc>
                  <a:txBody>
                    <a:bodyPr/>
                    <a:lstStyle/>
                    <a:p>
                      <a:pPr marL="0" marR="0" lvl="0" indent="0" algn="l" rtl="0">
                        <a:lnSpc>
                          <a:spcPct val="100000"/>
                        </a:lnSpc>
                        <a:spcBef>
                          <a:spcPts val="0"/>
                        </a:spcBef>
                        <a:spcAft>
                          <a:spcPts val="0"/>
                        </a:spcAft>
                        <a:buNone/>
                      </a:pPr>
                      <a:r>
                        <a:rPr lang="ru-RU" sz="1400" u="none" strike="noStrike" cap="none">
                          <a:solidFill>
                            <a:schemeClr val="dk1"/>
                          </a:solidFill>
                        </a:rPr>
                        <a:t>19</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Институт математики и компьютерных наук (ИМиКН)</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B</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50525">
                <a:tc>
                  <a:txBody>
                    <a:bodyPr/>
                    <a:lstStyle/>
                    <a:p>
                      <a:pPr marL="0" marR="0" lvl="0" indent="0" algn="l" rtl="0">
                        <a:lnSpc>
                          <a:spcPct val="100000"/>
                        </a:lnSpc>
                        <a:spcBef>
                          <a:spcPts val="0"/>
                        </a:spcBef>
                        <a:spcAft>
                          <a:spcPts val="0"/>
                        </a:spcAft>
                        <a:buNone/>
                      </a:pPr>
                      <a:r>
                        <a:rPr lang="ru-RU" sz="1400" u="none" strike="noStrike" cap="none">
                          <a:solidFill>
                            <a:schemeClr val="dk1"/>
                          </a:solidFill>
                        </a:rPr>
                        <a:t>20</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Международный институт теории прогноза землетрясений и математической геофизики РАН</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1400" u="none" strike="noStrike" cap="none">
                          <a:solidFill>
                            <a:schemeClr val="dk1"/>
                          </a:solidFill>
                        </a:rPr>
                        <a:t>В</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45"/>
          <p:cNvSpPr txBox="1">
            <a:spLocks noGrp="1"/>
          </p:cNvSpPr>
          <p:nvPr>
            <p:ph type="title"/>
          </p:nvPr>
        </p:nvSpPr>
        <p:spPr>
          <a:xfrm>
            <a:off x="574675" y="304802"/>
            <a:ext cx="8001000" cy="1216025"/>
          </a:xfrm>
          <a:prstGeom prst="rect">
            <a:avLst/>
          </a:prstGeom>
          <a:noFill/>
          <a:ln>
            <a:noFill/>
          </a:ln>
        </p:spPr>
        <p:txBody>
          <a:bodyPr spcFirstLastPara="1" wrap="square" lIns="91425" tIns="45700" rIns="91425" bIns="45700" anchor="t" anchorCtr="0">
            <a:noAutofit/>
          </a:bodyPr>
          <a:lstStyle/>
          <a:p>
            <a:pPr marL="320040" lvl="0" indent="-320040" algn="ctr" rtl="0">
              <a:lnSpc>
                <a:spcPct val="100000"/>
              </a:lnSpc>
              <a:spcBef>
                <a:spcPts val="0"/>
              </a:spcBef>
              <a:spcAft>
                <a:spcPts val="0"/>
              </a:spcAft>
              <a:buSzPts val="2560"/>
              <a:buChar char="*"/>
            </a:pPr>
            <a:r>
              <a:rPr lang="ru-RU" sz="2000"/>
              <a:t>Отделение математических наук</a:t>
            </a:r>
            <a:r>
              <a:rPr lang="ru-RU" sz="2000" b="1"/>
              <a:t/>
            </a:r>
            <a:br>
              <a:rPr lang="ru-RU" sz="2000" b="1"/>
            </a:br>
            <a:r>
              <a:rPr lang="ru-RU" sz="2000" b="1"/>
              <a:t>Институт математики им. С. Л. Соболева СО РАН</a:t>
            </a:r>
            <a:r>
              <a:rPr lang="ru-RU" sz="2000"/>
              <a:t/>
            </a:r>
            <a:br>
              <a:rPr lang="ru-RU" sz="2000"/>
            </a:br>
            <a:r>
              <a:rPr lang="ru-RU" sz="2000"/>
              <a:t>Новосибирский научный центр</a:t>
            </a:r>
            <a:endParaRPr/>
          </a:p>
        </p:txBody>
      </p:sp>
      <p:sp>
        <p:nvSpPr>
          <p:cNvPr id="548" name="Google Shape;548;p45"/>
          <p:cNvSpPr txBox="1">
            <a:spLocks noGrp="1"/>
          </p:cNvSpPr>
          <p:nvPr>
            <p:ph type="body" idx="1"/>
          </p:nvPr>
        </p:nvSpPr>
        <p:spPr>
          <a:xfrm>
            <a:off x="566739" y="1752600"/>
            <a:ext cx="8001000" cy="2057400"/>
          </a:xfrm>
          <a:prstGeom prst="rect">
            <a:avLst/>
          </a:prstGeom>
          <a:noFill/>
          <a:ln>
            <a:noFill/>
          </a:ln>
        </p:spPr>
        <p:txBody>
          <a:bodyPr spcFirstLastPara="1" wrap="square" lIns="91425" tIns="45700" rIns="91425" bIns="45700" anchor="t" anchorCtr="0">
            <a:noAutofit/>
          </a:bodyPr>
          <a:lstStyle/>
          <a:p>
            <a:pPr marL="228600" lvl="0" indent="-182880" algn="ctr" rtl="0">
              <a:lnSpc>
                <a:spcPct val="100000"/>
              </a:lnSpc>
              <a:spcBef>
                <a:spcPts val="0"/>
              </a:spcBef>
              <a:spcAft>
                <a:spcPts val="0"/>
              </a:spcAft>
              <a:buSzPts val="2860"/>
              <a:buFont typeface="Noto Sans Symbols"/>
              <a:buNone/>
            </a:pPr>
            <a:r>
              <a:rPr lang="ru-RU" sz="2200"/>
              <a:t>630090 Новосибирск, пр. Академика Коптюга, 4</a:t>
            </a:r>
            <a:endParaRPr sz="2200" i="1"/>
          </a:p>
          <a:p>
            <a:pPr marL="228600" lvl="0" indent="-182880" algn="ctr" rtl="0">
              <a:lnSpc>
                <a:spcPct val="100000"/>
              </a:lnSpc>
              <a:spcBef>
                <a:spcPts val="740"/>
              </a:spcBef>
              <a:spcAft>
                <a:spcPts val="0"/>
              </a:spcAft>
              <a:buSzPts val="2860"/>
              <a:buFont typeface="Noto Sans Symbols"/>
              <a:buNone/>
            </a:pPr>
            <a:r>
              <a:rPr lang="ru-RU" sz="2200" i="1"/>
              <a:t>телефон</a:t>
            </a:r>
            <a:r>
              <a:rPr lang="ru-RU" sz="2200"/>
              <a:t>: (8-383) 333-28-92</a:t>
            </a:r>
            <a:br>
              <a:rPr lang="ru-RU" sz="2200"/>
            </a:br>
            <a:r>
              <a:rPr lang="ru-RU" sz="2200" i="1"/>
              <a:t>факс</a:t>
            </a:r>
            <a:r>
              <a:rPr lang="ru-RU" sz="2200"/>
              <a:t>: (8-383) 333-25-98</a:t>
            </a:r>
            <a:br>
              <a:rPr lang="ru-RU" sz="2200"/>
            </a:br>
            <a:r>
              <a:rPr lang="ru-RU" sz="2200" i="1"/>
              <a:t>адрес электронной почты</a:t>
            </a:r>
            <a:r>
              <a:rPr lang="ru-RU" sz="2200"/>
              <a:t>: </a:t>
            </a:r>
            <a:r>
              <a:rPr lang="ru-RU" sz="2200" u="sng">
                <a:solidFill>
                  <a:schemeClr val="hlink"/>
                </a:solidFill>
                <a:hlinkClick r:id="rId3"/>
              </a:rPr>
              <a:t>im@math.nsc.ru</a:t>
            </a:r>
            <a:r>
              <a:rPr lang="ru-RU" sz="2200"/>
              <a:t/>
            </a:r>
            <a:br>
              <a:rPr lang="ru-RU" sz="2200"/>
            </a:br>
            <a:r>
              <a:rPr lang="ru-RU" sz="2200" i="1"/>
              <a:t>www-страница</a:t>
            </a:r>
            <a:r>
              <a:rPr lang="ru-RU" sz="2200"/>
              <a:t>: </a:t>
            </a:r>
            <a:r>
              <a:rPr lang="ru-RU" sz="2200" u="sng">
                <a:solidFill>
                  <a:schemeClr val="hlink"/>
                </a:solidFill>
                <a:hlinkClick r:id="rId4"/>
              </a:rPr>
              <a:t>http://math.nsc.ru</a:t>
            </a:r>
            <a:r>
              <a:rPr lang="ru-RU" sz="2200"/>
              <a:t> </a:t>
            </a:r>
            <a:endParaRPr/>
          </a:p>
        </p:txBody>
      </p:sp>
      <p:pic>
        <p:nvPicPr>
          <p:cNvPr id="549" name="Google Shape;549;p45" descr="imwinter"/>
          <p:cNvPicPr preferRelativeResize="0">
            <a:picLocks noGrp="1"/>
          </p:cNvPicPr>
          <p:nvPr>
            <p:ph type="body" idx="2"/>
          </p:nvPr>
        </p:nvPicPr>
        <p:blipFill rotWithShape="1">
          <a:blip r:embed="rId5">
            <a:alphaModFix/>
          </a:blip>
          <a:srcRect/>
          <a:stretch/>
        </p:blipFill>
        <p:spPr>
          <a:xfrm>
            <a:off x="1472841" y="3962400"/>
            <a:ext cx="6188793" cy="2057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6"/>
          <p:cNvSpPr txBox="1">
            <a:spLocks noGrp="1"/>
          </p:cNvSpPr>
          <p:nvPr>
            <p:ph type="title"/>
          </p:nvPr>
        </p:nvSpPr>
        <p:spPr>
          <a:xfrm>
            <a:off x="574675" y="304802"/>
            <a:ext cx="8001000"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299"/>
              <a:buNone/>
            </a:pPr>
            <a:r>
              <a:rPr lang="ru-RU" sz="4140"/>
              <a:t>Динамика численности   сотрудников ИМ СО РАН</a:t>
            </a:r>
            <a:endParaRPr/>
          </a:p>
        </p:txBody>
      </p:sp>
      <p:pic>
        <p:nvPicPr>
          <p:cNvPr id="271" name="Google Shape;271;p6"/>
          <p:cNvPicPr preferRelativeResize="0"/>
          <p:nvPr/>
        </p:nvPicPr>
        <p:blipFill rotWithShape="1">
          <a:blip r:embed="rId3">
            <a:alphaModFix/>
          </a:blip>
          <a:srcRect/>
          <a:stretch/>
        </p:blipFill>
        <p:spPr>
          <a:xfrm>
            <a:off x="611188" y="404813"/>
            <a:ext cx="990600" cy="1079500"/>
          </a:xfrm>
          <a:prstGeom prst="rect">
            <a:avLst/>
          </a:prstGeom>
          <a:noFill/>
          <a:ln>
            <a:noFill/>
          </a:ln>
        </p:spPr>
      </p:pic>
      <p:graphicFrame>
        <p:nvGraphicFramePr>
          <p:cNvPr id="272" name="Google Shape;272;p6"/>
          <p:cNvGraphicFramePr/>
          <p:nvPr>
            <p:extLst>
              <p:ext uri="{D42A27DB-BD31-4B8C-83A1-F6EECF244321}">
                <p14:modId xmlns:p14="http://schemas.microsoft.com/office/powerpoint/2010/main" val="819842886"/>
              </p:ext>
            </p:extLst>
          </p:nvPr>
        </p:nvGraphicFramePr>
        <p:xfrm>
          <a:off x="442913" y="1772816"/>
          <a:ext cx="8172450" cy="4968555"/>
        </p:xfrm>
        <a:graphic>
          <a:graphicData uri="http://schemas.openxmlformats.org/drawingml/2006/table">
            <a:tbl>
              <a:tblPr>
                <a:noFill/>
                <a:tableStyleId>{6477B0C2-0DF3-4077-A144-EF0BA455FE28}</a:tableStyleId>
              </a:tblPr>
              <a:tblGrid>
                <a:gridCol w="2179400"/>
                <a:gridCol w="1245200"/>
                <a:gridCol w="1245200"/>
                <a:gridCol w="1167550"/>
                <a:gridCol w="1167550"/>
                <a:gridCol w="1167550"/>
              </a:tblGrid>
              <a:tr h="526925">
                <a:tc>
                  <a:txBody>
                    <a:bodyPr/>
                    <a:lstStyle/>
                    <a:p>
                      <a:pPr marL="0" marR="0" lvl="0" indent="0" algn="ctr" rtl="0">
                        <a:lnSpc>
                          <a:spcPct val="100000"/>
                        </a:lnSpc>
                        <a:spcBef>
                          <a:spcPts val="0"/>
                        </a:spcBef>
                        <a:spcAft>
                          <a:spcPts val="0"/>
                        </a:spcAft>
                        <a:buClr>
                          <a:srgbClr val="000000"/>
                        </a:buClr>
                        <a:buSzPts val="1400"/>
                        <a:buFont typeface="Arial"/>
                        <a:buNone/>
                      </a:pPr>
                      <a:endParaRPr sz="1800" b="1" u="none" strike="noStrike" cap="none" dirty="0">
                        <a:solidFill>
                          <a:schemeClr val="dk1"/>
                        </a:solidFill>
                        <a:latin typeface="Calibri"/>
                        <a:ea typeface="Calibri"/>
                        <a:cs typeface="Calibri"/>
                        <a:sym typeface="Calibri"/>
                      </a:endParaRPr>
                    </a:p>
                  </a:txBody>
                  <a:tcPr marL="91400" marR="91400" marT="45700" marB="457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2015</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2016</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2017</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2018</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2019</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526925">
                <a:tc>
                  <a:txBody>
                    <a:bodyPr/>
                    <a:lstStyle/>
                    <a:p>
                      <a:pPr marL="0" marR="0" lvl="0" indent="0" algn="l"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Всего </a:t>
                      </a:r>
                      <a:endParaRPr sz="1800" b="1" u="none" strike="noStrike" cap="none">
                        <a:solidFill>
                          <a:schemeClr val="dk1"/>
                        </a:solidFill>
                        <a:latin typeface="Calibri"/>
                        <a:ea typeface="Calibri"/>
                        <a:cs typeface="Calibri"/>
                        <a:sym typeface="Calibri"/>
                      </a:endParaRPr>
                    </a:p>
                  </a:txBody>
                  <a:tcPr marL="91400" marR="91400" marT="45700" marB="457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420</a:t>
                      </a:r>
                      <a:endParaRPr sz="18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381</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374</a:t>
                      </a:r>
                      <a:endParaRPr sz="18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389</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rgbClr val="FF0000"/>
                          </a:solidFill>
                          <a:latin typeface="Calibri"/>
                          <a:ea typeface="Calibri"/>
                          <a:cs typeface="Calibri"/>
                          <a:sym typeface="Calibri"/>
                        </a:rPr>
                        <a:t>377</a:t>
                      </a:r>
                      <a:endParaRPr sz="1800" b="1" u="none" strike="noStrike" cap="none">
                        <a:solidFill>
                          <a:srgbClr val="FF0000"/>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526925">
                <a:tc>
                  <a:txBody>
                    <a:bodyPr/>
                    <a:lstStyle/>
                    <a:p>
                      <a:pPr marL="0" marR="0" lvl="0" indent="0" algn="l"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научных работников</a:t>
                      </a:r>
                      <a:endParaRPr sz="1800" b="1" u="none" strike="noStrike" cap="none">
                        <a:solidFill>
                          <a:schemeClr val="dk1"/>
                        </a:solidFill>
                        <a:latin typeface="Calibri"/>
                        <a:ea typeface="Calibri"/>
                        <a:cs typeface="Calibri"/>
                        <a:sym typeface="Calibri"/>
                      </a:endParaRPr>
                    </a:p>
                  </a:txBody>
                  <a:tcPr marL="91400" marR="91400" marT="45700" marB="457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339</a:t>
                      </a:r>
                      <a:endParaRPr sz="18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300</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305</a:t>
                      </a:r>
                      <a:endParaRPr sz="1800" b="1"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303</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rgbClr val="FF0000"/>
                          </a:solidFill>
                          <a:latin typeface="Calibri"/>
                          <a:ea typeface="Calibri"/>
                          <a:cs typeface="Calibri"/>
                          <a:sym typeface="Calibri"/>
                        </a:rPr>
                        <a:t>301</a:t>
                      </a:r>
                      <a:endParaRPr sz="1800" b="1" u="none" strike="noStrike" cap="none">
                        <a:solidFill>
                          <a:srgbClr val="FF0000"/>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526925">
                <a:tc>
                  <a:txBody>
                    <a:bodyPr/>
                    <a:lstStyle/>
                    <a:p>
                      <a:pPr marL="0" marR="0" lvl="0" indent="0" algn="l"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академиков  РАН</a:t>
                      </a:r>
                      <a:endParaRPr sz="1800" b="1" u="none" strike="noStrike" cap="none">
                        <a:solidFill>
                          <a:schemeClr val="dk1"/>
                        </a:solidFill>
                        <a:latin typeface="Calibri"/>
                        <a:ea typeface="Calibri"/>
                        <a:cs typeface="Calibri"/>
                        <a:sym typeface="Calibri"/>
                      </a:endParaRPr>
                    </a:p>
                  </a:txBody>
                  <a:tcPr marL="91400" marR="91400" marT="45700" marB="457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5 </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6</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6</a:t>
                      </a:r>
                      <a:endParaRPr sz="1800" b="1"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6</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rgbClr val="FF0000"/>
                          </a:solidFill>
                          <a:latin typeface="Calibri"/>
                          <a:ea typeface="Calibri"/>
                          <a:cs typeface="Calibri"/>
                          <a:sym typeface="Calibri"/>
                        </a:rPr>
                        <a:t>6</a:t>
                      </a:r>
                      <a:endParaRPr sz="1800" b="1" u="none" strike="noStrike" cap="none">
                        <a:solidFill>
                          <a:srgbClr val="FF0000"/>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526925">
                <a:tc>
                  <a:txBody>
                    <a:bodyPr/>
                    <a:lstStyle/>
                    <a:p>
                      <a:pPr marL="0" marR="0" lvl="0" indent="0" algn="l"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чл.-корр. РАН</a:t>
                      </a:r>
                      <a:endParaRPr sz="1800" b="1" u="none" strike="noStrike" cap="none">
                        <a:solidFill>
                          <a:schemeClr val="dk1"/>
                        </a:solidFill>
                        <a:latin typeface="Calibri"/>
                        <a:ea typeface="Calibri"/>
                        <a:cs typeface="Calibri"/>
                        <a:sym typeface="Calibri"/>
                      </a:endParaRPr>
                    </a:p>
                  </a:txBody>
                  <a:tcPr marL="91400" marR="91400" marT="45700" marB="457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4 </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6</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6</a:t>
                      </a:r>
                      <a:endParaRPr sz="1800" b="1"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6</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rgbClr val="FF0000"/>
                          </a:solidFill>
                          <a:latin typeface="Calibri"/>
                          <a:ea typeface="Calibri"/>
                          <a:cs typeface="Calibri"/>
                          <a:sym typeface="Calibri"/>
                        </a:rPr>
                        <a:t>6</a:t>
                      </a:r>
                      <a:endParaRPr sz="1800" b="1" u="none" strike="noStrike" cap="none">
                        <a:solidFill>
                          <a:srgbClr val="FF0000"/>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526925">
                <a:tc>
                  <a:txBody>
                    <a:bodyPr/>
                    <a:lstStyle/>
                    <a:p>
                      <a:pPr marL="0" marR="0" lvl="0" indent="0" algn="l"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докторов наук</a:t>
                      </a:r>
                      <a:endParaRPr sz="1800" b="1" u="none" strike="noStrike" cap="none">
                        <a:solidFill>
                          <a:schemeClr val="dk1"/>
                        </a:solidFill>
                        <a:latin typeface="Calibri"/>
                        <a:ea typeface="Calibri"/>
                        <a:cs typeface="Calibri"/>
                        <a:sym typeface="Calibri"/>
                      </a:endParaRPr>
                    </a:p>
                  </a:txBody>
                  <a:tcPr marL="91400" marR="91400" marT="45700" marB="457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137</a:t>
                      </a:r>
                      <a:endParaRPr sz="18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112</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117</a:t>
                      </a:r>
                      <a:endParaRPr sz="1800" b="1"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117</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rgbClr val="FF0000"/>
                          </a:solidFill>
                          <a:latin typeface="Calibri"/>
                          <a:ea typeface="Calibri"/>
                          <a:cs typeface="Calibri"/>
                          <a:sym typeface="Calibri"/>
                        </a:rPr>
                        <a:t>115</a:t>
                      </a:r>
                      <a:endParaRPr sz="1800" b="1" u="none" strike="noStrike" cap="none">
                        <a:solidFill>
                          <a:srgbClr val="FF0000"/>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526925">
                <a:tc>
                  <a:txBody>
                    <a:bodyPr/>
                    <a:lstStyle/>
                    <a:p>
                      <a:pPr marL="0" marR="0" lvl="0" indent="0" algn="l"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кандидатов наук</a:t>
                      </a:r>
                      <a:endParaRPr sz="1800" b="1" u="none" strike="noStrike" cap="none">
                        <a:solidFill>
                          <a:schemeClr val="dk1"/>
                        </a:solidFill>
                        <a:latin typeface="Calibri"/>
                        <a:ea typeface="Calibri"/>
                        <a:cs typeface="Calibri"/>
                        <a:sym typeface="Calibri"/>
                      </a:endParaRPr>
                    </a:p>
                  </a:txBody>
                  <a:tcPr marL="91400" marR="91400" marT="45700" marB="457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164 </a:t>
                      </a:r>
                      <a:endParaRPr sz="18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149</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143</a:t>
                      </a:r>
                      <a:endParaRPr sz="1800" b="1"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164</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rgbClr val="FF0000"/>
                          </a:solidFill>
                          <a:latin typeface="Calibri"/>
                          <a:ea typeface="Calibri"/>
                          <a:cs typeface="Calibri"/>
                          <a:sym typeface="Calibri"/>
                        </a:rPr>
                        <a:t>165</a:t>
                      </a:r>
                      <a:endParaRPr sz="1800" b="1" u="none" strike="noStrike" cap="none">
                        <a:solidFill>
                          <a:srgbClr val="FF0000"/>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526925">
                <a:tc>
                  <a:txBody>
                    <a:bodyPr/>
                    <a:lstStyle/>
                    <a:p>
                      <a:pPr marL="0" marR="0" lvl="0" indent="0" algn="l"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молодых сотрудников</a:t>
                      </a:r>
                      <a:endParaRPr sz="1800" b="1" u="none" strike="noStrike" cap="none">
                        <a:solidFill>
                          <a:schemeClr val="dk1"/>
                        </a:solidFill>
                        <a:latin typeface="Calibri"/>
                        <a:ea typeface="Calibri"/>
                        <a:cs typeface="Calibri"/>
                        <a:sym typeface="Calibri"/>
                      </a:endParaRPr>
                    </a:p>
                  </a:txBody>
                  <a:tcPr marL="91400" marR="91400" marT="45700" marB="457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99</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77</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85</a:t>
                      </a:r>
                      <a:endParaRPr sz="1800" b="1"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89</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800" b="1" u="none" strike="noStrike" cap="none" dirty="0" smtClean="0">
                          <a:solidFill>
                            <a:srgbClr val="FF0000"/>
                          </a:solidFill>
                          <a:latin typeface="Calibri"/>
                          <a:ea typeface="Calibri"/>
                          <a:cs typeface="Calibri"/>
                          <a:sym typeface="Calibri"/>
                        </a:rPr>
                        <a:t>97</a:t>
                      </a:r>
                      <a:endParaRPr sz="1800" b="1" u="none" strike="noStrike" cap="none" dirty="0">
                        <a:solidFill>
                          <a:srgbClr val="FF0000"/>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526925">
                <a:tc>
                  <a:txBody>
                    <a:bodyPr/>
                    <a:lstStyle/>
                    <a:p>
                      <a:pPr marL="0" marR="0" lvl="0" indent="0" algn="l"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аспирантов</a:t>
                      </a:r>
                      <a:endParaRPr sz="1800" b="1" u="none" strike="noStrike" cap="none">
                        <a:solidFill>
                          <a:schemeClr val="dk1"/>
                        </a:solidFill>
                        <a:latin typeface="Calibri"/>
                        <a:ea typeface="Calibri"/>
                        <a:cs typeface="Calibri"/>
                        <a:sym typeface="Calibri"/>
                      </a:endParaRPr>
                    </a:p>
                  </a:txBody>
                  <a:tcPr marL="91400" marR="91400" marT="45700" marB="457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39</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26</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22</a:t>
                      </a:r>
                      <a:endParaRPr sz="1800" b="1"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28</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rgbClr val="FF0000"/>
                          </a:solidFill>
                          <a:latin typeface="Calibri"/>
                          <a:ea typeface="Calibri"/>
                          <a:cs typeface="Calibri"/>
                          <a:sym typeface="Calibri"/>
                        </a:rPr>
                        <a:t>22</a:t>
                      </a:r>
                      <a:endParaRPr sz="1800" b="1" u="none" strike="noStrike" cap="none">
                        <a:solidFill>
                          <a:srgbClr val="FF0000"/>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273" name="Google Shape;273;p6"/>
          <p:cNvSpPr/>
          <p:nvPr/>
        </p:nvSpPr>
        <p:spPr>
          <a:xfrm>
            <a:off x="2" y="-323163"/>
            <a:ext cx="184731" cy="64633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ru-RU" sz="1800" b="0" i="0" u="none" strike="noStrike" cap="none">
                <a:solidFill>
                  <a:schemeClr val="dk1"/>
                </a:solidFill>
                <a:latin typeface="Arial"/>
                <a:ea typeface="Arial"/>
                <a:cs typeface="Arial"/>
                <a:sym typeface="Arial"/>
              </a:rPr>
              <a:t/>
            </a:r>
            <a:br>
              <a:rPr lang="ru-RU"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7"/>
          <p:cNvSpPr txBox="1">
            <a:spLocks noGrp="1"/>
          </p:cNvSpPr>
          <p:nvPr>
            <p:ph type="title"/>
          </p:nvPr>
        </p:nvSpPr>
        <p:spPr>
          <a:xfrm>
            <a:off x="1734532" y="304802"/>
            <a:ext cx="6841143"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sz="3600"/>
              <a:t>Кадровый состав без ОФИМ </a:t>
            </a:r>
            <a:r>
              <a:rPr lang="ru-RU" sz="2400"/>
              <a:t>(возраст на 31.12.2019)</a:t>
            </a:r>
            <a:endParaRPr/>
          </a:p>
        </p:txBody>
      </p:sp>
      <p:graphicFrame>
        <p:nvGraphicFramePr>
          <p:cNvPr id="279" name="Google Shape;279;p7"/>
          <p:cNvGraphicFramePr/>
          <p:nvPr>
            <p:extLst>
              <p:ext uri="{D42A27DB-BD31-4B8C-83A1-F6EECF244321}">
                <p14:modId xmlns:p14="http://schemas.microsoft.com/office/powerpoint/2010/main" val="2574058236"/>
              </p:ext>
            </p:extLst>
          </p:nvPr>
        </p:nvGraphicFramePr>
        <p:xfrm>
          <a:off x="251520" y="1485899"/>
          <a:ext cx="8640975" cy="5171820"/>
        </p:xfrm>
        <a:graphic>
          <a:graphicData uri="http://schemas.openxmlformats.org/drawingml/2006/table">
            <a:tbl>
              <a:tblPr>
                <a:noFill/>
                <a:tableStyleId>{6477B0C2-0DF3-4077-A144-EF0BA455FE28}</a:tableStyleId>
              </a:tblPr>
              <a:tblGrid>
                <a:gridCol w="2736300"/>
                <a:gridCol w="843525"/>
                <a:gridCol w="843525"/>
                <a:gridCol w="843525"/>
                <a:gridCol w="843525"/>
                <a:gridCol w="843525"/>
                <a:gridCol w="843525"/>
                <a:gridCol w="843525"/>
              </a:tblGrid>
              <a:tr h="759800">
                <a:tc>
                  <a:txBody>
                    <a:bodyPr/>
                    <a:lstStyle/>
                    <a:p>
                      <a:pPr marL="0" marR="0" lvl="0" indent="0" algn="ctr" rtl="0">
                        <a:lnSpc>
                          <a:spcPct val="100000"/>
                        </a:lnSpc>
                        <a:spcBef>
                          <a:spcPts val="0"/>
                        </a:spcBef>
                        <a:spcAft>
                          <a:spcPts val="0"/>
                        </a:spcAft>
                        <a:buClr>
                          <a:schemeClr val="accent2"/>
                        </a:buClr>
                        <a:buSzPts val="1100"/>
                        <a:buFont typeface="Noto Sans Symbols"/>
                        <a:buNone/>
                      </a:pPr>
                      <a:r>
                        <a:rPr lang="ru-RU" sz="1400" b="1" i="0" u="none" strike="noStrike" cap="none" dirty="0">
                          <a:solidFill>
                            <a:schemeClr val="dk1"/>
                          </a:solidFill>
                          <a:latin typeface="Trebuchet MS"/>
                          <a:ea typeface="Trebuchet MS"/>
                          <a:cs typeface="Trebuchet MS"/>
                          <a:sym typeface="Trebuchet MS"/>
                        </a:rPr>
                        <a:t>Должность</a:t>
                      </a:r>
                      <a:endParaRPr sz="1400" b="1"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100"/>
                        <a:buFont typeface="Noto Sans Symbols"/>
                        <a:buNone/>
                      </a:pPr>
                      <a:r>
                        <a:rPr lang="ru-RU" sz="1400" b="1" i="0" u="none" strike="noStrike" cap="none">
                          <a:solidFill>
                            <a:schemeClr val="dk1"/>
                          </a:solidFill>
                          <a:latin typeface="Trebuchet MS"/>
                          <a:ea typeface="Trebuchet MS"/>
                          <a:cs typeface="Trebuchet MS"/>
                          <a:sym typeface="Trebuchet MS"/>
                        </a:rPr>
                        <a:t>численность</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ru-RU" sz="1400" b="1" u="none" strike="noStrike" cap="none">
                          <a:latin typeface="Trebuchet MS"/>
                          <a:ea typeface="Trebuchet MS"/>
                          <a:cs typeface="Trebuchet MS"/>
                          <a:sym typeface="Trebuchet MS"/>
                        </a:rPr>
                        <a:t>до 35 лет</a:t>
                      </a:r>
                      <a:endParaRPr sz="1400" b="1" u="none" strike="noStrike" cap="none">
                        <a:latin typeface="Trebuchet MS"/>
                        <a:ea typeface="Trebuchet MS"/>
                        <a:cs typeface="Trebuchet MS"/>
                        <a:sym typeface="Trebuchet MS"/>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ru-RU" sz="1400" b="1" u="none" strike="noStrike" cap="none">
                          <a:latin typeface="Trebuchet MS"/>
                          <a:ea typeface="Trebuchet MS"/>
                          <a:cs typeface="Trebuchet MS"/>
                          <a:sym typeface="Trebuchet MS"/>
                        </a:rPr>
                        <a:t>от 36 до 39 лет</a:t>
                      </a:r>
                      <a:endParaRPr sz="1400" b="1" u="none" strike="noStrike" cap="none">
                        <a:latin typeface="Trebuchet MS"/>
                        <a:ea typeface="Trebuchet MS"/>
                        <a:cs typeface="Trebuchet MS"/>
                        <a:sym typeface="Trebuchet MS"/>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ru-RU" sz="1400" b="1" u="none" strike="noStrike" cap="none">
                          <a:latin typeface="Trebuchet MS"/>
                          <a:ea typeface="Trebuchet MS"/>
                          <a:cs typeface="Trebuchet MS"/>
                          <a:sym typeface="Trebuchet MS"/>
                        </a:rPr>
                        <a:t>от 40 до 49 лет</a:t>
                      </a:r>
                      <a:endParaRPr sz="1400" b="1" u="none" strike="noStrike" cap="none">
                        <a:latin typeface="Trebuchet MS"/>
                        <a:ea typeface="Trebuchet MS"/>
                        <a:cs typeface="Trebuchet MS"/>
                        <a:sym typeface="Trebuchet MS"/>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ru-RU" sz="1400" b="1" u="none" strike="noStrike" cap="none">
                          <a:latin typeface="Trebuchet MS"/>
                          <a:ea typeface="Trebuchet MS"/>
                          <a:cs typeface="Trebuchet MS"/>
                          <a:sym typeface="Trebuchet MS"/>
                        </a:rPr>
                        <a:t>от 50 до 59 лет</a:t>
                      </a:r>
                      <a:endParaRPr sz="1400" b="1" u="none" strike="noStrike" cap="none">
                        <a:latin typeface="Trebuchet MS"/>
                        <a:ea typeface="Trebuchet MS"/>
                        <a:cs typeface="Trebuchet MS"/>
                        <a:sym typeface="Trebuchet MS"/>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ru-RU" sz="1400" b="1" u="none" strike="noStrike" cap="none">
                          <a:latin typeface="Trebuchet MS"/>
                          <a:ea typeface="Trebuchet MS"/>
                          <a:cs typeface="Trebuchet MS"/>
                          <a:sym typeface="Trebuchet MS"/>
                        </a:rPr>
                        <a:t>от 60 до 69 лет</a:t>
                      </a:r>
                      <a:endParaRPr sz="1400" b="1" u="none" strike="noStrike" cap="none">
                        <a:latin typeface="Trebuchet MS"/>
                        <a:ea typeface="Trebuchet MS"/>
                        <a:cs typeface="Trebuchet MS"/>
                        <a:sym typeface="Trebuchet MS"/>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ru-RU" sz="1400" b="1" u="none" strike="noStrike" cap="none">
                          <a:latin typeface="Trebuchet MS"/>
                          <a:ea typeface="Trebuchet MS"/>
                          <a:cs typeface="Trebuchet MS"/>
                          <a:sym typeface="Trebuchet MS"/>
                        </a:rPr>
                        <a:t>старше 70 лет</a:t>
                      </a:r>
                      <a:endParaRPr sz="1400" b="1" u="none" strike="noStrike" cap="none">
                        <a:latin typeface="Trebuchet MS"/>
                        <a:ea typeface="Trebuchet MS"/>
                        <a:cs typeface="Trebuchet MS"/>
                        <a:sym typeface="Trebuchet MS"/>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32650">
                <a:tc>
                  <a:txBody>
                    <a:bodyPr/>
                    <a:lstStyle/>
                    <a:p>
                      <a:pPr marL="0" marR="0" lvl="0" indent="0" algn="l" rtl="0">
                        <a:lnSpc>
                          <a:spcPct val="100000"/>
                        </a:lnSpc>
                        <a:spcBef>
                          <a:spcPts val="0"/>
                        </a:spcBef>
                        <a:spcAft>
                          <a:spcPts val="0"/>
                        </a:spcAft>
                        <a:buClr>
                          <a:schemeClr val="accent2"/>
                        </a:buClr>
                        <a:buSzPts val="1100"/>
                        <a:buFont typeface="Noto Sans Symbols"/>
                        <a:buNone/>
                      </a:pPr>
                      <a:r>
                        <a:rPr lang="ru-RU" sz="1400" b="1" i="0" u="none" strike="noStrike" cap="none">
                          <a:solidFill>
                            <a:schemeClr val="dk1"/>
                          </a:solidFill>
                          <a:latin typeface="Trebuchet MS"/>
                          <a:ea typeface="Trebuchet MS"/>
                          <a:cs typeface="Trebuchet MS"/>
                          <a:sym typeface="Trebuchet MS"/>
                        </a:rPr>
                        <a:t>Директор</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u="none" strike="noStrike" cap="none">
                          <a:solidFill>
                            <a:srgbClr val="FF0000"/>
                          </a:solidFill>
                          <a:latin typeface="Calibri"/>
                          <a:ea typeface="Calibri"/>
                          <a:cs typeface="Calibri"/>
                          <a:sym typeface="Calibri"/>
                        </a:rPr>
                        <a:t>1</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i="0" u="none" strike="noStrike" cap="none">
                          <a:solidFill>
                            <a:srgbClr val="FF0000"/>
                          </a:solidFill>
                          <a:latin typeface="Calibri"/>
                          <a:ea typeface="Calibri"/>
                          <a:cs typeface="Calibri"/>
                          <a:sym typeface="Calibri"/>
                        </a:rPr>
                        <a:t>-</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i="0" u="none" strike="noStrike" cap="none">
                          <a:solidFill>
                            <a:srgbClr val="FF0000"/>
                          </a:solidFill>
                          <a:latin typeface="Calibri"/>
                          <a:ea typeface="Calibri"/>
                          <a:cs typeface="Calibri"/>
                          <a:sym typeface="Calibri"/>
                        </a:rPr>
                        <a:t>-</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i="0" u="none" strike="noStrike" cap="none">
                          <a:solidFill>
                            <a:srgbClr val="FF0000"/>
                          </a:solidFill>
                          <a:latin typeface="Calibri"/>
                          <a:ea typeface="Calibri"/>
                          <a:cs typeface="Calibri"/>
                          <a:sym typeface="Calibri"/>
                        </a:rPr>
                        <a:t>-</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i="0" u="none" strike="noStrike" cap="none">
                          <a:solidFill>
                            <a:srgbClr val="FF0000"/>
                          </a:solidFill>
                          <a:latin typeface="Calibri"/>
                          <a:ea typeface="Calibri"/>
                          <a:cs typeface="Calibri"/>
                          <a:sym typeface="Calibri"/>
                        </a:rPr>
                        <a:t>-</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u="none" strike="noStrike" cap="none">
                          <a:solidFill>
                            <a:srgbClr val="FF0000"/>
                          </a:solidFill>
                          <a:latin typeface="Calibri"/>
                          <a:ea typeface="Calibri"/>
                          <a:cs typeface="Calibri"/>
                          <a:sym typeface="Calibri"/>
                        </a:rPr>
                        <a:t>1</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i="0" u="none" strike="noStrike" cap="none">
                          <a:solidFill>
                            <a:srgbClr val="FF0000"/>
                          </a:solidFill>
                          <a:latin typeface="Calibri"/>
                          <a:ea typeface="Calibri"/>
                          <a:cs typeface="Calibri"/>
                          <a:sym typeface="Calibri"/>
                        </a:rPr>
                        <a:t>-</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32650">
                <a:tc>
                  <a:txBody>
                    <a:bodyPr/>
                    <a:lstStyle/>
                    <a:p>
                      <a:pPr marL="0" marR="0" lvl="0" indent="0" algn="l" rtl="0">
                        <a:lnSpc>
                          <a:spcPct val="100000"/>
                        </a:lnSpc>
                        <a:spcBef>
                          <a:spcPts val="0"/>
                        </a:spcBef>
                        <a:spcAft>
                          <a:spcPts val="0"/>
                        </a:spcAft>
                        <a:buClr>
                          <a:schemeClr val="accent2"/>
                        </a:buClr>
                        <a:buSzPts val="1100"/>
                        <a:buFont typeface="Noto Sans Symbols"/>
                        <a:buNone/>
                      </a:pPr>
                      <a:r>
                        <a:rPr lang="ru-RU" sz="1400" b="1" i="0" u="none" strike="noStrike" cap="none">
                          <a:solidFill>
                            <a:schemeClr val="dk1"/>
                          </a:solidFill>
                          <a:latin typeface="Trebuchet MS"/>
                          <a:ea typeface="Trebuchet MS"/>
                          <a:cs typeface="Trebuchet MS"/>
                          <a:sym typeface="Trebuchet MS"/>
                        </a:rPr>
                        <a:t>Заместитель директора по науке</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i="0" u="none" strike="noStrike" cap="none">
                          <a:solidFill>
                            <a:srgbClr val="FF0000"/>
                          </a:solidFill>
                          <a:latin typeface="Calibri"/>
                          <a:ea typeface="Calibri"/>
                          <a:cs typeface="Calibri"/>
                          <a:sym typeface="Calibri"/>
                        </a:rPr>
                        <a:t>4</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i="0" u="none" strike="noStrike" cap="none">
                          <a:solidFill>
                            <a:srgbClr val="FF0000"/>
                          </a:solidFill>
                          <a:latin typeface="Calibri"/>
                          <a:ea typeface="Calibri"/>
                          <a:cs typeface="Calibri"/>
                          <a:sym typeface="Calibri"/>
                        </a:rPr>
                        <a:t>-</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i="0" u="none" strike="noStrike" cap="none">
                          <a:solidFill>
                            <a:srgbClr val="FF0000"/>
                          </a:solidFill>
                          <a:latin typeface="Calibri"/>
                          <a:ea typeface="Calibri"/>
                          <a:cs typeface="Calibri"/>
                          <a:sym typeface="Calibri"/>
                        </a:rPr>
                        <a:t>-</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en-US" sz="1400" b="1" u="none" strike="noStrike" cap="none" dirty="0" smtClean="0">
                          <a:solidFill>
                            <a:srgbClr val="FF0000"/>
                          </a:solidFill>
                        </a:rPr>
                        <a:t>2</a:t>
                      </a:r>
                      <a:endParaRPr sz="1400" b="1" u="none" strike="noStrike" cap="none" dirty="0">
                        <a:solidFill>
                          <a:srgbClr val="FF0000"/>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u="none" strike="noStrike" cap="none">
                          <a:solidFill>
                            <a:srgbClr val="FF0000"/>
                          </a:solidFill>
                          <a:latin typeface="Calibri"/>
                          <a:ea typeface="Calibri"/>
                          <a:cs typeface="Calibri"/>
                          <a:sym typeface="Calibri"/>
                        </a:rPr>
                        <a:t>-</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u="none" strike="noStrike" cap="none">
                          <a:solidFill>
                            <a:srgbClr val="FF0000"/>
                          </a:solidFill>
                          <a:latin typeface="Calibri"/>
                          <a:ea typeface="Calibri"/>
                          <a:cs typeface="Calibri"/>
                          <a:sym typeface="Calibri"/>
                        </a:rPr>
                        <a:t>2</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i="0" u="none" strike="noStrike" cap="none">
                          <a:solidFill>
                            <a:srgbClr val="FF0000"/>
                          </a:solidFill>
                          <a:latin typeface="Calibri"/>
                          <a:ea typeface="Calibri"/>
                          <a:cs typeface="Calibri"/>
                          <a:sym typeface="Calibri"/>
                        </a:rPr>
                        <a:t>-</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32650">
                <a:tc>
                  <a:txBody>
                    <a:bodyPr/>
                    <a:lstStyle/>
                    <a:p>
                      <a:pPr marL="0" marR="0" lvl="0" indent="0" algn="l" rtl="0">
                        <a:lnSpc>
                          <a:spcPct val="100000"/>
                        </a:lnSpc>
                        <a:spcBef>
                          <a:spcPts val="0"/>
                        </a:spcBef>
                        <a:spcAft>
                          <a:spcPts val="0"/>
                        </a:spcAft>
                        <a:buClr>
                          <a:schemeClr val="accent2"/>
                        </a:buClr>
                        <a:buSzPts val="1100"/>
                        <a:buFont typeface="Noto Sans Symbols"/>
                        <a:buNone/>
                      </a:pPr>
                      <a:r>
                        <a:rPr lang="ru-RU" sz="1400" b="1" i="0" u="none" strike="noStrike" cap="none">
                          <a:solidFill>
                            <a:schemeClr val="dk1"/>
                          </a:solidFill>
                          <a:latin typeface="Trebuchet MS"/>
                          <a:ea typeface="Trebuchet MS"/>
                          <a:cs typeface="Trebuchet MS"/>
                          <a:sym typeface="Trebuchet MS"/>
                        </a:rPr>
                        <a:t>Ученый секретарь</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u="none" strike="noStrike" cap="none">
                          <a:solidFill>
                            <a:srgbClr val="FF0000"/>
                          </a:solidFill>
                          <a:latin typeface="Calibri"/>
                          <a:ea typeface="Calibri"/>
                          <a:cs typeface="Calibri"/>
                          <a:sym typeface="Calibri"/>
                        </a:rPr>
                        <a:t>1</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i="0" u="none" strike="noStrike" cap="none">
                          <a:solidFill>
                            <a:srgbClr val="FF0000"/>
                          </a:solidFill>
                          <a:latin typeface="Calibri"/>
                          <a:ea typeface="Calibri"/>
                          <a:cs typeface="Calibri"/>
                          <a:sym typeface="Calibri"/>
                        </a:rPr>
                        <a:t>1</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i="0" u="none" strike="noStrike" cap="none">
                          <a:solidFill>
                            <a:srgbClr val="FF0000"/>
                          </a:solidFill>
                          <a:latin typeface="Calibri"/>
                          <a:ea typeface="Calibri"/>
                          <a:cs typeface="Calibri"/>
                          <a:sym typeface="Calibri"/>
                        </a:rPr>
                        <a:t>-</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i="0" u="none" strike="noStrike" cap="none">
                          <a:solidFill>
                            <a:srgbClr val="FF0000"/>
                          </a:solidFill>
                          <a:latin typeface="Calibri"/>
                          <a:ea typeface="Calibri"/>
                          <a:cs typeface="Calibri"/>
                          <a:sym typeface="Calibri"/>
                        </a:rPr>
                        <a:t>-</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u="none" strike="noStrike" cap="none">
                          <a:solidFill>
                            <a:srgbClr val="FF0000"/>
                          </a:solidFill>
                          <a:latin typeface="Calibri"/>
                          <a:ea typeface="Calibri"/>
                          <a:cs typeface="Calibri"/>
                          <a:sym typeface="Calibri"/>
                        </a:rPr>
                        <a:t>-</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i="0" u="none" strike="noStrike" cap="none">
                          <a:solidFill>
                            <a:srgbClr val="FF0000"/>
                          </a:solidFill>
                          <a:latin typeface="Calibri"/>
                          <a:ea typeface="Calibri"/>
                          <a:cs typeface="Calibri"/>
                          <a:sym typeface="Calibri"/>
                        </a:rPr>
                        <a:t>-</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i="0" u="none" strike="noStrike" cap="none">
                          <a:solidFill>
                            <a:srgbClr val="FF0000"/>
                          </a:solidFill>
                          <a:latin typeface="Calibri"/>
                          <a:ea typeface="Calibri"/>
                          <a:cs typeface="Calibri"/>
                          <a:sym typeface="Calibri"/>
                        </a:rPr>
                        <a:t>-</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32650">
                <a:tc>
                  <a:txBody>
                    <a:bodyPr/>
                    <a:lstStyle/>
                    <a:p>
                      <a:pPr marL="0" marR="0" lvl="0" indent="0" algn="l" rtl="0">
                        <a:lnSpc>
                          <a:spcPct val="115000"/>
                        </a:lnSpc>
                        <a:spcBef>
                          <a:spcPts val="0"/>
                        </a:spcBef>
                        <a:spcAft>
                          <a:spcPts val="0"/>
                        </a:spcAft>
                        <a:buClr>
                          <a:srgbClr val="000000"/>
                        </a:buClr>
                        <a:buSzPts val="1100"/>
                        <a:buFont typeface="Arial"/>
                        <a:buNone/>
                      </a:pPr>
                      <a:r>
                        <a:rPr lang="ru-RU" sz="1400" b="1" u="none" strike="noStrike" cap="none">
                          <a:latin typeface="Trebuchet MS"/>
                          <a:ea typeface="Trebuchet MS"/>
                          <a:cs typeface="Trebuchet MS"/>
                          <a:sym typeface="Trebuchet MS"/>
                        </a:rPr>
                        <a:t>Главный научный сотрудник</a:t>
                      </a:r>
                      <a:endParaRPr sz="1400" b="1"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44</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 -</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 </a:t>
                      </a:r>
                      <a:endParaRPr sz="1400" b="1"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5</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3</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10</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26</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32650">
                <a:tc>
                  <a:txBody>
                    <a:bodyPr/>
                    <a:lstStyle/>
                    <a:p>
                      <a:pPr marL="0" marR="0" lvl="0" indent="0" algn="l" rtl="0">
                        <a:lnSpc>
                          <a:spcPct val="115000"/>
                        </a:lnSpc>
                        <a:spcBef>
                          <a:spcPts val="0"/>
                        </a:spcBef>
                        <a:spcAft>
                          <a:spcPts val="0"/>
                        </a:spcAft>
                        <a:buClr>
                          <a:srgbClr val="000000"/>
                        </a:buClr>
                        <a:buSzPts val="1100"/>
                        <a:buFont typeface="Arial"/>
                        <a:buNone/>
                      </a:pPr>
                      <a:r>
                        <a:rPr lang="ru-RU" sz="1400" b="1" u="none" strike="noStrike" cap="none">
                          <a:latin typeface="Trebuchet MS"/>
                          <a:ea typeface="Trebuchet MS"/>
                          <a:cs typeface="Trebuchet MS"/>
                          <a:sym typeface="Trebuchet MS"/>
                        </a:rPr>
                        <a:t>Ведущий научный сотрудник</a:t>
                      </a:r>
                      <a:endParaRPr sz="1400" b="1"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47</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1</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1</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8</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10</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12</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15</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32650">
                <a:tc>
                  <a:txBody>
                    <a:bodyPr/>
                    <a:lstStyle/>
                    <a:p>
                      <a:pPr marL="0" marR="0" lvl="0" indent="0" algn="l" rtl="0">
                        <a:lnSpc>
                          <a:spcPct val="115000"/>
                        </a:lnSpc>
                        <a:spcBef>
                          <a:spcPts val="0"/>
                        </a:spcBef>
                        <a:spcAft>
                          <a:spcPts val="0"/>
                        </a:spcAft>
                        <a:buClr>
                          <a:srgbClr val="000000"/>
                        </a:buClr>
                        <a:buSzPts val="1100"/>
                        <a:buFont typeface="Arial"/>
                        <a:buNone/>
                      </a:pPr>
                      <a:r>
                        <a:rPr lang="ru-RU" sz="1400" b="1" u="none" strike="noStrike" cap="none">
                          <a:latin typeface="Trebuchet MS"/>
                          <a:ea typeface="Trebuchet MS"/>
                          <a:cs typeface="Trebuchet MS"/>
                          <a:sym typeface="Trebuchet MS"/>
                        </a:rPr>
                        <a:t>Старший научный сотрудник</a:t>
                      </a:r>
                      <a:endParaRPr sz="1400" b="1"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85</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9</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9</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22</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14</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19</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12</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32650">
                <a:tc>
                  <a:txBody>
                    <a:bodyPr/>
                    <a:lstStyle/>
                    <a:p>
                      <a:pPr marL="0" marR="0" lvl="0" indent="0" algn="l" rtl="0">
                        <a:lnSpc>
                          <a:spcPct val="115000"/>
                        </a:lnSpc>
                        <a:spcBef>
                          <a:spcPts val="0"/>
                        </a:spcBef>
                        <a:spcAft>
                          <a:spcPts val="0"/>
                        </a:spcAft>
                        <a:buClr>
                          <a:srgbClr val="000000"/>
                        </a:buClr>
                        <a:buSzPts val="1100"/>
                        <a:buFont typeface="Arial"/>
                        <a:buNone/>
                      </a:pPr>
                      <a:r>
                        <a:rPr lang="ru-RU" sz="1400" b="1" u="none" strike="noStrike" cap="none">
                          <a:latin typeface="Trebuchet MS"/>
                          <a:ea typeface="Trebuchet MS"/>
                          <a:cs typeface="Trebuchet MS"/>
                          <a:sym typeface="Trebuchet MS"/>
                        </a:rPr>
                        <a:t>Научный сотрудник</a:t>
                      </a:r>
                      <a:endParaRPr sz="1400" b="1"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57</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41</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2</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3</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4</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3</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4</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32650">
                <a:tc>
                  <a:txBody>
                    <a:bodyPr/>
                    <a:lstStyle/>
                    <a:p>
                      <a:pPr marL="0" marR="0" lvl="0" indent="0" algn="l" rtl="0">
                        <a:lnSpc>
                          <a:spcPct val="115000"/>
                        </a:lnSpc>
                        <a:spcBef>
                          <a:spcPts val="0"/>
                        </a:spcBef>
                        <a:spcAft>
                          <a:spcPts val="0"/>
                        </a:spcAft>
                        <a:buClr>
                          <a:srgbClr val="000000"/>
                        </a:buClr>
                        <a:buSzPts val="1100"/>
                        <a:buFont typeface="Arial"/>
                        <a:buNone/>
                      </a:pPr>
                      <a:r>
                        <a:rPr lang="ru-RU" sz="1400" b="1" u="none" strike="noStrike" cap="none">
                          <a:latin typeface="Trebuchet MS"/>
                          <a:ea typeface="Trebuchet MS"/>
                          <a:cs typeface="Trebuchet MS"/>
                          <a:sym typeface="Trebuchet MS"/>
                        </a:rPr>
                        <a:t>Младший научный сотрудник</a:t>
                      </a:r>
                      <a:endParaRPr sz="1400" b="1"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6</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5</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 </a:t>
                      </a:r>
                      <a:endParaRPr sz="1400" b="1"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 </a:t>
                      </a:r>
                      <a:endParaRPr sz="1400" b="1"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1 </a:t>
                      </a:r>
                      <a:endParaRPr sz="1400" b="1"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 </a:t>
                      </a:r>
                      <a:endParaRPr sz="1400" b="1"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32650">
                <a:tc>
                  <a:txBody>
                    <a:bodyPr/>
                    <a:lstStyle/>
                    <a:p>
                      <a:pPr marL="0" marR="0" lvl="0" indent="0" algn="l" rtl="0">
                        <a:lnSpc>
                          <a:spcPct val="115000"/>
                        </a:lnSpc>
                        <a:spcBef>
                          <a:spcPts val="0"/>
                        </a:spcBef>
                        <a:spcAft>
                          <a:spcPts val="0"/>
                        </a:spcAft>
                        <a:buClr>
                          <a:srgbClr val="000000"/>
                        </a:buClr>
                        <a:buSzPts val="1100"/>
                        <a:buFont typeface="Arial"/>
                        <a:buNone/>
                      </a:pPr>
                      <a:r>
                        <a:rPr lang="ru-RU" sz="1400" b="1" u="none" strike="noStrike" cap="none">
                          <a:latin typeface="Trebuchet MS"/>
                          <a:ea typeface="Trebuchet MS"/>
                          <a:cs typeface="Trebuchet MS"/>
                          <a:sym typeface="Trebuchet MS"/>
                        </a:rPr>
                        <a:t>Прочие научные работники</a:t>
                      </a:r>
                      <a:endParaRPr sz="1400" b="1"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14</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12</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1</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1</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32650">
                <a:tc>
                  <a:txBody>
                    <a:bodyPr/>
                    <a:lstStyle/>
                    <a:p>
                      <a:pPr marL="0" marR="0" lvl="0" indent="0" algn="l" rtl="0">
                        <a:lnSpc>
                          <a:spcPct val="100000"/>
                        </a:lnSpc>
                        <a:spcBef>
                          <a:spcPts val="0"/>
                        </a:spcBef>
                        <a:spcAft>
                          <a:spcPts val="0"/>
                        </a:spcAft>
                        <a:buClr>
                          <a:schemeClr val="accent2"/>
                        </a:buClr>
                        <a:buSzPts val="1100"/>
                        <a:buFont typeface="Noto Sans Symbols"/>
                        <a:buNone/>
                      </a:pPr>
                      <a:r>
                        <a:rPr lang="ru-RU" sz="1400" b="1" i="0" u="none" strike="noStrike" cap="none">
                          <a:solidFill>
                            <a:schemeClr val="dk1"/>
                          </a:solidFill>
                          <a:latin typeface="Trebuchet MS"/>
                          <a:ea typeface="Trebuchet MS"/>
                          <a:cs typeface="Trebuchet MS"/>
                          <a:sym typeface="Trebuchet MS"/>
                        </a:rPr>
                        <a:t>Всего</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u="none" strike="noStrike" cap="none">
                          <a:solidFill>
                            <a:schemeClr val="dk1"/>
                          </a:solidFill>
                          <a:latin typeface="Calibri"/>
                          <a:ea typeface="Calibri"/>
                          <a:cs typeface="Calibri"/>
                          <a:sym typeface="Calibri"/>
                        </a:rPr>
                        <a:t>259</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u="none" strike="noStrike" cap="none">
                          <a:solidFill>
                            <a:schemeClr val="dk1"/>
                          </a:solidFill>
                          <a:latin typeface="Calibri"/>
                          <a:ea typeface="Calibri"/>
                          <a:cs typeface="Calibri"/>
                          <a:sym typeface="Calibri"/>
                        </a:rPr>
                        <a:t>69</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u="none" strike="noStrike" cap="none" dirty="0"/>
                        <a:t>13</a:t>
                      </a:r>
                      <a:endParaRPr sz="1400" b="1"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u="none" strike="noStrike" cap="none">
                          <a:solidFill>
                            <a:schemeClr val="dk1"/>
                          </a:solidFill>
                          <a:latin typeface="Calibri"/>
                          <a:ea typeface="Calibri"/>
                          <a:cs typeface="Calibri"/>
                          <a:sym typeface="Calibri"/>
                        </a:rPr>
                        <a:t>40</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u="none" strike="noStrike" cap="none"/>
                        <a:t>32</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u="none" strike="noStrike" cap="none"/>
                        <a:t>47</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u="none" strike="noStrike" cap="none" dirty="0">
                          <a:solidFill>
                            <a:schemeClr val="dk1"/>
                          </a:solidFill>
                          <a:latin typeface="Calibri"/>
                          <a:ea typeface="Calibri"/>
                          <a:cs typeface="Calibri"/>
                          <a:sym typeface="Calibri"/>
                        </a:rPr>
                        <a:t>58</a:t>
                      </a:r>
                      <a:endParaRPr sz="1400" b="1"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pic>
        <p:nvPicPr>
          <p:cNvPr id="280" name="Google Shape;280;p7"/>
          <p:cNvPicPr preferRelativeResize="0"/>
          <p:nvPr/>
        </p:nvPicPr>
        <p:blipFill rotWithShape="1">
          <a:blip r:embed="rId3">
            <a:alphaModFix/>
          </a:blip>
          <a:srcRect/>
          <a:stretch/>
        </p:blipFill>
        <p:spPr>
          <a:xfrm>
            <a:off x="611188" y="404813"/>
            <a:ext cx="990600" cy="962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546" y="-27384"/>
            <a:ext cx="6600844" cy="584195"/>
          </a:xfrm>
        </p:spPr>
        <p:txBody>
          <a:bodyPr>
            <a:normAutofit/>
          </a:bodyPr>
          <a:lstStyle/>
          <a:p>
            <a:pPr algn="l"/>
            <a:r>
              <a:rPr lang="ru-RU" sz="2000" b="1" cap="all" dirty="0">
                <a:solidFill>
                  <a:srgbClr val="A02029"/>
                </a:solidFill>
                <a:latin typeface="Bahnschrift SemiBold SemiConden" panose="020B0502040204020203" pitchFamily="34" charset="0"/>
              </a:rPr>
              <a:t>Математический центр в Академгородке</a:t>
            </a:r>
          </a:p>
        </p:txBody>
      </p:sp>
      <p:pic>
        <p:nvPicPr>
          <p:cNvPr id="1026" name="Picture 2" descr="C:\Users\IMC\Desktop\МЦА\През 3\Линия.png"/>
          <p:cNvPicPr>
            <a:picLocks noChangeAspect="1" noChangeArrowheads="1"/>
          </p:cNvPicPr>
          <p:nvPr/>
        </p:nvPicPr>
        <p:blipFill>
          <a:blip r:embed="rId2"/>
          <a:srcRect/>
          <a:stretch>
            <a:fillRect/>
          </a:stretch>
        </p:blipFill>
        <p:spPr bwMode="auto">
          <a:xfrm>
            <a:off x="174594" y="420285"/>
            <a:ext cx="8783637" cy="106362"/>
          </a:xfrm>
          <a:prstGeom prst="rect">
            <a:avLst/>
          </a:prstGeom>
          <a:noFill/>
        </p:spPr>
      </p:pic>
      <p:sp>
        <p:nvSpPr>
          <p:cNvPr id="5" name="Заголовок 1"/>
          <p:cNvSpPr txBox="1">
            <a:spLocks/>
          </p:cNvSpPr>
          <p:nvPr/>
        </p:nvSpPr>
        <p:spPr>
          <a:xfrm>
            <a:off x="86020" y="374611"/>
            <a:ext cx="8446420" cy="584195"/>
          </a:xfrm>
          <a:prstGeom prst="rect">
            <a:avLst/>
          </a:prstGeom>
        </p:spPr>
        <p:txBody>
          <a:bodyPr vert="horz" lIns="91440" tIns="45720" rIns="91440" bIns="45720" rtlCol="0" anchor="ctr">
            <a:normAutofit/>
          </a:bodyPr>
          <a:lstStyle/>
          <a:p>
            <a:pPr>
              <a:spcBef>
                <a:spcPct val="0"/>
              </a:spcBef>
              <a:defRPr/>
            </a:pPr>
            <a:r>
              <a:rPr lang="ru-RU" sz="2000" b="1" cap="all" dirty="0">
                <a:solidFill>
                  <a:srgbClr val="24455C"/>
                </a:solidFill>
                <a:latin typeface="Bahnschrift SemiBold SemiConden" panose="020B0502040204020203" pitchFamily="34" charset="0"/>
                <a:ea typeface="+mj-ea"/>
                <a:cs typeface="+mj-cs"/>
              </a:rPr>
              <a:t>ЦЕЛИ ПРОГРАММЫ СОЗДАНИЯ И РАЗВИТИЯ ЦЕНТРА</a:t>
            </a:r>
          </a:p>
        </p:txBody>
      </p:sp>
      <p:sp>
        <p:nvSpPr>
          <p:cNvPr id="13" name="TextBox 12">
            <a:extLst>
              <a:ext uri="{FF2B5EF4-FFF2-40B4-BE49-F238E27FC236}">
                <a16:creationId xmlns="" xmlns:a16="http://schemas.microsoft.com/office/drawing/2014/main" id="{5753769E-40D5-4521-8740-D9B3B5116900}"/>
              </a:ext>
            </a:extLst>
          </p:cNvPr>
          <p:cNvSpPr txBox="1"/>
          <p:nvPr/>
        </p:nvSpPr>
        <p:spPr>
          <a:xfrm>
            <a:off x="207902" y="831710"/>
            <a:ext cx="8684578" cy="4708981"/>
          </a:xfrm>
          <a:prstGeom prst="rect">
            <a:avLst/>
          </a:prstGeom>
          <a:noFill/>
        </p:spPr>
        <p:txBody>
          <a:bodyPr wrap="square" rtlCol="0">
            <a:spAutoFit/>
          </a:bodyPr>
          <a:lstStyle/>
          <a:p>
            <a:pPr>
              <a:spcAft>
                <a:spcPts val="1200"/>
              </a:spcAft>
            </a:pPr>
            <a:r>
              <a:rPr lang="ru-RU" sz="2000" dirty="0">
                <a:latin typeface="Bahnschrift Light Condensed" panose="020B0502040204020203" pitchFamily="34" charset="0"/>
              </a:rPr>
              <a:t>– Обеспечение лидирующей позиции Российской Федерации в числе пяти ведущих стран мира, осуществляющих научные исследования и разработки в области математики и смежных областях.</a:t>
            </a:r>
          </a:p>
          <a:p>
            <a:pPr>
              <a:spcAft>
                <a:spcPts val="1200"/>
              </a:spcAft>
            </a:pPr>
            <a:r>
              <a:rPr lang="ru-RU" sz="2000" dirty="0">
                <a:latin typeface="Bahnschrift Light Condensed" panose="020B0502040204020203" pitchFamily="34" charset="0"/>
              </a:rPr>
              <a:t>– Обеспечение привлекательности работы в Сибирском макрорегионе для российских и зарубежных ведущих ученых и молодых перспективных исследователей.</a:t>
            </a:r>
          </a:p>
          <a:p>
            <a:pPr>
              <a:spcAft>
                <a:spcPts val="1200"/>
              </a:spcAft>
            </a:pPr>
            <a:r>
              <a:rPr lang="ru-RU" sz="2000" dirty="0">
                <a:latin typeface="Bahnschrift Light Condensed" panose="020B0502040204020203" pitchFamily="34" charset="0"/>
              </a:rPr>
              <a:t>– Интеграция российских математических исследований в мировую науку, в том числе путем создания инфраструктуры международного научно-технического и инновационно-технологического сотрудничества.</a:t>
            </a:r>
          </a:p>
          <a:p>
            <a:pPr>
              <a:spcAft>
                <a:spcPts val="1200"/>
              </a:spcAft>
            </a:pPr>
            <a:r>
              <a:rPr lang="ru-RU" sz="2000" dirty="0">
                <a:latin typeface="Bahnschrift Light Condensed" panose="020B0502040204020203" pitchFamily="34" charset="0"/>
              </a:rPr>
              <a:t>– Обеспечение передового уровня фундаментальных и прикладных исследований в математике и смежных областях.</a:t>
            </a:r>
          </a:p>
          <a:p>
            <a:pPr>
              <a:spcAft>
                <a:spcPts val="1200"/>
              </a:spcAft>
            </a:pPr>
            <a:r>
              <a:rPr lang="ru-RU" sz="2000" dirty="0">
                <a:latin typeface="Bahnschrift Light Condensed" panose="020B0502040204020203" pitchFamily="34" charset="0"/>
              </a:rPr>
              <a:t>– Развитие кадрового потенциала Сибирского макрорегиона в сфере исследований и разработок, в том числе за счет обеспечения профессионального роста молодых исследователей, преподавателей вузов, учителей школ в области математики, а также развития кадров в сфере управления исследованиями.</a:t>
            </a:r>
            <a:endParaRPr lang="ru-RU" dirty="0">
              <a:latin typeface="Bahnschrift Light Condensed" panose="020B0502040204020203" pitchFamily="34" charset="0"/>
            </a:endParaRPr>
          </a:p>
        </p:txBody>
      </p:sp>
    </p:spTree>
    <p:extLst>
      <p:ext uri="{BB962C8B-B14F-4D97-AF65-F5344CB8AC3E}">
        <p14:creationId xmlns:p14="http://schemas.microsoft.com/office/powerpoint/2010/main" val="3738208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546" y="-27384"/>
            <a:ext cx="6600844" cy="584195"/>
          </a:xfrm>
        </p:spPr>
        <p:txBody>
          <a:bodyPr>
            <a:normAutofit/>
          </a:bodyPr>
          <a:lstStyle/>
          <a:p>
            <a:pPr algn="l"/>
            <a:r>
              <a:rPr lang="ru-RU" sz="2000" b="1" cap="all" dirty="0">
                <a:solidFill>
                  <a:srgbClr val="A02029"/>
                </a:solidFill>
                <a:latin typeface="Bahnschrift SemiBold SemiConden" panose="020B0502040204020203" pitchFamily="34" charset="0"/>
              </a:rPr>
              <a:t>Математический центр в Академгородке</a:t>
            </a:r>
          </a:p>
        </p:txBody>
      </p:sp>
      <p:pic>
        <p:nvPicPr>
          <p:cNvPr id="1026" name="Picture 2" descr="C:\Users\IMC\Desktop\МЦА\През 3\Линия.png"/>
          <p:cNvPicPr>
            <a:picLocks noChangeAspect="1" noChangeArrowheads="1"/>
          </p:cNvPicPr>
          <p:nvPr/>
        </p:nvPicPr>
        <p:blipFill>
          <a:blip r:embed="rId2"/>
          <a:srcRect/>
          <a:stretch>
            <a:fillRect/>
          </a:stretch>
        </p:blipFill>
        <p:spPr bwMode="auto">
          <a:xfrm>
            <a:off x="174594" y="420285"/>
            <a:ext cx="8783637" cy="106362"/>
          </a:xfrm>
          <a:prstGeom prst="rect">
            <a:avLst/>
          </a:prstGeom>
          <a:noFill/>
        </p:spPr>
      </p:pic>
      <p:sp>
        <p:nvSpPr>
          <p:cNvPr id="5" name="Заголовок 1"/>
          <p:cNvSpPr txBox="1">
            <a:spLocks/>
          </p:cNvSpPr>
          <p:nvPr/>
        </p:nvSpPr>
        <p:spPr>
          <a:xfrm>
            <a:off x="86020" y="374611"/>
            <a:ext cx="3628762" cy="584195"/>
          </a:xfrm>
          <a:prstGeom prst="rect">
            <a:avLst/>
          </a:prstGeom>
        </p:spPr>
        <p:txBody>
          <a:bodyPr vert="horz" lIns="91440" tIns="45720" rIns="91440" bIns="45720" rtlCol="0" anchor="ctr">
            <a:normAutofit/>
          </a:bodyPr>
          <a:lstStyle/>
          <a:p>
            <a:pPr>
              <a:spcBef>
                <a:spcPct val="0"/>
              </a:spcBef>
              <a:defRPr/>
            </a:pPr>
            <a:r>
              <a:rPr kumimoji="0" lang="ru-RU" sz="2000" b="1" i="0" u="none" strike="noStrike" kern="1200" cap="all" spc="0" normalizeH="0" baseline="0" noProof="0" dirty="0">
                <a:ln>
                  <a:noFill/>
                </a:ln>
                <a:solidFill>
                  <a:srgbClr val="24455C"/>
                </a:solidFill>
                <a:effectLst/>
                <a:uLnTx/>
                <a:uFillTx/>
                <a:latin typeface="Bahnschrift SemiBold SemiConden" panose="020B0502040204020203" pitchFamily="34" charset="0"/>
                <a:ea typeface="+mj-ea"/>
                <a:cs typeface="+mj-cs"/>
              </a:rPr>
              <a:t>СТРУКТУРА ЦЕНТРА</a:t>
            </a:r>
          </a:p>
        </p:txBody>
      </p:sp>
      <p:sp>
        <p:nvSpPr>
          <p:cNvPr id="70" name="TextBox 69">
            <a:extLst>
              <a:ext uri="{FF2B5EF4-FFF2-40B4-BE49-F238E27FC236}">
                <a16:creationId xmlns="" xmlns:a16="http://schemas.microsoft.com/office/drawing/2014/main" id="{54DD114A-2E3E-434F-BB58-B53AB4B17B41}"/>
              </a:ext>
            </a:extLst>
          </p:cNvPr>
          <p:cNvSpPr txBox="1"/>
          <p:nvPr/>
        </p:nvSpPr>
        <p:spPr>
          <a:xfrm>
            <a:off x="98452" y="5109050"/>
            <a:ext cx="2849348" cy="840230"/>
          </a:xfrm>
          <a:prstGeom prst="rect">
            <a:avLst/>
          </a:prstGeom>
          <a:noFill/>
        </p:spPr>
        <p:txBody>
          <a:bodyPr wrap="square" rtlCol="0">
            <a:spAutoFit/>
          </a:bodyPr>
          <a:lstStyle/>
          <a:p>
            <a:pPr>
              <a:lnSpc>
                <a:spcPct val="90000"/>
              </a:lnSpc>
            </a:pPr>
            <a:r>
              <a:rPr lang="ru-RU" dirty="0">
                <a:latin typeface="Bahnschrift Light Condensed" panose="020B0502040204020203" pitchFamily="34" charset="0"/>
              </a:rPr>
              <a:t>Ведущие ученые </a:t>
            </a:r>
            <a:r>
              <a:rPr lang="ru-RU" dirty="0">
                <a:solidFill>
                  <a:srgbClr val="A01F29"/>
                </a:solidFill>
                <a:latin typeface="Bahnschrift Light Condensed" panose="020B0502040204020203" pitchFamily="34" charset="0"/>
              </a:rPr>
              <a:t>101</a:t>
            </a:r>
          </a:p>
          <a:p>
            <a:pPr>
              <a:lnSpc>
                <a:spcPct val="90000"/>
              </a:lnSpc>
            </a:pPr>
            <a:r>
              <a:rPr lang="ru-RU" dirty="0">
                <a:latin typeface="Bahnschrift Light Condensed" panose="020B0502040204020203" pitchFamily="34" charset="0"/>
              </a:rPr>
              <a:t>Научные сотрудники </a:t>
            </a:r>
            <a:r>
              <a:rPr lang="ru-RU" dirty="0">
                <a:solidFill>
                  <a:srgbClr val="A01F29"/>
                </a:solidFill>
                <a:latin typeface="Bahnschrift Light Condensed" panose="020B0502040204020203" pitchFamily="34" charset="0"/>
              </a:rPr>
              <a:t>184</a:t>
            </a:r>
          </a:p>
          <a:p>
            <a:pPr>
              <a:lnSpc>
                <a:spcPct val="90000"/>
              </a:lnSpc>
            </a:pPr>
            <a:r>
              <a:rPr lang="ru-RU" dirty="0">
                <a:latin typeface="Bahnschrift Light Condensed" panose="020B0502040204020203" pitchFamily="34" charset="0"/>
              </a:rPr>
              <a:t>Молодые исследователи </a:t>
            </a:r>
            <a:r>
              <a:rPr lang="ru-RU" dirty="0">
                <a:solidFill>
                  <a:srgbClr val="A01F29"/>
                </a:solidFill>
                <a:latin typeface="Bahnschrift Light Condensed" panose="020B0502040204020203" pitchFamily="34" charset="0"/>
              </a:rPr>
              <a:t>113</a:t>
            </a:r>
          </a:p>
        </p:txBody>
      </p:sp>
      <p:sp>
        <p:nvSpPr>
          <p:cNvPr id="147" name="TextBox 146">
            <a:extLst>
              <a:ext uri="{FF2B5EF4-FFF2-40B4-BE49-F238E27FC236}">
                <a16:creationId xmlns="" xmlns:a16="http://schemas.microsoft.com/office/drawing/2014/main" id="{AF5DD078-EC44-48AB-8F44-4145BEE16D45}"/>
              </a:ext>
            </a:extLst>
          </p:cNvPr>
          <p:cNvSpPr txBox="1"/>
          <p:nvPr/>
        </p:nvSpPr>
        <p:spPr>
          <a:xfrm>
            <a:off x="124026" y="6021288"/>
            <a:ext cx="6176166" cy="646331"/>
          </a:xfrm>
          <a:prstGeom prst="rect">
            <a:avLst/>
          </a:prstGeom>
          <a:noFill/>
        </p:spPr>
        <p:txBody>
          <a:bodyPr wrap="square" rtlCol="0">
            <a:spAutoFit/>
          </a:bodyPr>
          <a:lstStyle/>
          <a:p>
            <a:r>
              <a:rPr lang="ru-RU" sz="1200" dirty="0">
                <a:latin typeface="Bahnschrift Light Condensed" panose="020B0502040204020203" pitchFamily="34" charset="0"/>
              </a:rPr>
              <a:t>С 2021 года должности руководителя Центра, руководителей направлений, ведущих научных ученых, </a:t>
            </a:r>
            <a:r>
              <a:rPr lang="ru-RU" sz="1200" dirty="0" err="1">
                <a:latin typeface="Bahnschrift Light Condensed" panose="020B0502040204020203" pitchFamily="34" charset="0"/>
              </a:rPr>
              <a:t>постдоков</a:t>
            </a:r>
            <a:r>
              <a:rPr lang="ru-RU" sz="1200" dirty="0">
                <a:latin typeface="Bahnschrift Light Condensed" panose="020B0502040204020203" pitchFamily="34" charset="0"/>
              </a:rPr>
              <a:t> и аспирантов будут замещаться на конкурсной основе по итогам международных конкурсов.</a:t>
            </a:r>
          </a:p>
        </p:txBody>
      </p:sp>
      <p:grpSp>
        <p:nvGrpSpPr>
          <p:cNvPr id="145" name="Группа 144">
            <a:extLst>
              <a:ext uri="{FF2B5EF4-FFF2-40B4-BE49-F238E27FC236}">
                <a16:creationId xmlns="" xmlns:a16="http://schemas.microsoft.com/office/drawing/2014/main" id="{E512F234-95E2-4D62-9BFC-015689C2E5F2}"/>
              </a:ext>
            </a:extLst>
          </p:cNvPr>
          <p:cNvGrpSpPr/>
          <p:nvPr/>
        </p:nvGrpSpPr>
        <p:grpSpPr>
          <a:xfrm>
            <a:off x="169009" y="882555"/>
            <a:ext cx="3675076" cy="3698573"/>
            <a:chOff x="169009" y="865287"/>
            <a:chExt cx="3675076" cy="3698573"/>
          </a:xfrm>
        </p:grpSpPr>
        <p:pic>
          <p:nvPicPr>
            <p:cNvPr id="34" name="Рисунок 33">
              <a:extLst>
                <a:ext uri="{FF2B5EF4-FFF2-40B4-BE49-F238E27FC236}">
                  <a16:creationId xmlns="" xmlns:a16="http://schemas.microsoft.com/office/drawing/2014/main" id="{BEDC22D3-2DB8-4C50-80EB-147931A9C87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69009" y="1484784"/>
              <a:ext cx="1683355" cy="671189"/>
            </a:xfrm>
            <a:prstGeom prst="rect">
              <a:avLst/>
            </a:prstGeom>
          </p:spPr>
        </p:pic>
        <p:pic>
          <p:nvPicPr>
            <p:cNvPr id="35" name="Рисунок 34">
              <a:extLst>
                <a:ext uri="{FF2B5EF4-FFF2-40B4-BE49-F238E27FC236}">
                  <a16:creationId xmlns="" xmlns:a16="http://schemas.microsoft.com/office/drawing/2014/main" id="{756E42F6-80A9-4820-A93E-ECDC1516CE0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024549" y="1482919"/>
              <a:ext cx="1683355" cy="673790"/>
            </a:xfrm>
            <a:prstGeom prst="rect">
              <a:avLst/>
            </a:prstGeom>
          </p:spPr>
        </p:pic>
        <p:pic>
          <p:nvPicPr>
            <p:cNvPr id="36" name="Рисунок 35">
              <a:extLst>
                <a:ext uri="{FF2B5EF4-FFF2-40B4-BE49-F238E27FC236}">
                  <a16:creationId xmlns="" xmlns:a16="http://schemas.microsoft.com/office/drawing/2014/main" id="{64E49E3D-5D17-4075-A785-F3B6BAE18BD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77754" y="2362243"/>
              <a:ext cx="1674610" cy="461037"/>
            </a:xfrm>
            <a:prstGeom prst="rect">
              <a:avLst/>
            </a:prstGeom>
          </p:spPr>
        </p:pic>
        <p:pic>
          <p:nvPicPr>
            <p:cNvPr id="37" name="Рисунок 36">
              <a:extLst>
                <a:ext uri="{FF2B5EF4-FFF2-40B4-BE49-F238E27FC236}">
                  <a16:creationId xmlns="" xmlns:a16="http://schemas.microsoft.com/office/drawing/2014/main" id="{1799859D-ED6C-4489-AB74-15CFDD032F7A}"/>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2024549" y="2356664"/>
              <a:ext cx="1683355" cy="471962"/>
            </a:xfrm>
            <a:prstGeom prst="rect">
              <a:avLst/>
            </a:prstGeom>
          </p:spPr>
        </p:pic>
        <p:pic>
          <p:nvPicPr>
            <p:cNvPr id="38" name="Рисунок 37">
              <a:extLst>
                <a:ext uri="{FF2B5EF4-FFF2-40B4-BE49-F238E27FC236}">
                  <a16:creationId xmlns="" xmlns:a16="http://schemas.microsoft.com/office/drawing/2014/main" id="{8C378E74-E0A8-4C2D-894A-337242B1380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77754" y="908721"/>
              <a:ext cx="3530150" cy="337382"/>
            </a:xfrm>
            <a:prstGeom prst="rect">
              <a:avLst/>
            </a:prstGeom>
          </p:spPr>
        </p:pic>
        <p:cxnSp>
          <p:nvCxnSpPr>
            <p:cNvPr id="39" name="Прямая со стрелкой 38">
              <a:extLst>
                <a:ext uri="{FF2B5EF4-FFF2-40B4-BE49-F238E27FC236}">
                  <a16:creationId xmlns="" xmlns:a16="http://schemas.microsoft.com/office/drawing/2014/main" id="{16494FEC-D46F-416B-87BB-7FEE8CC37D97}"/>
                </a:ext>
              </a:extLst>
            </p:cNvPr>
            <p:cNvCxnSpPr>
              <a:cxnSpLocks/>
              <a:stCxn id="38" idx="2"/>
              <a:endCxn id="34" idx="0"/>
            </p:cNvCxnSpPr>
            <p:nvPr/>
          </p:nvCxnSpPr>
          <p:spPr>
            <a:xfrm flipH="1">
              <a:off x="1010687" y="1246103"/>
              <a:ext cx="932142" cy="238681"/>
            </a:xfrm>
            <a:prstGeom prst="straightConnector1">
              <a:avLst/>
            </a:prstGeom>
            <a:ln w="19050">
              <a:solidFill>
                <a:srgbClr val="A49D9B"/>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a:extLst>
                <a:ext uri="{FF2B5EF4-FFF2-40B4-BE49-F238E27FC236}">
                  <a16:creationId xmlns="" xmlns:a16="http://schemas.microsoft.com/office/drawing/2014/main" id="{28666317-5621-436D-A285-5C2CD801A4D9}"/>
                </a:ext>
              </a:extLst>
            </p:cNvPr>
            <p:cNvCxnSpPr>
              <a:cxnSpLocks/>
              <a:stCxn id="34" idx="2"/>
              <a:endCxn id="36" idx="0"/>
            </p:cNvCxnSpPr>
            <p:nvPr/>
          </p:nvCxnSpPr>
          <p:spPr>
            <a:xfrm>
              <a:off x="1010687" y="2155973"/>
              <a:ext cx="4372" cy="206270"/>
            </a:xfrm>
            <a:prstGeom prst="straightConnector1">
              <a:avLst/>
            </a:prstGeom>
            <a:ln w="19050">
              <a:solidFill>
                <a:srgbClr val="A49D9B"/>
              </a:solidFill>
              <a:tailEnd type="triangle"/>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a:extLst>
                <a:ext uri="{FF2B5EF4-FFF2-40B4-BE49-F238E27FC236}">
                  <a16:creationId xmlns="" xmlns:a16="http://schemas.microsoft.com/office/drawing/2014/main" id="{FD39A00E-D6A9-4DB5-8787-AAC2DC4312A5}"/>
                </a:ext>
              </a:extLst>
            </p:cNvPr>
            <p:cNvCxnSpPr>
              <a:cxnSpLocks/>
              <a:stCxn id="37" idx="2"/>
              <a:endCxn id="46" idx="0"/>
            </p:cNvCxnSpPr>
            <p:nvPr/>
          </p:nvCxnSpPr>
          <p:spPr>
            <a:xfrm>
              <a:off x="2866227" y="2828626"/>
              <a:ext cx="6878" cy="168326"/>
            </a:xfrm>
            <a:prstGeom prst="straightConnector1">
              <a:avLst/>
            </a:prstGeom>
            <a:ln w="19050">
              <a:solidFill>
                <a:srgbClr val="A49D9B"/>
              </a:solidFill>
              <a:tailEnd type="triangle"/>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a:extLst>
                <a:ext uri="{FF2B5EF4-FFF2-40B4-BE49-F238E27FC236}">
                  <a16:creationId xmlns="" xmlns:a16="http://schemas.microsoft.com/office/drawing/2014/main" id="{A936AA96-2D42-4D96-A85D-7B6B6894F395}"/>
                </a:ext>
              </a:extLst>
            </p:cNvPr>
            <p:cNvCxnSpPr>
              <a:cxnSpLocks/>
              <a:stCxn id="34" idx="2"/>
              <a:endCxn id="37" idx="0"/>
            </p:cNvCxnSpPr>
            <p:nvPr/>
          </p:nvCxnSpPr>
          <p:spPr>
            <a:xfrm>
              <a:off x="1010687" y="2155973"/>
              <a:ext cx="1855540" cy="200691"/>
            </a:xfrm>
            <a:prstGeom prst="straightConnector1">
              <a:avLst/>
            </a:prstGeom>
            <a:ln w="19050">
              <a:solidFill>
                <a:srgbClr val="A49D9B"/>
              </a:solidFill>
              <a:tailEnd type="triangle"/>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a:extLst>
                <a:ext uri="{FF2B5EF4-FFF2-40B4-BE49-F238E27FC236}">
                  <a16:creationId xmlns="" xmlns:a16="http://schemas.microsoft.com/office/drawing/2014/main" id="{928CBC1B-37C2-46FE-B24E-6E357557E87E}"/>
                </a:ext>
              </a:extLst>
            </p:cNvPr>
            <p:cNvCxnSpPr>
              <a:cxnSpLocks/>
              <a:stCxn id="36" idx="2"/>
              <a:endCxn id="28" idx="0"/>
            </p:cNvCxnSpPr>
            <p:nvPr/>
          </p:nvCxnSpPr>
          <p:spPr>
            <a:xfrm>
              <a:off x="1015059" y="2823280"/>
              <a:ext cx="2614" cy="173673"/>
            </a:xfrm>
            <a:prstGeom prst="straightConnector1">
              <a:avLst/>
            </a:prstGeom>
            <a:ln w="19050">
              <a:solidFill>
                <a:srgbClr val="A49D9B"/>
              </a:solidFill>
              <a:tailEnd type="triangle"/>
            </a:ln>
          </p:spPr>
          <p:style>
            <a:lnRef idx="1">
              <a:schemeClr val="accent1"/>
            </a:lnRef>
            <a:fillRef idx="0">
              <a:schemeClr val="accent1"/>
            </a:fillRef>
            <a:effectRef idx="0">
              <a:schemeClr val="accent1"/>
            </a:effectRef>
            <a:fontRef idx="minor">
              <a:schemeClr val="tx1"/>
            </a:fontRef>
          </p:style>
        </p:cxnSp>
        <p:pic>
          <p:nvPicPr>
            <p:cNvPr id="46" name="Рисунок 45">
              <a:extLst>
                <a:ext uri="{FF2B5EF4-FFF2-40B4-BE49-F238E27FC236}">
                  <a16:creationId xmlns="" xmlns:a16="http://schemas.microsoft.com/office/drawing/2014/main" id="{B6DFABE7-36FC-4409-AE2B-1816F4F629A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031427" y="2996952"/>
              <a:ext cx="1683355" cy="1566907"/>
            </a:xfrm>
            <a:prstGeom prst="rect">
              <a:avLst/>
            </a:prstGeom>
          </p:spPr>
        </p:pic>
        <p:sp>
          <p:nvSpPr>
            <p:cNvPr id="52" name="TextBox 51">
              <a:extLst>
                <a:ext uri="{FF2B5EF4-FFF2-40B4-BE49-F238E27FC236}">
                  <a16:creationId xmlns="" xmlns:a16="http://schemas.microsoft.com/office/drawing/2014/main" id="{195DA6B9-5479-49D5-9258-A646E6156D91}"/>
                </a:ext>
              </a:extLst>
            </p:cNvPr>
            <p:cNvSpPr txBox="1"/>
            <p:nvPr/>
          </p:nvSpPr>
          <p:spPr>
            <a:xfrm>
              <a:off x="181420" y="865287"/>
              <a:ext cx="3220919" cy="276999"/>
            </a:xfrm>
            <a:prstGeom prst="rect">
              <a:avLst/>
            </a:prstGeom>
            <a:noFill/>
          </p:spPr>
          <p:txBody>
            <a:bodyPr wrap="square" rtlCol="0">
              <a:spAutoFit/>
            </a:bodyPr>
            <a:lstStyle/>
            <a:p>
              <a:r>
                <a:rPr lang="ru-RU" sz="1200" dirty="0">
                  <a:latin typeface="Bahnschrift Light Condensed" panose="020B0502040204020203" pitchFamily="34" charset="0"/>
                  <a:cs typeface="Arial" panose="020B0604020202020204" pitchFamily="34" charset="0"/>
                </a:rPr>
                <a:t>Международный экспертный совет</a:t>
              </a:r>
            </a:p>
          </p:txBody>
        </p:sp>
        <p:sp>
          <p:nvSpPr>
            <p:cNvPr id="53" name="TextBox 52">
              <a:extLst>
                <a:ext uri="{FF2B5EF4-FFF2-40B4-BE49-F238E27FC236}">
                  <a16:creationId xmlns="" xmlns:a16="http://schemas.microsoft.com/office/drawing/2014/main" id="{C112FF21-EED5-45D5-A8D6-8FE45B90C92D}"/>
                </a:ext>
              </a:extLst>
            </p:cNvPr>
            <p:cNvSpPr txBox="1"/>
            <p:nvPr/>
          </p:nvSpPr>
          <p:spPr>
            <a:xfrm>
              <a:off x="190685" y="1488967"/>
              <a:ext cx="1260588" cy="424732"/>
            </a:xfrm>
            <a:prstGeom prst="rect">
              <a:avLst/>
            </a:prstGeom>
            <a:noFill/>
          </p:spPr>
          <p:txBody>
            <a:bodyPr wrap="square" rtlCol="0">
              <a:spAutoFit/>
            </a:bodyPr>
            <a:lstStyle/>
            <a:p>
              <a:pPr>
                <a:lnSpc>
                  <a:spcPct val="90000"/>
                </a:lnSpc>
              </a:pPr>
              <a:r>
                <a:rPr lang="ru-RU" sz="1200" dirty="0">
                  <a:latin typeface="Bahnschrift Light Condensed" panose="020B0502040204020203" pitchFamily="34" charset="0"/>
                  <a:cs typeface="Arial" panose="020B0604020202020204" pitchFamily="34" charset="0"/>
                </a:rPr>
                <a:t>Руководитель </a:t>
              </a:r>
            </a:p>
            <a:p>
              <a:pPr>
                <a:lnSpc>
                  <a:spcPct val="90000"/>
                </a:lnSpc>
              </a:pPr>
              <a:r>
                <a:rPr lang="ru-RU" sz="1200" dirty="0">
                  <a:latin typeface="Bahnschrift Light Condensed" panose="020B0502040204020203" pitchFamily="34" charset="0"/>
                  <a:cs typeface="Arial" panose="020B0604020202020204" pitchFamily="34" charset="0"/>
                </a:rPr>
                <a:t>Центра</a:t>
              </a:r>
            </a:p>
          </p:txBody>
        </p:sp>
        <p:sp>
          <p:nvSpPr>
            <p:cNvPr id="54" name="TextBox 53">
              <a:extLst>
                <a:ext uri="{FF2B5EF4-FFF2-40B4-BE49-F238E27FC236}">
                  <a16:creationId xmlns="" xmlns:a16="http://schemas.microsoft.com/office/drawing/2014/main" id="{90E51EFC-F90C-4E61-8071-0C551FB48489}"/>
                </a:ext>
              </a:extLst>
            </p:cNvPr>
            <p:cNvSpPr txBox="1"/>
            <p:nvPr/>
          </p:nvSpPr>
          <p:spPr>
            <a:xfrm>
              <a:off x="2042195" y="1513969"/>
              <a:ext cx="1614275" cy="276999"/>
            </a:xfrm>
            <a:prstGeom prst="rect">
              <a:avLst/>
            </a:prstGeom>
            <a:noFill/>
          </p:spPr>
          <p:txBody>
            <a:bodyPr wrap="square" rtlCol="0">
              <a:spAutoFit/>
            </a:bodyPr>
            <a:lstStyle/>
            <a:p>
              <a:r>
                <a:rPr lang="ru-RU" sz="1200" dirty="0">
                  <a:latin typeface="Bahnschrift Light Condensed" panose="020B0502040204020203" pitchFamily="34" charset="0"/>
                </a:rPr>
                <a:t>Рабочая группа</a:t>
              </a:r>
            </a:p>
          </p:txBody>
        </p:sp>
        <p:sp>
          <p:nvSpPr>
            <p:cNvPr id="55" name="TextBox 54">
              <a:extLst>
                <a:ext uri="{FF2B5EF4-FFF2-40B4-BE49-F238E27FC236}">
                  <a16:creationId xmlns="" xmlns:a16="http://schemas.microsoft.com/office/drawing/2014/main" id="{9362B937-7BA9-4C82-B7AA-B8300B30E652}"/>
                </a:ext>
              </a:extLst>
            </p:cNvPr>
            <p:cNvSpPr txBox="1"/>
            <p:nvPr/>
          </p:nvSpPr>
          <p:spPr>
            <a:xfrm>
              <a:off x="224352" y="2406250"/>
              <a:ext cx="1515984" cy="276999"/>
            </a:xfrm>
            <a:prstGeom prst="rect">
              <a:avLst/>
            </a:prstGeom>
            <a:noFill/>
          </p:spPr>
          <p:txBody>
            <a:bodyPr wrap="square" rtlCol="0">
              <a:spAutoFit/>
            </a:bodyPr>
            <a:lstStyle/>
            <a:p>
              <a:r>
                <a:rPr lang="ru-RU" sz="1200" dirty="0">
                  <a:latin typeface="Bahnschrift Light Condensed" panose="020B0502040204020203" pitchFamily="34" charset="0"/>
                  <a:cs typeface="Arial" panose="020B0604020202020204" pitchFamily="34" charset="0"/>
                </a:rPr>
                <a:t>ММЦ ИМ СО РАН</a:t>
              </a:r>
            </a:p>
          </p:txBody>
        </p:sp>
        <p:sp>
          <p:nvSpPr>
            <p:cNvPr id="56" name="TextBox 55">
              <a:extLst>
                <a:ext uri="{FF2B5EF4-FFF2-40B4-BE49-F238E27FC236}">
                  <a16:creationId xmlns="" xmlns:a16="http://schemas.microsoft.com/office/drawing/2014/main" id="{A00D665F-ED74-414E-9AD4-79494308F72E}"/>
                </a:ext>
              </a:extLst>
            </p:cNvPr>
            <p:cNvSpPr txBox="1"/>
            <p:nvPr/>
          </p:nvSpPr>
          <p:spPr>
            <a:xfrm>
              <a:off x="2064426" y="2411596"/>
              <a:ext cx="879426" cy="461665"/>
            </a:xfrm>
            <a:prstGeom prst="rect">
              <a:avLst/>
            </a:prstGeom>
            <a:noFill/>
          </p:spPr>
          <p:txBody>
            <a:bodyPr wrap="square" rtlCol="0">
              <a:spAutoFit/>
            </a:bodyPr>
            <a:lstStyle/>
            <a:p>
              <a:r>
                <a:rPr lang="ru-RU" sz="1200" dirty="0">
                  <a:latin typeface="Bahnschrift Light Condensed" panose="020B0502040204020203" pitchFamily="34" charset="0"/>
                  <a:cs typeface="Arial" panose="020B0604020202020204" pitchFamily="34" charset="0"/>
                </a:rPr>
                <a:t>ММЦ НГУ </a:t>
              </a:r>
            </a:p>
          </p:txBody>
        </p:sp>
        <p:sp>
          <p:nvSpPr>
            <p:cNvPr id="57" name="TextBox 56">
              <a:extLst>
                <a:ext uri="{FF2B5EF4-FFF2-40B4-BE49-F238E27FC236}">
                  <a16:creationId xmlns="" xmlns:a16="http://schemas.microsoft.com/office/drawing/2014/main" id="{19967095-1373-4C0C-A7CA-219445F6D45A}"/>
                </a:ext>
              </a:extLst>
            </p:cNvPr>
            <p:cNvSpPr txBox="1"/>
            <p:nvPr/>
          </p:nvSpPr>
          <p:spPr>
            <a:xfrm>
              <a:off x="2042195" y="3236828"/>
              <a:ext cx="1801890" cy="590931"/>
            </a:xfrm>
            <a:prstGeom prst="rect">
              <a:avLst/>
            </a:prstGeom>
            <a:noFill/>
          </p:spPr>
          <p:txBody>
            <a:bodyPr wrap="square" rtlCol="0">
              <a:spAutoFit/>
            </a:bodyPr>
            <a:lstStyle/>
            <a:p>
              <a:pPr>
                <a:lnSpc>
                  <a:spcPct val="90000"/>
                </a:lnSpc>
              </a:pPr>
              <a:r>
                <a:rPr lang="ru-RU" sz="1200" dirty="0">
                  <a:latin typeface="Bahnschrift Light Condensed" panose="020B0502040204020203" pitchFamily="34" charset="0"/>
                  <a:cs typeface="Arial" panose="020B0604020202020204" pitchFamily="34" charset="0"/>
                </a:rPr>
                <a:t>Научно-исследовательские </a:t>
              </a:r>
            </a:p>
            <a:p>
              <a:pPr>
                <a:lnSpc>
                  <a:spcPct val="90000"/>
                </a:lnSpc>
              </a:pPr>
              <a:r>
                <a:rPr lang="ru-RU" sz="1200" dirty="0">
                  <a:latin typeface="Bahnschrift Light Condensed" panose="020B0502040204020203" pitchFamily="34" charset="0"/>
                  <a:cs typeface="Arial" panose="020B0604020202020204" pitchFamily="34" charset="0"/>
                </a:rPr>
                <a:t>группы</a:t>
              </a:r>
            </a:p>
          </p:txBody>
        </p:sp>
        <p:grpSp>
          <p:nvGrpSpPr>
            <p:cNvPr id="1081" name="Группа 1080">
              <a:extLst>
                <a:ext uri="{FF2B5EF4-FFF2-40B4-BE49-F238E27FC236}">
                  <a16:creationId xmlns="" xmlns:a16="http://schemas.microsoft.com/office/drawing/2014/main" id="{300371FC-59BA-4AAD-86A0-2213CC7E7D2B}"/>
                </a:ext>
              </a:extLst>
            </p:cNvPr>
            <p:cNvGrpSpPr/>
            <p:nvPr/>
          </p:nvGrpSpPr>
          <p:grpSpPr>
            <a:xfrm>
              <a:off x="169009" y="2996953"/>
              <a:ext cx="1828452" cy="1566907"/>
              <a:chOff x="177754" y="3665048"/>
              <a:chExt cx="1828452" cy="1566907"/>
            </a:xfrm>
          </p:grpSpPr>
          <p:pic>
            <p:nvPicPr>
              <p:cNvPr id="28" name="Рисунок 27">
                <a:extLst>
                  <a:ext uri="{FF2B5EF4-FFF2-40B4-BE49-F238E27FC236}">
                    <a16:creationId xmlns="" xmlns:a16="http://schemas.microsoft.com/office/drawing/2014/main" id="{2CFE2304-6789-45CA-9B7D-E8620767D652}"/>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00471" y="3665048"/>
                <a:ext cx="1651894" cy="1566907"/>
              </a:xfrm>
              <a:prstGeom prst="rect">
                <a:avLst/>
              </a:prstGeom>
            </p:spPr>
          </p:pic>
          <p:sp>
            <p:nvSpPr>
              <p:cNvPr id="59" name="TextBox 58">
                <a:extLst>
                  <a:ext uri="{FF2B5EF4-FFF2-40B4-BE49-F238E27FC236}">
                    <a16:creationId xmlns="" xmlns:a16="http://schemas.microsoft.com/office/drawing/2014/main" id="{76350A57-569C-490C-9D2D-1AB48A7E0775}"/>
                  </a:ext>
                </a:extLst>
              </p:cNvPr>
              <p:cNvSpPr txBox="1"/>
              <p:nvPr/>
            </p:nvSpPr>
            <p:spPr>
              <a:xfrm>
                <a:off x="177754" y="3744053"/>
                <a:ext cx="1828452" cy="1255728"/>
              </a:xfrm>
              <a:prstGeom prst="rect">
                <a:avLst/>
              </a:prstGeom>
              <a:noFill/>
            </p:spPr>
            <p:txBody>
              <a:bodyPr wrap="square" rtlCol="0">
                <a:spAutoFit/>
              </a:bodyPr>
              <a:lstStyle/>
              <a:p>
                <a:pPr>
                  <a:lnSpc>
                    <a:spcPct val="90000"/>
                  </a:lnSpc>
                </a:pPr>
                <a:r>
                  <a:rPr lang="ru-RU" sz="1200" dirty="0">
                    <a:latin typeface="Bahnschrift Light Condensed" panose="020B0502040204020203" pitchFamily="34" charset="0"/>
                    <a:cs typeface="Arial" panose="020B0604020202020204" pitchFamily="34" charset="0"/>
                  </a:rPr>
                  <a:t>Офис административно-организационной поддержки исследовательского и образовательного процесса</a:t>
                </a:r>
              </a:p>
            </p:txBody>
          </p:sp>
        </p:grpSp>
        <p:cxnSp>
          <p:nvCxnSpPr>
            <p:cNvPr id="142" name="Прямая со стрелкой 141">
              <a:extLst>
                <a:ext uri="{FF2B5EF4-FFF2-40B4-BE49-F238E27FC236}">
                  <a16:creationId xmlns="" xmlns:a16="http://schemas.microsoft.com/office/drawing/2014/main" id="{34DCAFD0-E9AA-4C55-8EEA-11FE53DB3174}"/>
                </a:ext>
              </a:extLst>
            </p:cNvPr>
            <p:cNvCxnSpPr>
              <a:cxnSpLocks/>
            </p:cNvCxnSpPr>
            <p:nvPr/>
          </p:nvCxnSpPr>
          <p:spPr>
            <a:xfrm>
              <a:off x="1821231" y="1816249"/>
              <a:ext cx="243195" cy="0"/>
            </a:xfrm>
            <a:prstGeom prst="straightConnector1">
              <a:avLst/>
            </a:prstGeom>
            <a:ln w="19050">
              <a:solidFill>
                <a:srgbClr val="A49D9B"/>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 xmlns:a16="http://schemas.microsoft.com/office/drawing/2014/main" id="{39D5D8E4-9DE2-43DC-A779-233011F59A5C}"/>
                </a:ext>
              </a:extLst>
            </p:cNvPr>
            <p:cNvSpPr txBox="1"/>
            <p:nvPr/>
          </p:nvSpPr>
          <p:spPr>
            <a:xfrm>
              <a:off x="963483" y="1772816"/>
              <a:ext cx="932142" cy="683264"/>
            </a:xfrm>
            <a:prstGeom prst="rect">
              <a:avLst/>
            </a:prstGeom>
            <a:noFill/>
          </p:spPr>
          <p:txBody>
            <a:bodyPr wrap="square" rtlCol="0">
              <a:spAutoFit/>
            </a:bodyPr>
            <a:lstStyle/>
            <a:p>
              <a:pPr>
                <a:lnSpc>
                  <a:spcPct val="80000"/>
                </a:lnSpc>
              </a:pPr>
              <a:r>
                <a:rPr lang="ru-RU" sz="1200" dirty="0">
                  <a:latin typeface="Bahnschrift Light Condensed" panose="020B0502040204020203" pitchFamily="34" charset="0"/>
                </a:rPr>
                <a:t>директор ММЦ </a:t>
              </a:r>
            </a:p>
            <a:p>
              <a:pPr>
                <a:lnSpc>
                  <a:spcPct val="80000"/>
                </a:lnSpc>
              </a:pPr>
              <a:r>
                <a:rPr lang="ru-RU" sz="1200" dirty="0">
                  <a:latin typeface="Bahnschrift Light Condensed" panose="020B0502040204020203" pitchFamily="34" charset="0"/>
                </a:rPr>
                <a:t>ИМ СО РАН</a:t>
              </a:r>
            </a:p>
          </p:txBody>
        </p:sp>
        <p:cxnSp>
          <p:nvCxnSpPr>
            <p:cNvPr id="192" name="Прямая со стрелкой 191">
              <a:extLst>
                <a:ext uri="{FF2B5EF4-FFF2-40B4-BE49-F238E27FC236}">
                  <a16:creationId xmlns="" xmlns:a16="http://schemas.microsoft.com/office/drawing/2014/main" id="{893213B7-5F5E-4C36-B418-D13FE9C7EEC2}"/>
                </a:ext>
              </a:extLst>
            </p:cNvPr>
            <p:cNvCxnSpPr>
              <a:cxnSpLocks/>
            </p:cNvCxnSpPr>
            <p:nvPr/>
          </p:nvCxnSpPr>
          <p:spPr>
            <a:xfrm>
              <a:off x="1821231" y="2593479"/>
              <a:ext cx="243195" cy="0"/>
            </a:xfrm>
            <a:prstGeom prst="straightConnector1">
              <a:avLst/>
            </a:prstGeom>
            <a:ln w="19050">
              <a:solidFill>
                <a:srgbClr val="A49D9B"/>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a:extLst>
                <a:ext uri="{FF2B5EF4-FFF2-40B4-BE49-F238E27FC236}">
                  <a16:creationId xmlns="" xmlns:a16="http://schemas.microsoft.com/office/drawing/2014/main" id="{75BF3519-15D3-4E25-928D-221D3B408DAB}"/>
                </a:ext>
              </a:extLst>
            </p:cNvPr>
            <p:cNvCxnSpPr>
              <a:cxnSpLocks/>
              <a:stCxn id="37" idx="2"/>
              <a:endCxn id="28" idx="0"/>
            </p:cNvCxnSpPr>
            <p:nvPr/>
          </p:nvCxnSpPr>
          <p:spPr>
            <a:xfrm flipH="1">
              <a:off x="1017673" y="2828626"/>
              <a:ext cx="1848554" cy="168327"/>
            </a:xfrm>
            <a:prstGeom prst="straightConnector1">
              <a:avLst/>
            </a:prstGeom>
            <a:ln w="19050">
              <a:solidFill>
                <a:srgbClr val="A49D9B"/>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Прямая со стрелкой 198">
              <a:extLst>
                <a:ext uri="{FF2B5EF4-FFF2-40B4-BE49-F238E27FC236}">
                  <a16:creationId xmlns="" xmlns:a16="http://schemas.microsoft.com/office/drawing/2014/main" id="{FF10695A-DAD1-451D-A816-50D9561A6E65}"/>
                </a:ext>
              </a:extLst>
            </p:cNvPr>
            <p:cNvCxnSpPr>
              <a:cxnSpLocks/>
              <a:stCxn id="36" idx="2"/>
              <a:endCxn id="46" idx="0"/>
            </p:cNvCxnSpPr>
            <p:nvPr/>
          </p:nvCxnSpPr>
          <p:spPr>
            <a:xfrm>
              <a:off x="1015059" y="2823280"/>
              <a:ext cx="1858046" cy="173672"/>
            </a:xfrm>
            <a:prstGeom prst="straightConnector1">
              <a:avLst/>
            </a:prstGeom>
            <a:ln w="19050">
              <a:solidFill>
                <a:srgbClr val="A49D9B"/>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Прямая со стрелкой 200">
              <a:extLst>
                <a:ext uri="{FF2B5EF4-FFF2-40B4-BE49-F238E27FC236}">
                  <a16:creationId xmlns="" xmlns:a16="http://schemas.microsoft.com/office/drawing/2014/main" id="{F942C8AD-22F5-458D-8FA2-DD0B562BDBBA}"/>
                </a:ext>
              </a:extLst>
            </p:cNvPr>
            <p:cNvCxnSpPr>
              <a:cxnSpLocks/>
            </p:cNvCxnSpPr>
            <p:nvPr/>
          </p:nvCxnSpPr>
          <p:spPr>
            <a:xfrm>
              <a:off x="1821231" y="3789040"/>
              <a:ext cx="243195" cy="0"/>
            </a:xfrm>
            <a:prstGeom prst="straightConnector1">
              <a:avLst/>
            </a:prstGeom>
            <a:ln w="19050">
              <a:solidFill>
                <a:srgbClr val="A49D9B"/>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04" name="Заголовок 1">
            <a:extLst>
              <a:ext uri="{FF2B5EF4-FFF2-40B4-BE49-F238E27FC236}">
                <a16:creationId xmlns="" xmlns:a16="http://schemas.microsoft.com/office/drawing/2014/main" id="{CEC63D24-2016-4FF5-A067-7408D2774EA5}"/>
              </a:ext>
            </a:extLst>
          </p:cNvPr>
          <p:cNvSpPr txBox="1">
            <a:spLocks/>
          </p:cNvSpPr>
          <p:nvPr/>
        </p:nvSpPr>
        <p:spPr>
          <a:xfrm>
            <a:off x="83041" y="4645005"/>
            <a:ext cx="4026499" cy="584195"/>
          </a:xfrm>
          <a:prstGeom prst="rect">
            <a:avLst/>
          </a:prstGeom>
        </p:spPr>
        <p:txBody>
          <a:bodyPr vert="horz" lIns="91440" tIns="45720" rIns="91440" bIns="45720" rtlCol="0" anchor="ctr">
            <a:normAutofit/>
          </a:bodyPr>
          <a:lstStyle/>
          <a:p>
            <a:pPr>
              <a:spcBef>
                <a:spcPct val="0"/>
              </a:spcBef>
              <a:defRPr/>
            </a:pPr>
            <a:r>
              <a:rPr lang="ru-RU" sz="2000" b="1" cap="all" dirty="0">
                <a:solidFill>
                  <a:srgbClr val="24455C"/>
                </a:solidFill>
                <a:latin typeface="Bahnschrift SemiBold SemiConden" panose="020B0502040204020203" pitchFamily="34" charset="0"/>
                <a:ea typeface="+mj-ea"/>
                <a:cs typeface="+mj-cs"/>
              </a:rPr>
              <a:t>кадровый состав центра</a:t>
            </a:r>
          </a:p>
        </p:txBody>
      </p:sp>
      <p:sp>
        <p:nvSpPr>
          <p:cNvPr id="217" name="Заголовок 1">
            <a:extLst>
              <a:ext uri="{FF2B5EF4-FFF2-40B4-BE49-F238E27FC236}">
                <a16:creationId xmlns="" xmlns:a16="http://schemas.microsoft.com/office/drawing/2014/main" id="{F9045824-900D-4F3F-9C3B-977DD62FC3AF}"/>
              </a:ext>
            </a:extLst>
          </p:cNvPr>
          <p:cNvSpPr txBox="1">
            <a:spLocks/>
          </p:cNvSpPr>
          <p:nvPr/>
        </p:nvSpPr>
        <p:spPr>
          <a:xfrm>
            <a:off x="4283968" y="506589"/>
            <a:ext cx="2469756" cy="584195"/>
          </a:xfrm>
          <a:prstGeom prst="rect">
            <a:avLst/>
          </a:prstGeom>
        </p:spPr>
        <p:txBody>
          <a:bodyPr vert="horz" lIns="91440" tIns="45720" rIns="91440" bIns="45720" rtlCol="0" anchor="ctr">
            <a:normAutofit/>
          </a:bodyPr>
          <a:lstStyle/>
          <a:p>
            <a:pPr>
              <a:spcBef>
                <a:spcPct val="0"/>
              </a:spcBef>
              <a:defRPr/>
            </a:pPr>
            <a:r>
              <a:rPr kumimoji="0" lang="ru-RU" sz="2000" b="1" i="0" u="none" strike="noStrike" kern="1200" cap="all" spc="0" normalizeH="0" baseline="0" noProof="0" dirty="0">
                <a:ln>
                  <a:noFill/>
                </a:ln>
                <a:solidFill>
                  <a:srgbClr val="24455C"/>
                </a:solidFill>
                <a:effectLst/>
                <a:uLnTx/>
                <a:uFillTx/>
                <a:latin typeface="Bahnschrift SemiBold SemiConden" panose="020B0502040204020203" pitchFamily="34" charset="0"/>
                <a:ea typeface="+mj-ea"/>
                <a:cs typeface="+mj-cs"/>
              </a:rPr>
              <a:t>РАБОЧАЯ ГРУППА	</a:t>
            </a:r>
          </a:p>
        </p:txBody>
      </p:sp>
      <p:grpSp>
        <p:nvGrpSpPr>
          <p:cNvPr id="146" name="Группа 145">
            <a:extLst>
              <a:ext uri="{FF2B5EF4-FFF2-40B4-BE49-F238E27FC236}">
                <a16:creationId xmlns="" xmlns:a16="http://schemas.microsoft.com/office/drawing/2014/main" id="{D317898F-D0F0-4E2A-B319-F0E723904D75}"/>
              </a:ext>
            </a:extLst>
          </p:cNvPr>
          <p:cNvGrpSpPr/>
          <p:nvPr/>
        </p:nvGrpSpPr>
        <p:grpSpPr>
          <a:xfrm>
            <a:off x="6865854" y="1009758"/>
            <a:ext cx="2282823" cy="867315"/>
            <a:chOff x="5053849" y="1349497"/>
            <a:chExt cx="2282823" cy="867315"/>
          </a:xfrm>
        </p:grpSpPr>
        <p:sp>
          <p:nvSpPr>
            <p:cNvPr id="219" name="Овал 218">
              <a:extLst>
                <a:ext uri="{FF2B5EF4-FFF2-40B4-BE49-F238E27FC236}">
                  <a16:creationId xmlns="" xmlns:a16="http://schemas.microsoft.com/office/drawing/2014/main" id="{74C0CEDF-B112-4CA7-BA2A-C976C88C555C}"/>
                </a:ext>
              </a:extLst>
            </p:cNvPr>
            <p:cNvSpPr/>
            <p:nvPr/>
          </p:nvSpPr>
          <p:spPr>
            <a:xfrm>
              <a:off x="5053849" y="1349497"/>
              <a:ext cx="865579" cy="865579"/>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222" name="TextBox 221">
              <a:extLst>
                <a:ext uri="{FF2B5EF4-FFF2-40B4-BE49-F238E27FC236}">
                  <a16:creationId xmlns="" xmlns:a16="http://schemas.microsoft.com/office/drawing/2014/main" id="{E60CB21E-F957-4D0C-BC38-6E6C0EA9B736}"/>
                </a:ext>
              </a:extLst>
            </p:cNvPr>
            <p:cNvSpPr txBox="1"/>
            <p:nvPr/>
          </p:nvSpPr>
          <p:spPr>
            <a:xfrm>
              <a:off x="5863208" y="1385815"/>
              <a:ext cx="1473464" cy="830997"/>
            </a:xfrm>
            <a:prstGeom prst="rect">
              <a:avLst/>
            </a:prstGeom>
            <a:noFill/>
          </p:spPr>
          <p:txBody>
            <a:bodyPr wrap="square" rtlCol="0">
              <a:spAutoFit/>
            </a:bodyPr>
            <a:lstStyle/>
            <a:p>
              <a:pPr>
                <a:lnSpc>
                  <a:spcPct val="80000"/>
                </a:lnSpc>
              </a:pPr>
              <a:r>
                <a:rPr lang="ru-RU" sz="1200" dirty="0">
                  <a:latin typeface="Bahnschrift Light Condensed" panose="020B0502040204020203" pitchFamily="34" charset="0"/>
                </a:rPr>
                <a:t>Васильев А.В. профессор РАН, </a:t>
              </a:r>
              <a:r>
                <a:rPr lang="en-US" sz="1200" dirty="0">
                  <a:latin typeface="Bahnschrift Light Condensed" panose="020B0502040204020203" pitchFamily="34" charset="0"/>
                </a:rPr>
                <a:t>h=10, 15 </a:t>
              </a:r>
              <a:r>
                <a:rPr lang="ru-RU" sz="1200" dirty="0">
                  <a:latin typeface="Bahnschrift Light Condensed" panose="020B0502040204020203" pitchFamily="34" charset="0"/>
                </a:rPr>
                <a:t>публикаций </a:t>
              </a:r>
            </a:p>
            <a:p>
              <a:pPr>
                <a:lnSpc>
                  <a:spcPct val="80000"/>
                </a:lnSpc>
              </a:pPr>
              <a:r>
                <a:rPr lang="ru-RU" sz="1200" dirty="0">
                  <a:latin typeface="Bahnschrift Light Condensed" panose="020B0502040204020203" pitchFamily="34" charset="0"/>
                </a:rPr>
                <a:t>за 2015—2019 гг.</a:t>
              </a:r>
            </a:p>
          </p:txBody>
        </p:sp>
      </p:grpSp>
      <p:grpSp>
        <p:nvGrpSpPr>
          <p:cNvPr id="155" name="Группа 154">
            <a:extLst>
              <a:ext uri="{FF2B5EF4-FFF2-40B4-BE49-F238E27FC236}">
                <a16:creationId xmlns="" xmlns:a16="http://schemas.microsoft.com/office/drawing/2014/main" id="{597E0A13-93BC-418F-95E9-DA936E270C33}"/>
              </a:ext>
            </a:extLst>
          </p:cNvPr>
          <p:cNvGrpSpPr/>
          <p:nvPr/>
        </p:nvGrpSpPr>
        <p:grpSpPr>
          <a:xfrm>
            <a:off x="6865854" y="2128865"/>
            <a:ext cx="2321319" cy="865579"/>
            <a:chOff x="5056266" y="3167781"/>
            <a:chExt cx="2321319" cy="865579"/>
          </a:xfrm>
        </p:grpSpPr>
        <p:sp>
          <p:nvSpPr>
            <p:cNvPr id="226" name="Овал 225">
              <a:extLst>
                <a:ext uri="{FF2B5EF4-FFF2-40B4-BE49-F238E27FC236}">
                  <a16:creationId xmlns="" xmlns:a16="http://schemas.microsoft.com/office/drawing/2014/main" id="{D41FCC97-A5CF-4C04-BE6E-908D52E0D633}"/>
                </a:ext>
              </a:extLst>
            </p:cNvPr>
            <p:cNvSpPr/>
            <p:nvPr/>
          </p:nvSpPr>
          <p:spPr>
            <a:xfrm>
              <a:off x="5056266" y="3167781"/>
              <a:ext cx="865579" cy="865579"/>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7" name="TextBox 226">
              <a:extLst>
                <a:ext uri="{FF2B5EF4-FFF2-40B4-BE49-F238E27FC236}">
                  <a16:creationId xmlns="" xmlns:a16="http://schemas.microsoft.com/office/drawing/2014/main" id="{EF665D7D-25A5-4133-84B0-354D48632F1A}"/>
                </a:ext>
              </a:extLst>
            </p:cNvPr>
            <p:cNvSpPr txBox="1"/>
            <p:nvPr/>
          </p:nvSpPr>
          <p:spPr>
            <a:xfrm>
              <a:off x="5886392" y="3213885"/>
              <a:ext cx="1491193" cy="683264"/>
            </a:xfrm>
            <a:prstGeom prst="rect">
              <a:avLst/>
            </a:prstGeom>
            <a:noFill/>
          </p:spPr>
          <p:txBody>
            <a:bodyPr wrap="square" rtlCol="0">
              <a:spAutoFit/>
            </a:bodyPr>
            <a:lstStyle/>
            <a:p>
              <a:pPr>
                <a:lnSpc>
                  <a:spcPct val="80000"/>
                </a:lnSpc>
              </a:pPr>
              <a:r>
                <a:rPr lang="ru-RU" sz="1200" dirty="0" err="1">
                  <a:latin typeface="Bahnschrift Light Condensed" panose="020B0502040204020203" pitchFamily="34" charset="0"/>
                </a:rPr>
                <a:t>Шишленин</a:t>
              </a:r>
              <a:r>
                <a:rPr lang="ru-RU" sz="1200" dirty="0">
                  <a:latin typeface="Bahnschrift Light Condensed" panose="020B0502040204020203" pitchFamily="34" charset="0"/>
                </a:rPr>
                <a:t> М.А. д.ф.-м.н., </a:t>
              </a:r>
              <a:r>
                <a:rPr lang="en-US" sz="1200" dirty="0">
                  <a:latin typeface="Bahnschrift Light Condensed" panose="020B0502040204020203" pitchFamily="34" charset="0"/>
                </a:rPr>
                <a:t>h=8, </a:t>
              </a:r>
              <a:endParaRPr lang="ru-RU" sz="1200" dirty="0">
                <a:latin typeface="Bahnschrift Light Condensed" panose="020B0502040204020203" pitchFamily="34" charset="0"/>
              </a:endParaRPr>
            </a:p>
            <a:p>
              <a:pPr>
                <a:lnSpc>
                  <a:spcPct val="80000"/>
                </a:lnSpc>
              </a:pPr>
              <a:r>
                <a:rPr lang="en-US" sz="1200" dirty="0">
                  <a:latin typeface="Bahnschrift Light Condensed" panose="020B0502040204020203" pitchFamily="34" charset="0"/>
                </a:rPr>
                <a:t>17 </a:t>
              </a:r>
              <a:r>
                <a:rPr lang="ru-RU" sz="1200" dirty="0">
                  <a:latin typeface="Bahnschrift Light Condensed" panose="020B0502040204020203" pitchFamily="34" charset="0"/>
                </a:rPr>
                <a:t>публикаций</a:t>
              </a:r>
            </a:p>
            <a:p>
              <a:pPr>
                <a:lnSpc>
                  <a:spcPct val="80000"/>
                </a:lnSpc>
              </a:pPr>
              <a:r>
                <a:rPr lang="ru-RU" sz="1200" dirty="0">
                  <a:latin typeface="Bahnschrift Light Condensed" panose="020B0502040204020203" pitchFamily="34" charset="0"/>
                </a:rPr>
                <a:t>за 2015—2019 гг.</a:t>
              </a:r>
            </a:p>
          </p:txBody>
        </p:sp>
      </p:grpSp>
      <p:grpSp>
        <p:nvGrpSpPr>
          <p:cNvPr id="151" name="Группа 150">
            <a:extLst>
              <a:ext uri="{FF2B5EF4-FFF2-40B4-BE49-F238E27FC236}">
                <a16:creationId xmlns="" xmlns:a16="http://schemas.microsoft.com/office/drawing/2014/main" id="{255582CC-64FC-4D43-8E99-E5212A19F591}"/>
              </a:ext>
            </a:extLst>
          </p:cNvPr>
          <p:cNvGrpSpPr/>
          <p:nvPr/>
        </p:nvGrpSpPr>
        <p:grpSpPr>
          <a:xfrm>
            <a:off x="4377301" y="4102500"/>
            <a:ext cx="2223098" cy="877100"/>
            <a:chOff x="10907221" y="3167781"/>
            <a:chExt cx="2223098" cy="877100"/>
          </a:xfrm>
        </p:grpSpPr>
        <p:sp>
          <p:nvSpPr>
            <p:cNvPr id="229" name="Овал 228">
              <a:extLst>
                <a:ext uri="{FF2B5EF4-FFF2-40B4-BE49-F238E27FC236}">
                  <a16:creationId xmlns="" xmlns:a16="http://schemas.microsoft.com/office/drawing/2014/main" id="{DBD600DE-AF4F-4595-9C0E-D2278AB38A4E}"/>
                </a:ext>
              </a:extLst>
            </p:cNvPr>
            <p:cNvSpPr/>
            <p:nvPr/>
          </p:nvSpPr>
          <p:spPr>
            <a:xfrm>
              <a:off x="10907221" y="3167781"/>
              <a:ext cx="865579" cy="865579"/>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230" name="TextBox 229">
              <a:extLst>
                <a:ext uri="{FF2B5EF4-FFF2-40B4-BE49-F238E27FC236}">
                  <a16:creationId xmlns="" xmlns:a16="http://schemas.microsoft.com/office/drawing/2014/main" id="{81FF80AA-4354-4168-9FA2-267BC1449144}"/>
                </a:ext>
              </a:extLst>
            </p:cNvPr>
            <p:cNvSpPr txBox="1"/>
            <p:nvPr/>
          </p:nvSpPr>
          <p:spPr>
            <a:xfrm>
              <a:off x="11729782" y="3213884"/>
              <a:ext cx="1400537" cy="830997"/>
            </a:xfrm>
            <a:prstGeom prst="rect">
              <a:avLst/>
            </a:prstGeom>
            <a:noFill/>
          </p:spPr>
          <p:txBody>
            <a:bodyPr wrap="square" rtlCol="0">
              <a:spAutoFit/>
            </a:bodyPr>
            <a:lstStyle/>
            <a:p>
              <a:pPr>
                <a:lnSpc>
                  <a:spcPct val="80000"/>
                </a:lnSpc>
              </a:pPr>
              <a:r>
                <a:rPr lang="ru-RU" sz="1200" dirty="0">
                  <a:latin typeface="Bahnschrift Light Condensed" panose="020B0502040204020203" pitchFamily="34" charset="0"/>
                </a:rPr>
                <a:t>Баженов Н.А.</a:t>
              </a:r>
            </a:p>
            <a:p>
              <a:pPr>
                <a:lnSpc>
                  <a:spcPct val="80000"/>
                </a:lnSpc>
              </a:pPr>
              <a:r>
                <a:rPr lang="ru-RU" sz="1200" dirty="0">
                  <a:latin typeface="Bahnschrift Light Condensed" panose="020B0502040204020203" pitchFamily="34" charset="0"/>
                </a:rPr>
                <a:t>к.ф.-м.н., </a:t>
              </a:r>
              <a:r>
                <a:rPr lang="en-US" sz="1200" dirty="0">
                  <a:latin typeface="Bahnschrift Light Condensed" panose="020B0502040204020203" pitchFamily="34" charset="0"/>
                </a:rPr>
                <a:t>h=4, </a:t>
              </a:r>
              <a:endParaRPr lang="ru-RU" sz="1200" dirty="0">
                <a:latin typeface="Bahnschrift Light Condensed" panose="020B0502040204020203" pitchFamily="34" charset="0"/>
              </a:endParaRPr>
            </a:p>
            <a:p>
              <a:pPr>
                <a:lnSpc>
                  <a:spcPct val="80000"/>
                </a:lnSpc>
              </a:pPr>
              <a:r>
                <a:rPr lang="en-US" sz="1200" dirty="0">
                  <a:latin typeface="Bahnschrift Light Condensed" panose="020B0502040204020203" pitchFamily="34" charset="0"/>
                </a:rPr>
                <a:t>38 </a:t>
              </a:r>
              <a:r>
                <a:rPr lang="ru-RU" sz="1200" dirty="0">
                  <a:latin typeface="Bahnschrift Light Condensed" panose="020B0502040204020203" pitchFamily="34" charset="0"/>
                </a:rPr>
                <a:t>публикаций </a:t>
              </a:r>
            </a:p>
            <a:p>
              <a:pPr>
                <a:lnSpc>
                  <a:spcPct val="80000"/>
                </a:lnSpc>
              </a:pPr>
              <a:r>
                <a:rPr lang="ru-RU" sz="1200" dirty="0">
                  <a:latin typeface="Bahnschrift Light Condensed" panose="020B0502040204020203" pitchFamily="34" charset="0"/>
                </a:rPr>
                <a:t>за 2015—2019 гг.</a:t>
              </a:r>
            </a:p>
          </p:txBody>
        </p:sp>
      </p:grpSp>
      <p:grpSp>
        <p:nvGrpSpPr>
          <p:cNvPr id="152" name="Группа 151">
            <a:extLst>
              <a:ext uri="{FF2B5EF4-FFF2-40B4-BE49-F238E27FC236}">
                <a16:creationId xmlns="" xmlns:a16="http://schemas.microsoft.com/office/drawing/2014/main" id="{9C26F14E-9B4D-423B-B1BE-6289F22B4120}"/>
              </a:ext>
            </a:extLst>
          </p:cNvPr>
          <p:cNvGrpSpPr/>
          <p:nvPr/>
        </p:nvGrpSpPr>
        <p:grpSpPr>
          <a:xfrm>
            <a:off x="4377301" y="3074475"/>
            <a:ext cx="2223098" cy="905396"/>
            <a:chOff x="10907221" y="4939685"/>
            <a:chExt cx="2223098" cy="905396"/>
          </a:xfrm>
        </p:grpSpPr>
        <p:sp>
          <p:nvSpPr>
            <p:cNvPr id="233" name="Овал 232">
              <a:extLst>
                <a:ext uri="{FF2B5EF4-FFF2-40B4-BE49-F238E27FC236}">
                  <a16:creationId xmlns="" xmlns:a16="http://schemas.microsoft.com/office/drawing/2014/main" id="{3FC45DE2-2642-4A71-92E1-69DD93AC0B0C}"/>
                </a:ext>
              </a:extLst>
            </p:cNvPr>
            <p:cNvSpPr/>
            <p:nvPr/>
          </p:nvSpPr>
          <p:spPr>
            <a:xfrm>
              <a:off x="10907221" y="4939685"/>
              <a:ext cx="865579" cy="865579"/>
            </a:xfrm>
            <a:prstGeom prst="ellipse">
              <a:avLst/>
            </a:prstGeom>
            <a:blipFill dpi="0" rotWithShape="1">
              <a:blip r:embed="rId1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234" name="TextBox 233">
              <a:extLst>
                <a:ext uri="{FF2B5EF4-FFF2-40B4-BE49-F238E27FC236}">
                  <a16:creationId xmlns="" xmlns:a16="http://schemas.microsoft.com/office/drawing/2014/main" id="{66F8D0D4-4953-4286-8E54-63F26CF9BB0F}"/>
                </a:ext>
              </a:extLst>
            </p:cNvPr>
            <p:cNvSpPr txBox="1"/>
            <p:nvPr/>
          </p:nvSpPr>
          <p:spPr>
            <a:xfrm>
              <a:off x="11729782" y="5014084"/>
              <a:ext cx="1400537" cy="830997"/>
            </a:xfrm>
            <a:prstGeom prst="rect">
              <a:avLst/>
            </a:prstGeom>
            <a:noFill/>
          </p:spPr>
          <p:txBody>
            <a:bodyPr wrap="square" rtlCol="0">
              <a:spAutoFit/>
            </a:bodyPr>
            <a:lstStyle/>
            <a:p>
              <a:pPr>
                <a:lnSpc>
                  <a:spcPct val="80000"/>
                </a:lnSpc>
              </a:pPr>
              <a:r>
                <a:rPr lang="ru-RU" sz="1200" dirty="0" err="1">
                  <a:latin typeface="Bahnschrift Light Condensed" panose="020B0502040204020203" pitchFamily="34" charset="0"/>
                </a:rPr>
                <a:t>ван</a:t>
              </a:r>
              <a:r>
                <a:rPr lang="ru-RU" sz="1200" dirty="0">
                  <a:latin typeface="Bahnschrift Light Condensed" panose="020B0502040204020203" pitchFamily="34" charset="0"/>
                </a:rPr>
                <a:t> </a:t>
              </a:r>
              <a:r>
                <a:rPr lang="ru-RU" sz="1200" dirty="0" err="1">
                  <a:latin typeface="Bahnschrift Light Condensed" panose="020B0502040204020203" pitchFamily="34" charset="0"/>
                </a:rPr>
                <a:t>Беверн</a:t>
              </a:r>
              <a:r>
                <a:rPr lang="ru-RU" sz="1200" dirty="0">
                  <a:latin typeface="Bahnschrift Light Condensed" panose="020B0502040204020203" pitchFamily="34" charset="0"/>
                </a:rPr>
                <a:t> Р.А. </a:t>
              </a:r>
              <a:r>
                <a:rPr lang="en-US" sz="1200" dirty="0">
                  <a:latin typeface="Bahnschrift Light Condensed" panose="020B0502040204020203" pitchFamily="34" charset="0"/>
                </a:rPr>
                <a:t>PhD, h=7, </a:t>
              </a:r>
              <a:endParaRPr lang="ru-RU" sz="1200" dirty="0">
                <a:latin typeface="Bahnschrift Light Condensed" panose="020B0502040204020203" pitchFamily="34" charset="0"/>
              </a:endParaRPr>
            </a:p>
            <a:p>
              <a:pPr>
                <a:lnSpc>
                  <a:spcPct val="80000"/>
                </a:lnSpc>
              </a:pPr>
              <a:r>
                <a:rPr lang="en-US" sz="1200" dirty="0">
                  <a:latin typeface="Bahnschrift Light Condensed" panose="020B0502040204020203" pitchFamily="34" charset="0"/>
                </a:rPr>
                <a:t>35 </a:t>
              </a:r>
              <a:r>
                <a:rPr lang="ru-RU" sz="1200" dirty="0">
                  <a:latin typeface="Bahnschrift Light Condensed" panose="020B0502040204020203" pitchFamily="34" charset="0"/>
                </a:rPr>
                <a:t>публикаций </a:t>
              </a:r>
            </a:p>
            <a:p>
              <a:pPr>
                <a:lnSpc>
                  <a:spcPct val="80000"/>
                </a:lnSpc>
              </a:pPr>
              <a:r>
                <a:rPr lang="ru-RU" sz="1200" dirty="0">
                  <a:latin typeface="Bahnschrift Light Condensed" panose="020B0502040204020203" pitchFamily="34" charset="0"/>
                </a:rPr>
                <a:t>за 2015—2019 гг.</a:t>
              </a:r>
            </a:p>
          </p:txBody>
        </p:sp>
      </p:grpSp>
      <p:grpSp>
        <p:nvGrpSpPr>
          <p:cNvPr id="150" name="Группа 149">
            <a:extLst>
              <a:ext uri="{FF2B5EF4-FFF2-40B4-BE49-F238E27FC236}">
                <a16:creationId xmlns="" xmlns:a16="http://schemas.microsoft.com/office/drawing/2014/main" id="{C12EA61E-1BDE-429E-BEF4-DB6DCF14A50C}"/>
              </a:ext>
            </a:extLst>
          </p:cNvPr>
          <p:cNvGrpSpPr/>
          <p:nvPr/>
        </p:nvGrpSpPr>
        <p:grpSpPr>
          <a:xfrm>
            <a:off x="6865854" y="3257758"/>
            <a:ext cx="2296025" cy="865579"/>
            <a:chOff x="10907221" y="1343435"/>
            <a:chExt cx="2296025" cy="865579"/>
          </a:xfrm>
        </p:grpSpPr>
        <p:sp>
          <p:nvSpPr>
            <p:cNvPr id="221" name="Овал 220">
              <a:extLst>
                <a:ext uri="{FF2B5EF4-FFF2-40B4-BE49-F238E27FC236}">
                  <a16:creationId xmlns="" xmlns:a16="http://schemas.microsoft.com/office/drawing/2014/main" id="{C44B4259-16CC-4B6F-80B5-56E343D5D7AC}"/>
                </a:ext>
              </a:extLst>
            </p:cNvPr>
            <p:cNvSpPr/>
            <p:nvPr/>
          </p:nvSpPr>
          <p:spPr>
            <a:xfrm>
              <a:off x="10907221" y="1343435"/>
              <a:ext cx="865579" cy="865579"/>
            </a:xfrm>
            <a:prstGeom prst="ellipse">
              <a:avLst/>
            </a:prstGeom>
            <a:blipFill dpi="0" rotWithShape="1">
              <a:blip r:embed="rId1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223" name="TextBox 222">
              <a:extLst>
                <a:ext uri="{FF2B5EF4-FFF2-40B4-BE49-F238E27FC236}">
                  <a16:creationId xmlns="" xmlns:a16="http://schemas.microsoft.com/office/drawing/2014/main" id="{D1BC270E-DB96-4838-AEB0-C35460AC30C4}"/>
                </a:ext>
              </a:extLst>
            </p:cNvPr>
            <p:cNvSpPr txBox="1"/>
            <p:nvPr/>
          </p:nvSpPr>
          <p:spPr>
            <a:xfrm>
              <a:off x="11729782" y="1352655"/>
              <a:ext cx="1473464" cy="683264"/>
            </a:xfrm>
            <a:prstGeom prst="rect">
              <a:avLst/>
            </a:prstGeom>
            <a:noFill/>
          </p:spPr>
          <p:txBody>
            <a:bodyPr wrap="square" rtlCol="0">
              <a:spAutoFit/>
            </a:bodyPr>
            <a:lstStyle/>
            <a:p>
              <a:pPr>
                <a:lnSpc>
                  <a:spcPct val="80000"/>
                </a:lnSpc>
              </a:pPr>
              <a:r>
                <a:rPr lang="ru-RU" sz="1200" dirty="0" err="1">
                  <a:latin typeface="Bahnschrift Light Condensed" panose="020B0502040204020203" pitchFamily="34" charset="0"/>
                </a:rPr>
                <a:t>Рудои</a:t>
              </a:r>
              <a:r>
                <a:rPr lang="ru-RU" sz="1200" dirty="0">
                  <a:latin typeface="Bahnschrift Light Condensed" panose="020B0502040204020203" pitchFamily="34" charset="0"/>
                </a:rPr>
                <a:t>̆ Е.М. </a:t>
              </a:r>
            </a:p>
            <a:p>
              <a:pPr>
                <a:lnSpc>
                  <a:spcPct val="80000"/>
                </a:lnSpc>
              </a:pPr>
              <a:r>
                <a:rPr lang="ru-RU" sz="1200" dirty="0">
                  <a:latin typeface="Bahnschrift Light Condensed" panose="020B0502040204020203" pitchFamily="34" charset="0"/>
                </a:rPr>
                <a:t>д.ф.-м.н., </a:t>
              </a:r>
              <a:r>
                <a:rPr lang="en-US" sz="1200" dirty="0">
                  <a:latin typeface="Bahnschrift Light Condensed" panose="020B0502040204020203" pitchFamily="34" charset="0"/>
                </a:rPr>
                <a:t>h=7,</a:t>
              </a:r>
              <a:endParaRPr lang="ru-RU" sz="1200" dirty="0">
                <a:latin typeface="Bahnschrift Light Condensed" panose="020B0502040204020203" pitchFamily="34" charset="0"/>
              </a:endParaRPr>
            </a:p>
            <a:p>
              <a:pPr>
                <a:lnSpc>
                  <a:spcPct val="80000"/>
                </a:lnSpc>
              </a:pPr>
              <a:r>
                <a:rPr lang="en-US" sz="1200" dirty="0">
                  <a:latin typeface="Bahnschrift Light Condensed" panose="020B0502040204020203" pitchFamily="34" charset="0"/>
                </a:rPr>
                <a:t>17 </a:t>
              </a:r>
              <a:r>
                <a:rPr lang="ru-RU" sz="1200" dirty="0">
                  <a:latin typeface="Bahnschrift Light Condensed" panose="020B0502040204020203" pitchFamily="34" charset="0"/>
                </a:rPr>
                <a:t>публикаций</a:t>
              </a:r>
            </a:p>
            <a:p>
              <a:pPr>
                <a:lnSpc>
                  <a:spcPct val="80000"/>
                </a:lnSpc>
              </a:pPr>
              <a:r>
                <a:rPr lang="ru-RU" sz="1200" dirty="0">
                  <a:latin typeface="Bahnschrift Light Condensed" panose="020B0502040204020203" pitchFamily="34" charset="0"/>
                </a:rPr>
                <a:t>за 2015—2019 гг.</a:t>
              </a:r>
            </a:p>
          </p:txBody>
        </p:sp>
      </p:grpSp>
      <p:grpSp>
        <p:nvGrpSpPr>
          <p:cNvPr id="149" name="Группа 148">
            <a:extLst>
              <a:ext uri="{FF2B5EF4-FFF2-40B4-BE49-F238E27FC236}">
                <a16:creationId xmlns="" xmlns:a16="http://schemas.microsoft.com/office/drawing/2014/main" id="{48F91604-0A74-4682-B0E6-5F75916CC446}"/>
              </a:ext>
            </a:extLst>
          </p:cNvPr>
          <p:cNvGrpSpPr/>
          <p:nvPr/>
        </p:nvGrpSpPr>
        <p:grpSpPr>
          <a:xfrm>
            <a:off x="4340058" y="1006904"/>
            <a:ext cx="2279375" cy="865579"/>
            <a:chOff x="7954893" y="1343435"/>
            <a:chExt cx="2279375" cy="865579"/>
          </a:xfrm>
        </p:grpSpPr>
        <p:sp>
          <p:nvSpPr>
            <p:cNvPr id="220" name="Овал 219">
              <a:extLst>
                <a:ext uri="{FF2B5EF4-FFF2-40B4-BE49-F238E27FC236}">
                  <a16:creationId xmlns="" xmlns:a16="http://schemas.microsoft.com/office/drawing/2014/main" id="{519E00F7-727B-4363-BDD6-12694A9419BC}"/>
                </a:ext>
              </a:extLst>
            </p:cNvPr>
            <p:cNvSpPr/>
            <p:nvPr/>
          </p:nvSpPr>
          <p:spPr>
            <a:xfrm>
              <a:off x="7954893" y="1343435"/>
              <a:ext cx="865579" cy="865579"/>
            </a:xfrm>
            <a:prstGeom prst="ellipse">
              <a:avLst/>
            </a:prstGeom>
            <a:blipFill dpi="0" rotWithShape="1">
              <a:blip r:embed="rId1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224" name="TextBox 223">
              <a:extLst>
                <a:ext uri="{FF2B5EF4-FFF2-40B4-BE49-F238E27FC236}">
                  <a16:creationId xmlns="" xmlns:a16="http://schemas.microsoft.com/office/drawing/2014/main" id="{376DB768-AA3B-485B-99DE-19FA0AF9A3BD}"/>
                </a:ext>
              </a:extLst>
            </p:cNvPr>
            <p:cNvSpPr txBox="1"/>
            <p:nvPr/>
          </p:nvSpPr>
          <p:spPr>
            <a:xfrm>
              <a:off x="8760804" y="1359119"/>
              <a:ext cx="1473464" cy="830997"/>
            </a:xfrm>
            <a:prstGeom prst="rect">
              <a:avLst/>
            </a:prstGeom>
            <a:noFill/>
          </p:spPr>
          <p:txBody>
            <a:bodyPr wrap="square" rtlCol="0">
              <a:spAutoFit/>
            </a:bodyPr>
            <a:lstStyle/>
            <a:p>
              <a:pPr>
                <a:lnSpc>
                  <a:spcPct val="80000"/>
                </a:lnSpc>
              </a:pPr>
              <a:r>
                <a:rPr lang="ru-RU" sz="1200" dirty="0">
                  <a:latin typeface="Bahnschrift Light Condensed" panose="020B0502040204020203" pitchFamily="34" charset="0"/>
                </a:rPr>
                <a:t>Миронов А.Е. </a:t>
              </a:r>
            </a:p>
            <a:p>
              <a:pPr>
                <a:lnSpc>
                  <a:spcPct val="80000"/>
                </a:lnSpc>
              </a:pPr>
              <a:r>
                <a:rPr lang="ru-RU" sz="1200" dirty="0">
                  <a:latin typeface="Bahnschrift Light Condensed" panose="020B0502040204020203" pitchFamily="34" charset="0"/>
                </a:rPr>
                <a:t>чл.-корр. РАН, </a:t>
              </a:r>
              <a:r>
                <a:rPr lang="en-US" sz="1200" dirty="0">
                  <a:latin typeface="Bahnschrift Light Condensed" panose="020B0502040204020203" pitchFamily="34" charset="0"/>
                </a:rPr>
                <a:t>h=10,</a:t>
              </a:r>
              <a:endParaRPr lang="ru-RU" sz="1200" dirty="0">
                <a:latin typeface="Bahnschrift Light Condensed" panose="020B0502040204020203" pitchFamily="34" charset="0"/>
              </a:endParaRPr>
            </a:p>
            <a:p>
              <a:pPr>
                <a:lnSpc>
                  <a:spcPct val="80000"/>
                </a:lnSpc>
              </a:pPr>
              <a:r>
                <a:rPr lang="en-US" sz="1200" dirty="0">
                  <a:latin typeface="Bahnschrift Light Condensed" panose="020B0502040204020203" pitchFamily="34" charset="0"/>
                </a:rPr>
                <a:t>25 </a:t>
              </a:r>
              <a:r>
                <a:rPr lang="ru-RU" sz="1200" dirty="0">
                  <a:latin typeface="Bahnschrift Light Condensed" panose="020B0502040204020203" pitchFamily="34" charset="0"/>
                </a:rPr>
                <a:t>публикаций </a:t>
              </a:r>
            </a:p>
            <a:p>
              <a:pPr>
                <a:lnSpc>
                  <a:spcPct val="80000"/>
                </a:lnSpc>
              </a:pPr>
              <a:r>
                <a:rPr lang="ru-RU" sz="1200" dirty="0">
                  <a:latin typeface="Bahnschrift Light Condensed" panose="020B0502040204020203" pitchFamily="34" charset="0"/>
                </a:rPr>
                <a:t>за 2015—2019 гг.</a:t>
              </a:r>
            </a:p>
          </p:txBody>
        </p:sp>
      </p:grpSp>
      <p:grpSp>
        <p:nvGrpSpPr>
          <p:cNvPr id="156" name="Группа 155">
            <a:extLst>
              <a:ext uri="{FF2B5EF4-FFF2-40B4-BE49-F238E27FC236}">
                <a16:creationId xmlns="" xmlns:a16="http://schemas.microsoft.com/office/drawing/2014/main" id="{12136D3D-C584-4967-9742-A6B1082F2801}"/>
              </a:ext>
            </a:extLst>
          </p:cNvPr>
          <p:cNvGrpSpPr/>
          <p:nvPr/>
        </p:nvGrpSpPr>
        <p:grpSpPr>
          <a:xfrm>
            <a:off x="4363725" y="2034929"/>
            <a:ext cx="2223098" cy="877100"/>
            <a:chOff x="7954893" y="3167781"/>
            <a:chExt cx="2223098" cy="877100"/>
          </a:xfrm>
        </p:grpSpPr>
        <p:sp>
          <p:nvSpPr>
            <p:cNvPr id="228" name="Овал 227">
              <a:extLst>
                <a:ext uri="{FF2B5EF4-FFF2-40B4-BE49-F238E27FC236}">
                  <a16:creationId xmlns="" xmlns:a16="http://schemas.microsoft.com/office/drawing/2014/main" id="{5AC1BE80-6498-4414-B7C3-11C3DDBEFEEA}"/>
                </a:ext>
              </a:extLst>
            </p:cNvPr>
            <p:cNvSpPr/>
            <p:nvPr/>
          </p:nvSpPr>
          <p:spPr>
            <a:xfrm>
              <a:off x="7954893" y="3167781"/>
              <a:ext cx="865579" cy="865579"/>
            </a:xfrm>
            <a:prstGeom prst="ellipse">
              <a:avLst/>
            </a:prstGeom>
            <a:blipFill dpi="0" rotWithShape="1">
              <a:blip r:embed="rId1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231" name="TextBox 230">
              <a:extLst>
                <a:ext uri="{FF2B5EF4-FFF2-40B4-BE49-F238E27FC236}">
                  <a16:creationId xmlns="" xmlns:a16="http://schemas.microsoft.com/office/drawing/2014/main" id="{F7982AA5-4E51-44DE-B7C8-439B44616A58}"/>
                </a:ext>
              </a:extLst>
            </p:cNvPr>
            <p:cNvSpPr txBox="1"/>
            <p:nvPr/>
          </p:nvSpPr>
          <p:spPr>
            <a:xfrm>
              <a:off x="8777454" y="3213884"/>
              <a:ext cx="1400537" cy="830997"/>
            </a:xfrm>
            <a:prstGeom prst="rect">
              <a:avLst/>
            </a:prstGeom>
            <a:noFill/>
          </p:spPr>
          <p:txBody>
            <a:bodyPr wrap="square" rtlCol="0">
              <a:spAutoFit/>
            </a:bodyPr>
            <a:lstStyle/>
            <a:p>
              <a:pPr>
                <a:lnSpc>
                  <a:spcPct val="80000"/>
                </a:lnSpc>
              </a:pPr>
              <a:r>
                <a:rPr lang="ru-RU" sz="1200" dirty="0">
                  <a:latin typeface="Bahnschrift Light Condensed" panose="020B0502040204020203" pitchFamily="34" charset="0"/>
                </a:rPr>
                <a:t>Карманова М.Б.</a:t>
              </a:r>
            </a:p>
            <a:p>
              <a:pPr>
                <a:lnSpc>
                  <a:spcPct val="80000"/>
                </a:lnSpc>
              </a:pPr>
              <a:r>
                <a:rPr lang="ru-RU" sz="1200" dirty="0">
                  <a:latin typeface="Bahnschrift Light Condensed" panose="020B0502040204020203" pitchFamily="34" charset="0"/>
                </a:rPr>
                <a:t>д.ф.-м.н., </a:t>
              </a:r>
              <a:r>
                <a:rPr lang="en-US" sz="1200" dirty="0">
                  <a:latin typeface="Bahnschrift Light Condensed" panose="020B0502040204020203" pitchFamily="34" charset="0"/>
                </a:rPr>
                <a:t>h=9, </a:t>
              </a:r>
              <a:endParaRPr lang="ru-RU" sz="1200" dirty="0">
                <a:latin typeface="Bahnschrift Light Condensed" panose="020B0502040204020203" pitchFamily="34" charset="0"/>
              </a:endParaRPr>
            </a:p>
            <a:p>
              <a:pPr>
                <a:lnSpc>
                  <a:spcPct val="80000"/>
                </a:lnSpc>
              </a:pPr>
              <a:r>
                <a:rPr lang="en-US" sz="1200" dirty="0">
                  <a:latin typeface="Bahnschrift Light Condensed" panose="020B0502040204020203" pitchFamily="34" charset="0"/>
                </a:rPr>
                <a:t>35 </a:t>
              </a:r>
              <a:r>
                <a:rPr lang="ru-RU" sz="1200" dirty="0">
                  <a:latin typeface="Bahnschrift Light Condensed" panose="020B0502040204020203" pitchFamily="34" charset="0"/>
                </a:rPr>
                <a:t>публикаций </a:t>
              </a:r>
            </a:p>
            <a:p>
              <a:pPr>
                <a:lnSpc>
                  <a:spcPct val="80000"/>
                </a:lnSpc>
              </a:pPr>
              <a:r>
                <a:rPr lang="ru-RU" sz="1200" dirty="0">
                  <a:latin typeface="Bahnschrift Light Condensed" panose="020B0502040204020203" pitchFamily="34" charset="0"/>
                </a:rPr>
                <a:t>за 2015—2019 гг.</a:t>
              </a:r>
            </a:p>
          </p:txBody>
        </p:sp>
      </p:grpSp>
      <p:grpSp>
        <p:nvGrpSpPr>
          <p:cNvPr id="154" name="Группа 153">
            <a:extLst>
              <a:ext uri="{FF2B5EF4-FFF2-40B4-BE49-F238E27FC236}">
                <a16:creationId xmlns="" xmlns:a16="http://schemas.microsoft.com/office/drawing/2014/main" id="{D229C862-53A3-46F4-98CE-5A93C63B35F4}"/>
              </a:ext>
            </a:extLst>
          </p:cNvPr>
          <p:cNvGrpSpPr/>
          <p:nvPr/>
        </p:nvGrpSpPr>
        <p:grpSpPr>
          <a:xfrm>
            <a:off x="6865854" y="4375129"/>
            <a:ext cx="2239728" cy="905397"/>
            <a:chOff x="5047201" y="4939685"/>
            <a:chExt cx="2239728" cy="905397"/>
          </a:xfrm>
        </p:grpSpPr>
        <p:sp>
          <p:nvSpPr>
            <p:cNvPr id="236" name="Овал 235">
              <a:extLst>
                <a:ext uri="{FF2B5EF4-FFF2-40B4-BE49-F238E27FC236}">
                  <a16:creationId xmlns="" xmlns:a16="http://schemas.microsoft.com/office/drawing/2014/main" id="{89BEA9D4-70C2-45AC-8653-11F97F5A55E7}"/>
                </a:ext>
              </a:extLst>
            </p:cNvPr>
            <p:cNvSpPr/>
            <p:nvPr/>
          </p:nvSpPr>
          <p:spPr>
            <a:xfrm>
              <a:off x="5047201" y="4939685"/>
              <a:ext cx="865579" cy="865579"/>
            </a:xfrm>
            <a:prstGeom prst="ellipse">
              <a:avLst/>
            </a:prstGeom>
            <a:blipFill dpi="0" rotWithShape="1">
              <a:blip r:embed="rId1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237" name="TextBox 236">
              <a:extLst>
                <a:ext uri="{FF2B5EF4-FFF2-40B4-BE49-F238E27FC236}">
                  <a16:creationId xmlns="" xmlns:a16="http://schemas.microsoft.com/office/drawing/2014/main" id="{74AFDB5C-3110-4D7D-A121-32A383337A31}"/>
                </a:ext>
              </a:extLst>
            </p:cNvPr>
            <p:cNvSpPr txBox="1"/>
            <p:nvPr/>
          </p:nvSpPr>
          <p:spPr>
            <a:xfrm>
              <a:off x="5886392" y="5014085"/>
              <a:ext cx="1400537" cy="830997"/>
            </a:xfrm>
            <a:prstGeom prst="rect">
              <a:avLst/>
            </a:prstGeom>
            <a:noFill/>
          </p:spPr>
          <p:txBody>
            <a:bodyPr wrap="square" rtlCol="0">
              <a:spAutoFit/>
            </a:bodyPr>
            <a:lstStyle/>
            <a:p>
              <a:pPr>
                <a:lnSpc>
                  <a:spcPct val="80000"/>
                </a:lnSpc>
              </a:pPr>
              <a:r>
                <a:rPr lang="en-US" sz="1200" dirty="0">
                  <a:latin typeface="Bahnschrift Light Condensed" panose="020B0502040204020203" pitchFamily="34" charset="0"/>
                </a:rPr>
                <a:t>T</a:t>
              </a:r>
              <a:r>
                <a:rPr lang="ru-RU" sz="1200" dirty="0" err="1">
                  <a:latin typeface="Bahnschrift Light Condensed" panose="020B0502040204020203" pitchFamily="34" charset="0"/>
                </a:rPr>
                <a:t>окарева</a:t>
              </a:r>
              <a:r>
                <a:rPr lang="ru-RU" sz="1200" dirty="0">
                  <a:latin typeface="Bahnschrift Light Condensed" panose="020B0502040204020203" pitchFamily="34" charset="0"/>
                </a:rPr>
                <a:t> Н.Н. к.ф.-м.н., </a:t>
              </a:r>
              <a:r>
                <a:rPr lang="en-US" sz="1200" dirty="0">
                  <a:latin typeface="Bahnschrift Light Condensed" panose="020B0502040204020203" pitchFamily="34" charset="0"/>
                </a:rPr>
                <a:t>h=4, </a:t>
              </a:r>
              <a:endParaRPr lang="ru-RU" sz="1200" dirty="0">
                <a:latin typeface="Bahnschrift Light Condensed" panose="020B0502040204020203" pitchFamily="34" charset="0"/>
              </a:endParaRPr>
            </a:p>
            <a:p>
              <a:pPr>
                <a:lnSpc>
                  <a:spcPct val="80000"/>
                </a:lnSpc>
              </a:pPr>
              <a:r>
                <a:rPr lang="en-US" sz="1200" dirty="0">
                  <a:latin typeface="Bahnschrift Light Condensed" panose="020B0502040204020203" pitchFamily="34" charset="0"/>
                </a:rPr>
                <a:t>5 </a:t>
              </a:r>
              <a:r>
                <a:rPr lang="ru-RU" sz="1200" dirty="0">
                  <a:latin typeface="Bahnschrift Light Condensed" panose="020B0502040204020203" pitchFamily="34" charset="0"/>
                </a:rPr>
                <a:t>публикаций </a:t>
              </a:r>
            </a:p>
            <a:p>
              <a:pPr>
                <a:lnSpc>
                  <a:spcPct val="80000"/>
                </a:lnSpc>
              </a:pPr>
              <a:r>
                <a:rPr lang="ru-RU" sz="1200" dirty="0">
                  <a:latin typeface="Bahnschrift Light Condensed" panose="020B0502040204020203" pitchFamily="34" charset="0"/>
                </a:rPr>
                <a:t>за 2015—2019 гг.</a:t>
              </a:r>
            </a:p>
          </p:txBody>
        </p:sp>
      </p:grpSp>
      <p:grpSp>
        <p:nvGrpSpPr>
          <p:cNvPr id="153" name="Группа 152">
            <a:extLst>
              <a:ext uri="{FF2B5EF4-FFF2-40B4-BE49-F238E27FC236}">
                <a16:creationId xmlns="" xmlns:a16="http://schemas.microsoft.com/office/drawing/2014/main" id="{6611AC11-8126-4F07-9CA3-135EFAD0CD21}"/>
              </a:ext>
            </a:extLst>
          </p:cNvPr>
          <p:cNvGrpSpPr/>
          <p:nvPr/>
        </p:nvGrpSpPr>
        <p:grpSpPr>
          <a:xfrm>
            <a:off x="6865854" y="5532319"/>
            <a:ext cx="2217226" cy="905396"/>
            <a:chOff x="7956431" y="4939685"/>
            <a:chExt cx="2217226" cy="905396"/>
          </a:xfrm>
        </p:grpSpPr>
        <p:sp>
          <p:nvSpPr>
            <p:cNvPr id="235" name="Овал 234">
              <a:extLst>
                <a:ext uri="{FF2B5EF4-FFF2-40B4-BE49-F238E27FC236}">
                  <a16:creationId xmlns="" xmlns:a16="http://schemas.microsoft.com/office/drawing/2014/main" id="{A84AAFF1-268C-4D36-B446-4F18D0F27107}"/>
                </a:ext>
              </a:extLst>
            </p:cNvPr>
            <p:cNvSpPr/>
            <p:nvPr/>
          </p:nvSpPr>
          <p:spPr>
            <a:xfrm>
              <a:off x="7956431" y="4939685"/>
              <a:ext cx="865579" cy="865579"/>
            </a:xfrm>
            <a:prstGeom prst="ellipse">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238" name="TextBox 237">
              <a:extLst>
                <a:ext uri="{FF2B5EF4-FFF2-40B4-BE49-F238E27FC236}">
                  <a16:creationId xmlns="" xmlns:a16="http://schemas.microsoft.com/office/drawing/2014/main" id="{9A8DB5AB-21B9-484A-8055-63CA049C5FF5}"/>
                </a:ext>
              </a:extLst>
            </p:cNvPr>
            <p:cNvSpPr txBox="1"/>
            <p:nvPr/>
          </p:nvSpPr>
          <p:spPr>
            <a:xfrm>
              <a:off x="8773120" y="5014084"/>
              <a:ext cx="1400537" cy="830997"/>
            </a:xfrm>
            <a:prstGeom prst="rect">
              <a:avLst/>
            </a:prstGeom>
            <a:noFill/>
          </p:spPr>
          <p:txBody>
            <a:bodyPr wrap="square" rtlCol="0">
              <a:spAutoFit/>
            </a:bodyPr>
            <a:lstStyle/>
            <a:p>
              <a:pPr>
                <a:lnSpc>
                  <a:spcPct val="80000"/>
                </a:lnSpc>
              </a:pPr>
              <a:r>
                <a:rPr lang="ru-RU" sz="1200" dirty="0">
                  <a:latin typeface="Bahnschrift Light Condensed" panose="020B0502040204020203" pitchFamily="34" charset="0"/>
                </a:rPr>
                <a:t>Прокопенко Е.И. к.ф.-м.н., </a:t>
              </a:r>
              <a:r>
                <a:rPr lang="en-US" sz="1200" dirty="0">
                  <a:latin typeface="Bahnschrift Light Condensed" panose="020B0502040204020203" pitchFamily="34" charset="0"/>
                </a:rPr>
                <a:t>h=3,</a:t>
              </a:r>
              <a:endParaRPr lang="ru-RU" sz="1200" dirty="0">
                <a:latin typeface="Bahnschrift Light Condensed" panose="020B0502040204020203" pitchFamily="34" charset="0"/>
              </a:endParaRPr>
            </a:p>
            <a:p>
              <a:pPr>
                <a:lnSpc>
                  <a:spcPct val="80000"/>
                </a:lnSpc>
              </a:pPr>
              <a:r>
                <a:rPr lang="en-US" sz="1200" dirty="0">
                  <a:latin typeface="Bahnschrift Light Condensed" panose="020B0502040204020203" pitchFamily="34" charset="0"/>
                </a:rPr>
                <a:t>5 </a:t>
              </a:r>
              <a:r>
                <a:rPr lang="ru-RU" sz="1200" dirty="0">
                  <a:latin typeface="Bahnschrift Light Condensed" panose="020B0502040204020203" pitchFamily="34" charset="0"/>
                </a:rPr>
                <a:t>публикаций </a:t>
              </a:r>
            </a:p>
            <a:p>
              <a:pPr>
                <a:lnSpc>
                  <a:spcPct val="80000"/>
                </a:lnSpc>
              </a:pPr>
              <a:r>
                <a:rPr lang="ru-RU" sz="1200" dirty="0">
                  <a:latin typeface="Bahnschrift Light Condensed" panose="020B0502040204020203" pitchFamily="34" charset="0"/>
                </a:rPr>
                <a:t>за 2015—2019 гг.</a:t>
              </a:r>
            </a:p>
          </p:txBody>
        </p:sp>
      </p:grpSp>
      <p:sp>
        <p:nvSpPr>
          <p:cNvPr id="248" name="TextBox 247">
            <a:extLst>
              <a:ext uri="{FF2B5EF4-FFF2-40B4-BE49-F238E27FC236}">
                <a16:creationId xmlns="" xmlns:a16="http://schemas.microsoft.com/office/drawing/2014/main" id="{DFD23C26-79DB-4FEF-AB46-BA0ABB339498}"/>
              </a:ext>
            </a:extLst>
          </p:cNvPr>
          <p:cNvSpPr txBox="1"/>
          <p:nvPr/>
        </p:nvSpPr>
        <p:spPr>
          <a:xfrm>
            <a:off x="2665488" y="5109050"/>
            <a:ext cx="2849348" cy="840230"/>
          </a:xfrm>
          <a:prstGeom prst="rect">
            <a:avLst/>
          </a:prstGeom>
          <a:noFill/>
        </p:spPr>
        <p:txBody>
          <a:bodyPr wrap="square" rtlCol="0">
            <a:spAutoFit/>
          </a:bodyPr>
          <a:lstStyle/>
          <a:p>
            <a:pPr>
              <a:lnSpc>
                <a:spcPct val="90000"/>
              </a:lnSpc>
            </a:pPr>
            <a:r>
              <a:rPr lang="ru-RU" dirty="0">
                <a:latin typeface="Bahnschrift Light Condensed" panose="020B0502040204020203" pitchFamily="34" charset="0"/>
              </a:rPr>
              <a:t>Аспиранты </a:t>
            </a:r>
            <a:r>
              <a:rPr lang="ru-RU" dirty="0">
                <a:solidFill>
                  <a:srgbClr val="A01F29"/>
                </a:solidFill>
                <a:latin typeface="Bahnschrift Light Condensed" panose="020B0502040204020203" pitchFamily="34" charset="0"/>
              </a:rPr>
              <a:t>24</a:t>
            </a:r>
          </a:p>
          <a:p>
            <a:pPr>
              <a:lnSpc>
                <a:spcPct val="90000"/>
              </a:lnSpc>
            </a:pPr>
            <a:r>
              <a:rPr lang="ru-RU" dirty="0">
                <a:latin typeface="Bahnschrift Light Condensed" panose="020B0502040204020203" pitchFamily="34" charset="0"/>
              </a:rPr>
              <a:t>Вспомогательный персонал </a:t>
            </a:r>
            <a:r>
              <a:rPr lang="ru-RU" dirty="0">
                <a:solidFill>
                  <a:srgbClr val="A01F29"/>
                </a:solidFill>
                <a:latin typeface="Bahnschrift Light Condensed" panose="020B0502040204020203" pitchFamily="34" charset="0"/>
              </a:rPr>
              <a:t>37</a:t>
            </a:r>
          </a:p>
          <a:p>
            <a:pPr>
              <a:lnSpc>
                <a:spcPct val="90000"/>
              </a:lnSpc>
            </a:pPr>
            <a:r>
              <a:rPr lang="ru-RU" dirty="0">
                <a:latin typeface="Bahnschrift Light Condensed" panose="020B0502040204020203" pitchFamily="34" charset="0"/>
              </a:rPr>
              <a:t>ППС </a:t>
            </a:r>
            <a:r>
              <a:rPr lang="ru-RU" dirty="0">
                <a:solidFill>
                  <a:srgbClr val="A01F29"/>
                </a:solidFill>
                <a:latin typeface="Bahnschrift Light Condensed" panose="020B0502040204020203" pitchFamily="34" charset="0"/>
              </a:rPr>
              <a:t>8  </a:t>
            </a:r>
            <a:endParaRPr lang="ru-RU" sz="1600" dirty="0">
              <a:solidFill>
                <a:srgbClr val="A01F29"/>
              </a:solidFill>
              <a:latin typeface="Bahnschrift Light Condensed" panose="020B0502040204020203" pitchFamily="34" charset="0"/>
            </a:endParaRPr>
          </a:p>
        </p:txBody>
      </p:sp>
    </p:spTree>
    <p:extLst>
      <p:ext uri="{BB962C8B-B14F-4D97-AF65-F5344CB8AC3E}">
        <p14:creationId xmlns:p14="http://schemas.microsoft.com/office/powerpoint/2010/main" val="3766867483"/>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Воздушный поток">
  <a:themeElements>
    <a:clrScheme name="Воздушный поток">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6065</Words>
  <Application>Microsoft Office PowerPoint</Application>
  <PresentationFormat>Экран (4:3)</PresentationFormat>
  <Paragraphs>1950</Paragraphs>
  <Slides>57</Slides>
  <Notes>46</Notes>
  <HiddenSlides>0</HiddenSlides>
  <MMClips>0</MMClips>
  <ScaleCrop>false</ScaleCrop>
  <HeadingPairs>
    <vt:vector size="4" baseType="variant">
      <vt:variant>
        <vt:lpstr>Тема</vt:lpstr>
      </vt:variant>
      <vt:variant>
        <vt:i4>2</vt:i4>
      </vt:variant>
      <vt:variant>
        <vt:lpstr>Заголовки слайдов</vt:lpstr>
      </vt:variant>
      <vt:variant>
        <vt:i4>57</vt:i4>
      </vt:variant>
    </vt:vector>
  </HeadingPairs>
  <TitlesOfParts>
    <vt:vector size="59" baseType="lpstr">
      <vt:lpstr>Воздушный поток</vt:lpstr>
      <vt:lpstr>1_Воздушный поток</vt:lpstr>
      <vt:lpstr>Учреждение Российской академии наук Институт математики им. С.Л. Соболева Сибирского отделения РАН</vt:lpstr>
      <vt:lpstr>Состав Института</vt:lpstr>
      <vt:lpstr>Основные научные направления ИМ СО РАН</vt:lpstr>
      <vt:lpstr>Структура Института</vt:lpstr>
      <vt:lpstr>Управление Институтом</vt:lpstr>
      <vt:lpstr>Динамика численности   сотрудников ИМ СО РАН</vt:lpstr>
      <vt:lpstr>Кадровый состав без ОФИМ (возраст на 31.12.2019)</vt:lpstr>
      <vt:lpstr>Математический центр в Академгородке</vt:lpstr>
      <vt:lpstr>Математический центр в Академгородке</vt:lpstr>
      <vt:lpstr>Математический центр в Академгородке</vt:lpstr>
      <vt:lpstr>Математический центр в Академгородке</vt:lpstr>
      <vt:lpstr>Математический центр в Академгородке</vt:lpstr>
      <vt:lpstr>Математический центр в Академгородке</vt:lpstr>
      <vt:lpstr>Математический центр в Академгородке</vt:lpstr>
      <vt:lpstr>Математический центр в Академгородке</vt:lpstr>
      <vt:lpstr>Программы и гранты</vt:lpstr>
      <vt:lpstr>Научные подразделения ИМ СО РАН</vt:lpstr>
      <vt:lpstr>Публикации сотрудников ИМ СО РАН</vt:lpstr>
      <vt:lpstr>Публикации в 2019 г. (Импакт-фактор журнала не менее 0.2)</vt:lpstr>
      <vt:lpstr>Публикации в 2019 г. (Импакт-фактор журнала не менее 0.2)</vt:lpstr>
      <vt:lpstr>Публикации в 2019 г. (Импакт-фактор журнала не менее 0.2)</vt:lpstr>
      <vt:lpstr>Важнейшие научные результаты ИМ СО РАН за 2019 год </vt:lpstr>
      <vt:lpstr>Презентация PowerPoint</vt:lpstr>
      <vt:lpstr>Количество научных публикаций в рецензируемых отечественных и рейтинговых зарубежных журналах по базовым проектам в 2019 году </vt:lpstr>
      <vt:lpstr>Количество научных публикаций в рецензируемых отечественных и рейтинговых зарубежных журналах по базовым проектам в 2019 году </vt:lpstr>
      <vt:lpstr>Количество научных публикаций в рецензируемых отечественных и рейтинговых зарубежных журналах по базовым проектам в 2019 году </vt:lpstr>
      <vt:lpstr>Количество научных публикаций в рецензируемых отечественных и рейтинговых зарубежных журналах по базовым проектам в 2019 году </vt:lpstr>
      <vt:lpstr>Комплексный балл публикационной результативности</vt:lpstr>
      <vt:lpstr>Государственное задание ИМ СО РАН на 2020 год</vt:lpstr>
      <vt:lpstr>Программа развития ИМ СО РАН на 2019-2023гг</vt:lpstr>
      <vt:lpstr>Программа развития ИМ СО РАН на 2019-2023гг</vt:lpstr>
      <vt:lpstr>Программа развития ИМ СО РАН на 2019-2023гг</vt:lpstr>
      <vt:lpstr>Среднемесячная заработная плата (тыс. руб.)</vt:lpstr>
      <vt:lpstr>Финансирование  (тыс. руб.)</vt:lpstr>
      <vt:lpstr>Презентация PowerPoint</vt:lpstr>
      <vt:lpstr>Презентация PowerPoint</vt:lpstr>
      <vt:lpstr>Подготовка кадров</vt:lpstr>
      <vt:lpstr>Подготовка кадров</vt:lpstr>
      <vt:lpstr>Подготовка кадров</vt:lpstr>
      <vt:lpstr>Подготовка кадров</vt:lpstr>
      <vt:lpstr>Издательская деятельность </vt:lpstr>
      <vt:lpstr>Издательская деятельность</vt:lpstr>
      <vt:lpstr>Научные семинары</vt:lpstr>
      <vt:lpstr>Конференции</vt:lpstr>
      <vt:lpstr>Презентация PowerPoint</vt:lpstr>
      <vt:lpstr>Презентация PowerPoint</vt:lpstr>
      <vt:lpstr>      Гранты РНФ в 2019 году  </vt:lpstr>
      <vt:lpstr>Молодежные гранты РФФИ</vt:lpstr>
      <vt:lpstr>Международные проекты РФФИ, выполняемые в 2019 г. под руководством сотрудников ИМ СО РАН</vt:lpstr>
      <vt:lpstr>Презентация PowerPoint</vt:lpstr>
      <vt:lpstr>Премии, стипендии и грамоты сотрудникам в 2019 г.</vt:lpstr>
      <vt:lpstr>Премии, стипендии и грамоты сотрудникам в 2019 г.</vt:lpstr>
      <vt:lpstr>Премии, стипендии и грамоты сотрудникам в 2019 г.</vt:lpstr>
      <vt:lpstr>Премии, стипендии и грамоты сотрудникам в 2019 г.</vt:lpstr>
      <vt:lpstr>Совет научной молодёжи Профсоюз.</vt:lpstr>
      <vt:lpstr>Рейтинг институтов математического профиля Европейской Научно-Промышленной Палаты в 2019 году </vt:lpstr>
      <vt:lpstr>Отделение математических наук Институт математики им. С. Л. Соболева СО РАН Новосибирский научный центр</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Учреждение Российской академии наук Институт математики им. С.Л. Соболева Сибирского отделения РАН</dc:title>
  <dc:creator>Юрий</dc:creator>
  <cp:lastModifiedBy>Пользователь Windows</cp:lastModifiedBy>
  <cp:revision>49</cp:revision>
  <dcterms:modified xsi:type="dcterms:W3CDTF">2020-03-23T05:41:57Z</dcterms:modified>
</cp:coreProperties>
</file>