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0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2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2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0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6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2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9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5179-DEFA-4BC9-BCE4-E269BD458D36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C0BC-D0E2-4283-8672-1C6C64129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9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03648" y="1474910"/>
            <a:ext cx="5859637" cy="3843875"/>
            <a:chOff x="584571" y="404825"/>
            <a:chExt cx="5859637" cy="3843875"/>
          </a:xfrm>
        </p:grpSpPr>
        <p:pic>
          <p:nvPicPr>
            <p:cNvPr id="2" name="Объект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04825"/>
              <a:ext cx="5616624" cy="38438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14899" y="621419"/>
              <a:ext cx="558615" cy="11506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Lucida Handwriting" pitchFamily="66" charset="0"/>
                </a:rPr>
                <a:t>solutions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4571" y="2018985"/>
              <a:ext cx="1460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Lucida Handwriting" pitchFamily="66" charset="0"/>
                </a:rPr>
                <a:t>You are here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03648" y="470423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hlinkClick r:id="rId5" action="ppaction://hlinksldjump"/>
              </a:rPr>
              <a:t>Literature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hlinkClick r:id="" action="ppaction://noaction"/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and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  <a:hlinkClick r:id="rId6" action="ppaction://hlinksldjump"/>
              </a:rPr>
              <a:t>Answers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. </a:t>
            </a:r>
            <a:r>
              <a:rPr lang="en-US" sz="2400" dirty="0">
                <a:solidFill>
                  <a:srgbClr val="9BBB59">
                    <a:lumMod val="50000"/>
                  </a:srgbClr>
                </a:solidFill>
                <a:latin typeface="Lucida Handwriting" pitchFamily="66" charset="0"/>
              </a:rPr>
              <a:t>Final </a:t>
            </a:r>
            <a:r>
              <a:rPr lang="en-US" sz="2400" dirty="0" smtClean="0">
                <a:solidFill>
                  <a:srgbClr val="9BBB59">
                    <a:lumMod val="50000"/>
                  </a:srgbClr>
                </a:solidFill>
                <a:latin typeface="Lucida Handwriting" pitchFamily="66" charset="0"/>
              </a:rPr>
              <a:t>Part</a:t>
            </a:r>
            <a:endParaRPr lang="ru-RU" sz="24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34" y="5922857"/>
            <a:ext cx="86931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Ministry of Education and Science of the Russian </a:t>
            </a:r>
            <a:r>
              <a:rPr lang="en-US" sz="1200" i="1" dirty="0" smtClean="0"/>
              <a:t>Federation</a:t>
            </a:r>
            <a:r>
              <a:rPr lang="en-US" sz="1200" i="1" dirty="0"/>
              <a:t> National Research </a:t>
            </a:r>
            <a:r>
              <a:rPr lang="en-US" sz="1200" i="1" dirty="0" smtClean="0"/>
              <a:t>University</a:t>
            </a:r>
          </a:p>
          <a:p>
            <a:r>
              <a:rPr lang="en-US" sz="1200" i="1" dirty="0" smtClean="0"/>
              <a:t>Novosibirsk </a:t>
            </a:r>
            <a:r>
              <a:rPr lang="en-US" sz="1200" i="1" dirty="0"/>
              <a:t>State University </a:t>
            </a:r>
            <a:r>
              <a:rPr lang="en-US" sz="1200" i="1" dirty="0" smtClean="0"/>
              <a:t>Department </a:t>
            </a:r>
            <a:r>
              <a:rPr lang="en-US" sz="1200" i="1" dirty="0"/>
              <a:t>of Mechanics and </a:t>
            </a:r>
            <a:r>
              <a:rPr lang="en-US" sz="1200" i="1" dirty="0" smtClean="0"/>
              <a:t>Mathematics</a:t>
            </a:r>
          </a:p>
          <a:p>
            <a:r>
              <a:rPr lang="en-US" sz="1200" i="1" dirty="0"/>
              <a:t>Master educational </a:t>
            </a:r>
            <a:r>
              <a:rPr lang="en-US" sz="1200" i="1" dirty="0" err="1" smtClean="0"/>
              <a:t>programme</a:t>
            </a:r>
            <a:r>
              <a:rPr lang="en-US" sz="1200" i="1" dirty="0" smtClean="0"/>
              <a:t> </a:t>
            </a:r>
            <a:r>
              <a:rPr lang="en-US" sz="1200" i="1" dirty="0"/>
              <a:t>for teaching foreign students in English</a:t>
            </a:r>
          </a:p>
          <a:p>
            <a:r>
              <a:rPr lang="en-US" sz="1200" i="1" dirty="0"/>
              <a:t>«Modern trends in discrete mathematics and combinatorial optimization» </a:t>
            </a:r>
          </a:p>
          <a:p>
            <a:endParaRPr lang="ru-RU" sz="1400" i="1" dirty="0"/>
          </a:p>
        </p:txBody>
      </p:sp>
      <p:pic>
        <p:nvPicPr>
          <p:cNvPr id="22" name="Звук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3"/>
    </mc:Choice>
    <mc:Fallback xmlns="">
      <p:transition spd="slow" advTm="1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059" y="127464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Lucida Handwriting" pitchFamily="66" charset="0"/>
              </a:rPr>
              <a:t>Gould F.J etc. Introduction to management science. New Jersey, 4</a:t>
            </a:r>
            <a:r>
              <a:rPr lang="en-US" baseline="30000" dirty="0">
                <a:solidFill>
                  <a:prstClr val="black"/>
                </a:solidFill>
                <a:latin typeface="Lucida Handwriting" pitchFamily="66" charset="0"/>
              </a:rPr>
              <a:t>th</a:t>
            </a:r>
            <a:r>
              <a:rPr lang="en-US" dirty="0">
                <a:solidFill>
                  <a:prstClr val="black"/>
                </a:solidFill>
                <a:latin typeface="Lucida Handwriting" pitchFamily="66" charset="0"/>
              </a:rPr>
              <a:t> edition, 1993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9382" y="5451345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Lucida Handwriting" pitchFamily="66" charset="0"/>
              </a:rPr>
              <a:t>Kallrath</a:t>
            </a:r>
            <a:r>
              <a:rPr lang="en-US" dirty="0">
                <a:solidFill>
                  <a:prstClr val="black"/>
                </a:solidFill>
                <a:latin typeface="Lucida Handwriting" pitchFamily="66" charset="0"/>
              </a:rPr>
              <a:t> J. (Ed.) Modeling Languages in Mathematical Optimization. Kluwer Academic Publisher, 2004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9BBB59">
                    <a:lumMod val="50000"/>
                  </a:srgbClr>
                </a:solidFill>
                <a:latin typeface="Lucida Handwriting" pitchFamily="66" charset="0"/>
              </a:rPr>
              <a:t>Literature</a:t>
            </a:r>
            <a:endParaRPr lang="ru-RU" sz="3600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75" y="4881601"/>
            <a:ext cx="4191" cy="5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20974"/>
            <a:ext cx="2190750" cy="352425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55" y="2042706"/>
            <a:ext cx="2234344" cy="288305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7" name="Звук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7"/>
    </mc:Choice>
    <mc:Fallback xmlns="">
      <p:transition spd="slow" advTm="25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Lucida Handwriting" pitchFamily="66" charset="0"/>
              </a:rPr>
              <a:t>Answers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93016"/>
            <a:ext cx="2688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ucida Handwriting" pitchFamily="66" charset="0"/>
              </a:rPr>
              <a:t>Quiz 1.1</a:t>
            </a:r>
          </a:p>
          <a:p>
            <a:r>
              <a:rPr lang="en-US" sz="2400" dirty="0">
                <a:solidFill>
                  <a:prstClr val="black"/>
                </a:solidFill>
                <a:latin typeface="Lucida Handwriting" pitchFamily="66" charset="0"/>
              </a:rPr>
              <a:t>1a ; 2b; 3a; 4d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636912"/>
            <a:ext cx="273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ucida Handwriting" pitchFamily="66" charset="0"/>
              </a:rPr>
              <a:t>Quiz 1.2</a:t>
            </a:r>
          </a:p>
          <a:p>
            <a:r>
              <a:rPr lang="en-US" sz="2400" dirty="0">
                <a:solidFill>
                  <a:prstClr val="black"/>
                </a:solidFill>
                <a:latin typeface="Lucida Handwriting" pitchFamily="66" charset="0"/>
              </a:rPr>
              <a:t>1a ; 2a; 3a; 4a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102" y="5157192"/>
            <a:ext cx="2943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ucida Handwriting" pitchFamily="66" charset="0"/>
              </a:rPr>
              <a:t>Quiz 2.1</a:t>
            </a:r>
          </a:p>
          <a:p>
            <a:r>
              <a:rPr lang="en-US" sz="2400" dirty="0">
                <a:solidFill>
                  <a:prstClr val="black"/>
                </a:solidFill>
                <a:latin typeface="Lucida Handwriting" pitchFamily="66" charset="0"/>
              </a:rPr>
              <a:t>a MIP; b 6; c 11;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062" y="3941439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ucida Handwriting" pitchFamily="66" charset="0"/>
              </a:rPr>
              <a:t>Quiz 1.3</a:t>
            </a:r>
          </a:p>
          <a:p>
            <a:r>
              <a:rPr lang="en-US" sz="2400" dirty="0">
                <a:solidFill>
                  <a:prstClr val="black"/>
                </a:solidFill>
                <a:latin typeface="Lucida Handwriting" pitchFamily="66" charset="0"/>
              </a:rPr>
              <a:t>1a ; 2a; 3b; 4c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1"/>
    </mc:Choice>
    <mc:Fallback xmlns="">
      <p:transition spd="slow" advTm="9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92</Words>
  <Application>Microsoft Office PowerPoint</Application>
  <PresentationFormat>Экран (4:3)</PresentationFormat>
  <Paragraphs>19</Paragraphs>
  <Slides>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Answers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K5</dc:creator>
  <cp:lastModifiedBy>K5</cp:lastModifiedBy>
  <cp:revision>7</cp:revision>
  <dcterms:created xsi:type="dcterms:W3CDTF">2013-08-11T14:38:26Z</dcterms:created>
  <dcterms:modified xsi:type="dcterms:W3CDTF">2013-08-15T11:30:51Z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