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40"/>
  </p:notesMasterIdLst>
  <p:handoutMasterIdLst>
    <p:handoutMasterId r:id="rId41"/>
  </p:handoutMasterIdLst>
  <p:sldIdLst>
    <p:sldId id="702" r:id="rId2"/>
    <p:sldId id="1026" r:id="rId3"/>
    <p:sldId id="785" r:id="rId4"/>
    <p:sldId id="879" r:id="rId5"/>
    <p:sldId id="1033" r:id="rId6"/>
    <p:sldId id="947" r:id="rId7"/>
    <p:sldId id="1032" r:id="rId8"/>
    <p:sldId id="1036" r:id="rId9"/>
    <p:sldId id="1035" r:id="rId10"/>
    <p:sldId id="938" r:id="rId11"/>
    <p:sldId id="912" r:id="rId12"/>
    <p:sldId id="1034" r:id="rId13"/>
    <p:sldId id="905" r:id="rId14"/>
    <p:sldId id="915" r:id="rId15"/>
    <p:sldId id="914" r:id="rId16"/>
    <p:sldId id="908" r:id="rId17"/>
    <p:sldId id="806" r:id="rId18"/>
    <p:sldId id="995" r:id="rId19"/>
    <p:sldId id="1039" r:id="rId20"/>
    <p:sldId id="1040" r:id="rId21"/>
    <p:sldId id="1009" r:id="rId22"/>
    <p:sldId id="886" r:id="rId23"/>
    <p:sldId id="1027" r:id="rId24"/>
    <p:sldId id="1030" r:id="rId25"/>
    <p:sldId id="1029" r:id="rId26"/>
    <p:sldId id="1041" r:id="rId27"/>
    <p:sldId id="1042" r:id="rId28"/>
    <p:sldId id="1012" r:id="rId29"/>
    <p:sldId id="1013" r:id="rId30"/>
    <p:sldId id="1015" r:id="rId31"/>
    <p:sldId id="1014" r:id="rId32"/>
    <p:sldId id="1016" r:id="rId33"/>
    <p:sldId id="1018" r:id="rId34"/>
    <p:sldId id="1019" r:id="rId35"/>
    <p:sldId id="1021" r:id="rId36"/>
    <p:sldId id="1011" r:id="rId37"/>
    <p:sldId id="1022" r:id="rId38"/>
    <p:sldId id="1024" r:id="rId39"/>
  </p:sldIdLst>
  <p:sldSz cx="9144000" cy="6858000" type="screen4x3"/>
  <p:notesSz cx="7099300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EFBD"/>
    <a:srgbClr val="FF99FF"/>
    <a:srgbClr val="EDF3C9"/>
    <a:srgbClr val="005024"/>
    <a:srgbClr val="FF66CC"/>
    <a:srgbClr val="FFCF37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3784" autoAdjust="0"/>
  </p:normalViewPr>
  <p:slideViewPr>
    <p:cSldViewPr>
      <p:cViewPr varScale="1">
        <p:scale>
          <a:sx n="63" d="100"/>
          <a:sy n="63" d="100"/>
        </p:scale>
        <p:origin x="13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0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emf"/><Relationship Id="rId1" Type="http://schemas.openxmlformats.org/officeDocument/2006/relationships/image" Target="../media/image30.wmf"/><Relationship Id="rId4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fld id="{7525915F-FFF6-44F0-B1EA-B58317A4F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fld id="{43474691-B63F-4EC1-9FB9-7188DAF9A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61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C6477-DB7F-4A37-BBDC-AA2BF50A9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B1C96-9BC9-4CEF-9896-819CF8601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C0E77-9BBF-4DC7-8F17-DC5C03C6A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373CC-8C7B-49F6-A7BB-04C81B3AED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E125C-C94C-47F0-BBF8-DFE9C7761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914F1-38A1-4D36-9A11-6B4E46BFC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33E91-EE88-4929-91D8-BA870F526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F8052-2975-427F-8182-FF9741B1A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ECAE1-5A3E-4138-A792-C5A57A3E7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427E1-00AB-4648-80E6-141A50A43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86F73-AAEA-40A6-B7F6-6CA74CCBB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70CCD0C3-E745-431A-9C43-6B263A9E4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mailto:kulikov@ssd.sscc.r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1.png"/><Relationship Id="rId7" Type="http://schemas.openxmlformats.org/officeDocument/2006/relationships/image" Target="../media/image31.emf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3.e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2.wmf"/><Relationship Id="rId3" Type="http://schemas.openxmlformats.org/officeDocument/2006/relationships/oleObject" Target="../embeddings/oleObject27.bin"/><Relationship Id="rId21" Type="http://schemas.openxmlformats.org/officeDocument/2006/relationships/image" Target="../media/image1.png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4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4.png"/><Relationship Id="rId4" Type="http://schemas.openxmlformats.org/officeDocument/2006/relationships/oleObject" Target="../embeddings/oleObject3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4.png"/><Relationship Id="rId5" Type="http://schemas.openxmlformats.org/officeDocument/2006/relationships/image" Target="../media/image1.png"/><Relationship Id="rId4" Type="http://schemas.openxmlformats.org/officeDocument/2006/relationships/image" Target="../media/image5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7" Type="http://schemas.openxmlformats.org/officeDocument/2006/relationships/image" Target="../media/image66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emf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1.png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itflic.ru/project/igorkulikov/rhd3dhllk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svg"/><Relationship Id="rId5" Type="http://schemas.openxmlformats.org/officeDocument/2006/relationships/image" Target="../media/image83.png"/><Relationship Id="rId4" Type="http://schemas.openxmlformats.org/officeDocument/2006/relationships/image" Target="../media/image82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1.png"/><Relationship Id="rId7" Type="http://schemas.openxmlformats.org/officeDocument/2006/relationships/image" Target="../media/image6.wmf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5.wmf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5.wmf"/><Relationship Id="rId3" Type="http://schemas.openxmlformats.org/officeDocument/2006/relationships/image" Target="../media/image1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4.wmf"/><Relationship Id="rId5" Type="http://schemas.openxmlformats.org/officeDocument/2006/relationships/image" Target="../media/image10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6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15816" y="1771650"/>
            <a:ext cx="6140872" cy="2392363"/>
          </a:xfrm>
        </p:spPr>
        <p:txBody>
          <a:bodyPr/>
          <a:lstStyle/>
          <a:p>
            <a:pPr algn="ctr" eaLnBrk="1" hangingPunct="1"/>
            <a:r>
              <a:rPr lang="ru-RU" sz="2800" b="1" dirty="0"/>
              <a:t>Суперкомпьютерное моделирование в задачах релятивистской астрофизики: задачи, модели и результаты вычислительных экспериментов</a:t>
            </a:r>
            <a:endParaRPr lang="ru-RU" sz="2800" b="1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6" name="Picture 5" descr="ÐÐ»Ð°Ð²Ð½Ð°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63500"/>
            <a:ext cx="11144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F6B7DEEC-CB52-4FB7-AFB5-908458D72F84}"/>
              </a:ext>
            </a:extLst>
          </p:cNvPr>
          <p:cNvSpPr txBox="1">
            <a:spLocks/>
          </p:cNvSpPr>
          <p:nvPr/>
        </p:nvSpPr>
        <p:spPr>
          <a:xfrm>
            <a:off x="1897063" y="4445000"/>
            <a:ext cx="2376487" cy="2279650"/>
          </a:xfrm>
          <a:prstGeom prst="rect">
            <a:avLst/>
          </a:prstGeom>
        </p:spPr>
        <p:txBody>
          <a:bodyPr/>
          <a:lstStyle/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</a:rPr>
              <a:t>Куликов Игорь</a:t>
            </a: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д.ф.-м.н., </a:t>
            </a: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в.н.с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.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Лаборатории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Суперкомпьютерного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моделирования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ИВМиМГ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 СО РАН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hlinkClick r:id="rId4"/>
              </a:rPr>
              <a:t>kulikov@ssd.sscc.ru</a:t>
            </a:r>
            <a:endParaRPr lang="ru-RU" sz="16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" name="Рисунок 7" descr="Kulikov_Photo.jpg">
            <a:extLst>
              <a:ext uri="{FF2B5EF4-FFF2-40B4-BE49-F238E27FC236}">
                <a16:creationId xmlns:a16="http://schemas.microsoft.com/office/drawing/2014/main" id="{100E126A-085A-4DD5-908D-2F85AA5F9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4445000"/>
            <a:ext cx="164782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22477A09-82F8-4D28-9E35-A0246C6DD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45000"/>
            <a:ext cx="16827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320F94EA-42B6-4CE3-BB63-5032BBA7FE42}"/>
              </a:ext>
            </a:extLst>
          </p:cNvPr>
          <p:cNvSpPr txBox="1">
            <a:spLocks/>
          </p:cNvSpPr>
          <p:nvPr/>
        </p:nvSpPr>
        <p:spPr>
          <a:xfrm>
            <a:off x="6275388" y="4445000"/>
            <a:ext cx="2684462" cy="2279650"/>
          </a:xfrm>
          <a:prstGeom prst="rect">
            <a:avLst/>
          </a:prstGeom>
        </p:spPr>
        <p:txBody>
          <a:bodyPr/>
          <a:lstStyle/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</a:rPr>
              <a:t>Черных Игорь</a:t>
            </a: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к.ф.-м.н., </a:t>
            </a: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в.н.с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.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Лаборатории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Суперкомпьютерного 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моделирования</a:t>
            </a: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ИВМиМГ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 СО РАН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hlinkClick r:id="rId4"/>
              </a:rPr>
              <a:t>chernykh@parbz.sscc.ru</a:t>
            </a:r>
            <a:endParaRPr lang="ru-RU" sz="16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Номер слайда 1">
            <a:extLst>
              <a:ext uri="{FF2B5EF4-FFF2-40B4-BE49-F238E27FC236}">
                <a16:creationId xmlns:a16="http://schemas.microsoft.com/office/drawing/2014/main" id="{FA1A6F95-3D63-455F-AA19-232490C33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8AF97B8-CDA1-49E5-97AF-2B8FF36EA165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6F89D81C-C363-43E6-8D1B-E9C797767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Распад разрыва со «звуковой точкой»</a:t>
            </a:r>
          </a:p>
        </p:txBody>
      </p:sp>
      <p:pic>
        <p:nvPicPr>
          <p:cNvPr id="9" name="Picture 5" descr="ÐÐ»Ð°Ð²Ð½Ð°Ñ">
            <a:extLst>
              <a:ext uri="{FF2B5EF4-FFF2-40B4-BE49-F238E27FC236}">
                <a16:creationId xmlns:a16="http://schemas.microsoft.com/office/drawing/2014/main" id="{05E07131-3E18-4F5D-84E7-E7418C74A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5DC3DF-DCFE-4FA7-9829-C94A6B43A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349" y="1196752"/>
            <a:ext cx="6812602" cy="540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Номер слайда 1">
            <a:extLst>
              <a:ext uri="{FF2B5EF4-FFF2-40B4-BE49-F238E27FC236}">
                <a16:creationId xmlns:a16="http://schemas.microsoft.com/office/drawing/2014/main" id="{37997457-9C8A-4691-9541-61027397F4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AB5F043-6353-4121-A67E-6330ECF794DC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53251" name="Rectangle 4">
            <a:extLst>
              <a:ext uri="{FF2B5EF4-FFF2-40B4-BE49-F238E27FC236}">
                <a16:creationId xmlns:a16="http://schemas.microsoft.com/office/drawing/2014/main" id="{FD63DCBD-3109-4127-9ED1-9849F2E60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Гравитация как ключевой фактор</a:t>
            </a:r>
          </a:p>
        </p:txBody>
      </p:sp>
      <p:pic>
        <p:nvPicPr>
          <p:cNvPr id="53252" name="Picture 2" descr="Гравитация»: Отзывы в социальных сетях — Статьи на КиноПоиске">
            <a:extLst>
              <a:ext uri="{FF2B5EF4-FFF2-40B4-BE49-F238E27FC236}">
                <a16:creationId xmlns:a16="http://schemas.microsoft.com/office/drawing/2014/main" id="{7682F528-EE48-4F1F-8F40-16EA9B32E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8642350" cy="471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ÐÐ»Ð°Ð²Ð½Ð°Ñ">
            <a:extLst>
              <a:ext uri="{FF2B5EF4-FFF2-40B4-BE49-F238E27FC236}">
                <a16:creationId xmlns:a16="http://schemas.microsoft.com/office/drawing/2014/main" id="{5E7A855E-BACF-4A1B-B842-9334B986C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0B504F4-C075-4E45-A62E-A82841D684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770908E-3748-4A40-928E-C99ACA871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404813"/>
            <a:ext cx="8713788" cy="64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500" b="1" dirty="0"/>
              <a:t>Прямые методы восстановления потенциала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FC2C383D-7AD6-4338-8EDD-88EA2CB84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CF181EB9-AB8D-463F-A193-2BF1222A53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405780"/>
              </p:ext>
            </p:extLst>
          </p:nvPr>
        </p:nvGraphicFramePr>
        <p:xfrm>
          <a:off x="4182000" y="1120032"/>
          <a:ext cx="780000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7" name="Equation" r:id="rId4" imgW="164880" imgH="152280" progId="Equation.DSMT4">
                  <p:embed/>
                </p:oleObj>
              </mc:Choice>
              <mc:Fallback>
                <p:oleObj name="Equation" r:id="rId4" imgW="16488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82000" y="1120032"/>
                        <a:ext cx="780000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>
            <a:extLst>
              <a:ext uri="{FF2B5EF4-FFF2-40B4-BE49-F238E27FC236}">
                <a16:creationId xmlns:a16="http://schemas.microsoft.com/office/drawing/2014/main" id="{783ACA1E-FD3F-44D7-88AD-237E9D4D7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279498"/>
            <a:ext cx="2952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Уравнение Пуассона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766E6CF7-ED35-4F8E-AA8E-409CD1204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7613" y="1279498"/>
            <a:ext cx="2952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Интеграл Пуассона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7432B33-B0A4-4672-B9CD-EF41EA6DD5A6}"/>
              </a:ext>
            </a:extLst>
          </p:cNvPr>
          <p:cNvCxnSpPr>
            <a:cxnSpLocks/>
            <a:stCxn id="5" idx="1"/>
            <a:endCxn id="6" idx="3"/>
          </p:cNvCxnSpPr>
          <p:nvPr/>
        </p:nvCxnSpPr>
        <p:spPr>
          <a:xfrm flipH="1" flipV="1">
            <a:off x="3563888" y="1479553"/>
            <a:ext cx="618112" cy="479"/>
          </a:xfrm>
          <a:prstGeom prst="straightConnector1">
            <a:avLst/>
          </a:prstGeom>
          <a:ln w="444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6B00B33C-8B3B-41C8-BECE-8AEACAB6FB9A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 flipV="1">
            <a:off x="4962000" y="1479553"/>
            <a:ext cx="625613" cy="479"/>
          </a:xfrm>
          <a:prstGeom prst="straightConnector1">
            <a:avLst/>
          </a:prstGeom>
          <a:ln w="444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155C85E2-C33F-4762-B7B1-341F6D9AF0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124799"/>
              </p:ext>
            </p:extLst>
          </p:nvPr>
        </p:nvGraphicFramePr>
        <p:xfrm>
          <a:off x="1294104" y="1867565"/>
          <a:ext cx="175432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8" name="Equation" r:id="rId6" imgW="2052873" imgH="632543" progId="Equation.DSMT4">
                  <p:embed/>
                </p:oleObj>
              </mc:Choice>
              <mc:Fallback>
                <p:oleObj name="Equation" r:id="rId6" imgW="2052873" imgH="63254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4104" y="1867565"/>
                        <a:ext cx="1754320" cy="5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EA2AAF49-335D-4807-A3DC-AC651C372A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279138"/>
              </p:ext>
            </p:extLst>
          </p:nvPr>
        </p:nvGraphicFramePr>
        <p:xfrm>
          <a:off x="5266171" y="1856918"/>
          <a:ext cx="347821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9" name="Equation" r:id="rId8" imgW="1815840" imgH="444240" progId="Equation.DSMT4">
                  <p:embed/>
                </p:oleObj>
              </mc:Choice>
              <mc:Fallback>
                <p:oleObj name="Equation" r:id="rId8" imgW="18158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66171" y="1856918"/>
                        <a:ext cx="347821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Line 12">
            <a:extLst>
              <a:ext uri="{FF2B5EF4-FFF2-40B4-BE49-F238E27FC236}">
                <a16:creationId xmlns:a16="http://schemas.microsoft.com/office/drawing/2014/main" id="{3ECF8E40-BC91-4D7D-8A1B-ABF17178BE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451" y="47955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3">
            <a:extLst>
              <a:ext uri="{FF2B5EF4-FFF2-40B4-BE49-F238E27FC236}">
                <a16:creationId xmlns:a16="http://schemas.microsoft.com/office/drawing/2014/main" id="{B117B049-53C1-4C74-99F0-93AF1FC3F2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451" y="42240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14">
            <a:extLst>
              <a:ext uri="{FF2B5EF4-FFF2-40B4-BE49-F238E27FC236}">
                <a16:creationId xmlns:a16="http://schemas.microsoft.com/office/drawing/2014/main" id="{36180AF8-0F15-412C-85A6-E98D14F481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451" y="42240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15">
            <a:extLst>
              <a:ext uri="{FF2B5EF4-FFF2-40B4-BE49-F238E27FC236}">
                <a16:creationId xmlns:a16="http://schemas.microsoft.com/office/drawing/2014/main" id="{7ADB686B-67F3-48D3-A209-FDADD11A3B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9951" y="42240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Line 16">
            <a:extLst>
              <a:ext uri="{FF2B5EF4-FFF2-40B4-BE49-F238E27FC236}">
                <a16:creationId xmlns:a16="http://schemas.microsoft.com/office/drawing/2014/main" id="{9C89E9EA-2D47-46A5-9968-230A057E6D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451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Line 17">
            <a:extLst>
              <a:ext uri="{FF2B5EF4-FFF2-40B4-BE49-F238E27FC236}">
                <a16:creationId xmlns:a16="http://schemas.microsoft.com/office/drawing/2014/main" id="{50C28ED3-0892-483B-9F80-4A0A9D8802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Line 18">
            <a:extLst>
              <a:ext uri="{FF2B5EF4-FFF2-40B4-BE49-F238E27FC236}">
                <a16:creationId xmlns:a16="http://schemas.microsoft.com/office/drawing/2014/main" id="{49393C93-1296-4399-B60A-39E09E0F87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39954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" name="Line 19">
            <a:extLst>
              <a:ext uri="{FF2B5EF4-FFF2-40B4-BE49-F238E27FC236}">
                <a16:creationId xmlns:a16="http://schemas.microsoft.com/office/drawing/2014/main" id="{0ABB2D73-BA5A-4A6B-B1C0-B1C7CBB5D8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4566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" name="Line 20">
            <a:extLst>
              <a:ext uri="{FF2B5EF4-FFF2-40B4-BE49-F238E27FC236}">
                <a16:creationId xmlns:a16="http://schemas.microsoft.com/office/drawing/2014/main" id="{AC4B6A8A-58A9-430E-97CD-FCA47FA1569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Line 21">
            <a:extLst>
              <a:ext uri="{FF2B5EF4-FFF2-40B4-BE49-F238E27FC236}">
                <a16:creationId xmlns:a16="http://schemas.microsoft.com/office/drawing/2014/main" id="{E93860E9-38BB-4055-B0B6-B24C584BC4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451" y="4566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Line 22">
            <a:extLst>
              <a:ext uri="{FF2B5EF4-FFF2-40B4-BE49-F238E27FC236}">
                <a16:creationId xmlns:a16="http://schemas.microsoft.com/office/drawing/2014/main" id="{23FAB7C8-D78C-4B7F-AD0E-AF2FDDDFF20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45669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" name="Line 23">
            <a:extLst>
              <a:ext uri="{FF2B5EF4-FFF2-40B4-BE49-F238E27FC236}">
                <a16:creationId xmlns:a16="http://schemas.microsoft.com/office/drawing/2014/main" id="{92E5EB9D-1167-4A09-B2C8-A7BE25EF04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" name="Line 24">
            <a:extLst>
              <a:ext uri="{FF2B5EF4-FFF2-40B4-BE49-F238E27FC236}">
                <a16:creationId xmlns:a16="http://schemas.microsoft.com/office/drawing/2014/main" id="{E43F97FC-BE6C-4569-AA52-A650643F57B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9951" y="47955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Line 25">
            <a:extLst>
              <a:ext uri="{FF2B5EF4-FFF2-40B4-BE49-F238E27FC236}">
                <a16:creationId xmlns:a16="http://schemas.microsoft.com/office/drawing/2014/main" id="{A8F0BDA5-DD5B-4392-836E-6A38642788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42240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" name="Line 26">
            <a:extLst>
              <a:ext uri="{FF2B5EF4-FFF2-40B4-BE49-F238E27FC236}">
                <a16:creationId xmlns:a16="http://schemas.microsoft.com/office/drawing/2014/main" id="{3651823A-0368-4D84-A119-C11218698B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9951" y="42240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" name="Line 27">
            <a:extLst>
              <a:ext uri="{FF2B5EF4-FFF2-40B4-BE49-F238E27FC236}">
                <a16:creationId xmlns:a16="http://schemas.microsoft.com/office/drawing/2014/main" id="{3E4FB34B-E7E0-4AFA-A933-BD1C51E45C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1451" y="42240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28">
            <a:extLst>
              <a:ext uri="{FF2B5EF4-FFF2-40B4-BE49-F238E27FC236}">
                <a16:creationId xmlns:a16="http://schemas.microsoft.com/office/drawing/2014/main" id="{3A80975C-156D-435B-98C6-AE914B5E33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29">
            <a:extLst>
              <a:ext uri="{FF2B5EF4-FFF2-40B4-BE49-F238E27FC236}">
                <a16:creationId xmlns:a16="http://schemas.microsoft.com/office/drawing/2014/main" id="{71730C26-3D5E-4592-8078-6AF502074D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1451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" name="Line 30">
            <a:extLst>
              <a:ext uri="{FF2B5EF4-FFF2-40B4-BE49-F238E27FC236}">
                <a16:creationId xmlns:a16="http://schemas.microsoft.com/office/drawing/2014/main" id="{B28F408B-82BE-45EF-A1B3-1D05D0AF54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9954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Line 31">
            <a:extLst>
              <a:ext uri="{FF2B5EF4-FFF2-40B4-BE49-F238E27FC236}">
                <a16:creationId xmlns:a16="http://schemas.microsoft.com/office/drawing/2014/main" id="{180922BA-E717-4BA7-88AB-261B3047BD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1451" y="4566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" name="Line 32">
            <a:extLst>
              <a:ext uri="{FF2B5EF4-FFF2-40B4-BE49-F238E27FC236}">
                <a16:creationId xmlns:a16="http://schemas.microsoft.com/office/drawing/2014/main" id="{02FBE5EB-259A-4212-87A4-8EAC792672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43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" name="Line 33">
            <a:extLst>
              <a:ext uri="{FF2B5EF4-FFF2-40B4-BE49-F238E27FC236}">
                <a16:creationId xmlns:a16="http://schemas.microsoft.com/office/drawing/2014/main" id="{9DFD5DDB-7503-49D1-BDBA-7BE3DE766E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4566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" name="Line 34">
            <a:extLst>
              <a:ext uri="{FF2B5EF4-FFF2-40B4-BE49-F238E27FC236}">
                <a16:creationId xmlns:a16="http://schemas.microsoft.com/office/drawing/2014/main" id="{24B06059-24BA-4D74-B109-5823183A6E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45669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Line 35">
            <a:extLst>
              <a:ext uri="{FF2B5EF4-FFF2-40B4-BE49-F238E27FC236}">
                <a16:creationId xmlns:a16="http://schemas.microsoft.com/office/drawing/2014/main" id="{87ADE852-F6EB-4A3F-855D-7606BD25C5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" name="Line 36">
            <a:extLst>
              <a:ext uri="{FF2B5EF4-FFF2-40B4-BE49-F238E27FC236}">
                <a16:creationId xmlns:a16="http://schemas.microsoft.com/office/drawing/2014/main" id="{905C9FD9-0421-407A-AED9-0DC0563710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451" y="42240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" name="Line 37">
            <a:extLst>
              <a:ext uri="{FF2B5EF4-FFF2-40B4-BE49-F238E27FC236}">
                <a16:creationId xmlns:a16="http://schemas.microsoft.com/office/drawing/2014/main" id="{B604E608-C4A3-4606-984D-4F64F80790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451" y="36525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" name="Line 38">
            <a:extLst>
              <a:ext uri="{FF2B5EF4-FFF2-40B4-BE49-F238E27FC236}">
                <a16:creationId xmlns:a16="http://schemas.microsoft.com/office/drawing/2014/main" id="{F00D081C-4A88-4152-8361-C2CC51B28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451" y="36525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Line 39">
            <a:extLst>
              <a:ext uri="{FF2B5EF4-FFF2-40B4-BE49-F238E27FC236}">
                <a16:creationId xmlns:a16="http://schemas.microsoft.com/office/drawing/2014/main" id="{6A258931-B202-421A-B2EC-828C049751C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364" y="36525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" name="Line 40">
            <a:extLst>
              <a:ext uri="{FF2B5EF4-FFF2-40B4-BE49-F238E27FC236}">
                <a16:creationId xmlns:a16="http://schemas.microsoft.com/office/drawing/2014/main" id="{D3042CFC-1DA4-4E88-8F6A-002FEA1780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451" y="3423964"/>
            <a:ext cx="341313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" name="Line 41">
            <a:extLst>
              <a:ext uri="{FF2B5EF4-FFF2-40B4-BE49-F238E27FC236}">
                <a16:creationId xmlns:a16="http://schemas.microsoft.com/office/drawing/2014/main" id="{5E64254C-8D42-46B7-A3EB-EC069B7433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364" y="3423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" name="Line 42">
            <a:extLst>
              <a:ext uri="{FF2B5EF4-FFF2-40B4-BE49-F238E27FC236}">
                <a16:creationId xmlns:a16="http://schemas.microsoft.com/office/drawing/2014/main" id="{76C371CD-40FD-4132-BE35-C5503D21B36C}"/>
              </a:ext>
            </a:extLst>
          </p:cNvPr>
          <p:cNvSpPr>
            <a:spLocks noChangeShapeType="1"/>
          </p:cNvSpPr>
          <p:nvPr/>
        </p:nvSpPr>
        <p:spPr bwMode="auto">
          <a:xfrm>
            <a:off x="1599764" y="34239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" name="Line 43">
            <a:extLst>
              <a:ext uri="{FF2B5EF4-FFF2-40B4-BE49-F238E27FC236}">
                <a16:creationId xmlns:a16="http://schemas.microsoft.com/office/drawing/2014/main" id="{7E20A466-0309-4FFC-B3F1-CEA2336E2D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364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" name="Line 44">
            <a:extLst>
              <a:ext uri="{FF2B5EF4-FFF2-40B4-BE49-F238E27FC236}">
                <a16:creationId xmlns:a16="http://schemas.microsoft.com/office/drawing/2014/main" id="{497811C9-B957-43D0-A60C-A3801D47EC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264" y="34239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" name="Line 45">
            <a:extLst>
              <a:ext uri="{FF2B5EF4-FFF2-40B4-BE49-F238E27FC236}">
                <a16:creationId xmlns:a16="http://schemas.microsoft.com/office/drawing/2014/main" id="{85D3AA30-F17E-408D-B5F7-5AC054C539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6864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4" name="Line 46">
            <a:extLst>
              <a:ext uri="{FF2B5EF4-FFF2-40B4-BE49-F238E27FC236}">
                <a16:creationId xmlns:a16="http://schemas.microsoft.com/office/drawing/2014/main" id="{26C7CB2F-BE90-411B-A6DB-8C9FE74BDDE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99764" y="39954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Line 47">
            <a:extLst>
              <a:ext uri="{FF2B5EF4-FFF2-40B4-BE49-F238E27FC236}">
                <a16:creationId xmlns:a16="http://schemas.microsoft.com/office/drawing/2014/main" id="{80B7A6C2-0387-43EC-B35C-208BE34039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9764" y="34239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" name="Line 48">
            <a:extLst>
              <a:ext uri="{FF2B5EF4-FFF2-40B4-BE49-F238E27FC236}">
                <a16:creationId xmlns:a16="http://schemas.microsoft.com/office/drawing/2014/main" id="{5DC6898D-1E1B-4E7C-A87C-ABCAAEBCE4F8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39954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" name="Line 49">
            <a:extLst>
              <a:ext uri="{FF2B5EF4-FFF2-40B4-BE49-F238E27FC236}">
                <a16:creationId xmlns:a16="http://schemas.microsoft.com/office/drawing/2014/main" id="{EC03E2DE-F273-4D2E-BED1-B3D3245F19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4239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" name="Line 50">
            <a:extLst>
              <a:ext uri="{FF2B5EF4-FFF2-40B4-BE49-F238E27FC236}">
                <a16:creationId xmlns:a16="http://schemas.microsoft.com/office/drawing/2014/main" id="{764E3129-FAAD-4CB0-B2E9-756A7E1AD8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34239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" name="Line 51">
            <a:extLst>
              <a:ext uri="{FF2B5EF4-FFF2-40B4-BE49-F238E27FC236}">
                <a16:creationId xmlns:a16="http://schemas.microsoft.com/office/drawing/2014/main" id="{531FFA3B-6BD4-4BD1-BBC9-CB3E3CC6916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4239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0" name="Line 52">
            <a:extLst>
              <a:ext uri="{FF2B5EF4-FFF2-40B4-BE49-F238E27FC236}">
                <a16:creationId xmlns:a16="http://schemas.microsoft.com/office/drawing/2014/main" id="{1A198B65-A73F-4F30-9FAE-EBD27D6A6F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195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" name="Line 53">
            <a:extLst>
              <a:ext uri="{FF2B5EF4-FFF2-40B4-BE49-F238E27FC236}">
                <a16:creationId xmlns:a16="http://schemas.microsoft.com/office/drawing/2014/main" id="{4EA8B35E-C5D8-4406-A352-687156BA9A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195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" name="Line 54">
            <a:extLst>
              <a:ext uri="{FF2B5EF4-FFF2-40B4-BE49-F238E27FC236}">
                <a16:creationId xmlns:a16="http://schemas.microsoft.com/office/drawing/2014/main" id="{FF7E2C42-62DE-4F5A-B7F8-117F584F863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4251" y="31953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" name="Line 55">
            <a:extLst>
              <a:ext uri="{FF2B5EF4-FFF2-40B4-BE49-F238E27FC236}">
                <a16:creationId xmlns:a16="http://schemas.microsoft.com/office/drawing/2014/main" id="{B3C17049-84FD-4F71-B9E2-BF3C0E246C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" name="Line 56">
            <a:extLst>
              <a:ext uri="{FF2B5EF4-FFF2-40B4-BE49-F238E27FC236}">
                <a16:creationId xmlns:a16="http://schemas.microsoft.com/office/drawing/2014/main" id="{999EE7C7-6A97-4980-9AF7-8BA10337B5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5751" y="31953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" name="Line 57">
            <a:extLst>
              <a:ext uri="{FF2B5EF4-FFF2-40B4-BE49-F238E27FC236}">
                <a16:creationId xmlns:a16="http://schemas.microsoft.com/office/drawing/2014/main" id="{01B582CC-0FDC-443F-AC59-9C05150499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" name="Line 58">
            <a:extLst>
              <a:ext uri="{FF2B5EF4-FFF2-40B4-BE49-F238E27FC236}">
                <a16:creationId xmlns:a16="http://schemas.microsoft.com/office/drawing/2014/main" id="{A37B4879-F0C1-4796-A54B-146F943310C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4251" y="37668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Line 59">
            <a:extLst>
              <a:ext uri="{FF2B5EF4-FFF2-40B4-BE49-F238E27FC236}">
                <a16:creationId xmlns:a16="http://schemas.microsoft.com/office/drawing/2014/main" id="{8BCB13A4-487F-47A0-BFE4-D606F8D59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44251" y="31953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" name="Line 60">
            <a:extLst>
              <a:ext uri="{FF2B5EF4-FFF2-40B4-BE49-F238E27FC236}">
                <a16:creationId xmlns:a16="http://schemas.microsoft.com/office/drawing/2014/main" id="{365CD422-65E9-4237-98DF-F7C83C4BB3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45669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" name="Line 61">
            <a:extLst>
              <a:ext uri="{FF2B5EF4-FFF2-40B4-BE49-F238E27FC236}">
                <a16:creationId xmlns:a16="http://schemas.microsoft.com/office/drawing/2014/main" id="{5E8782DC-D153-4BE8-87F9-D5044CDE2D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Line 62">
            <a:extLst>
              <a:ext uri="{FF2B5EF4-FFF2-40B4-BE49-F238E27FC236}">
                <a16:creationId xmlns:a16="http://schemas.microsoft.com/office/drawing/2014/main" id="{3401EE45-661D-4532-8651-109DD9F0B2F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1351" y="39954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" name="Line 63">
            <a:extLst>
              <a:ext uri="{FF2B5EF4-FFF2-40B4-BE49-F238E27FC236}">
                <a16:creationId xmlns:a16="http://schemas.microsoft.com/office/drawing/2014/main" id="{8E039EF6-01FF-4B2F-8368-FF33B1E2A0D0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264" y="39954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" name="Line 64">
            <a:extLst>
              <a:ext uri="{FF2B5EF4-FFF2-40B4-BE49-F238E27FC236}">
                <a16:creationId xmlns:a16="http://schemas.microsoft.com/office/drawing/2014/main" id="{38D7008E-F796-4034-8B9E-E8FBB4698B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01351" y="3766864"/>
            <a:ext cx="341313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" name="Line 65">
            <a:extLst>
              <a:ext uri="{FF2B5EF4-FFF2-40B4-BE49-F238E27FC236}">
                <a16:creationId xmlns:a16="http://schemas.microsoft.com/office/drawing/2014/main" id="{63074852-E427-4C29-A3DB-FE82AF8662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1264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4" name="Line 66">
            <a:extLst>
              <a:ext uri="{FF2B5EF4-FFF2-40B4-BE49-F238E27FC236}">
                <a16:creationId xmlns:a16="http://schemas.microsoft.com/office/drawing/2014/main" id="{88C680CF-D35C-4FFA-887D-5935CD9DE25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2664" y="37668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" name="Line 67">
            <a:extLst>
              <a:ext uri="{FF2B5EF4-FFF2-40B4-BE49-F238E27FC236}">
                <a16:creationId xmlns:a16="http://schemas.microsoft.com/office/drawing/2014/main" id="{7CE475DA-C162-4B9A-B5DD-83879D19ED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1264" y="4338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6" name="Line 68">
            <a:extLst>
              <a:ext uri="{FF2B5EF4-FFF2-40B4-BE49-F238E27FC236}">
                <a16:creationId xmlns:a16="http://schemas.microsoft.com/office/drawing/2014/main" id="{67492157-DBFA-4358-8FA7-C1002990E4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4" y="37668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7" name="Line 69">
            <a:extLst>
              <a:ext uri="{FF2B5EF4-FFF2-40B4-BE49-F238E27FC236}">
                <a16:creationId xmlns:a16="http://schemas.microsoft.com/office/drawing/2014/main" id="{299DA3D5-166D-4BF5-97EC-CF8CA17089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9764" y="4338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" name="Line 70">
            <a:extLst>
              <a:ext uri="{FF2B5EF4-FFF2-40B4-BE49-F238E27FC236}">
                <a16:creationId xmlns:a16="http://schemas.microsoft.com/office/drawing/2014/main" id="{A603BC63-62A2-49A1-A79B-BF6B7EF5230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2664" y="43383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" name="Line 71">
            <a:extLst>
              <a:ext uri="{FF2B5EF4-FFF2-40B4-BE49-F238E27FC236}">
                <a16:creationId xmlns:a16="http://schemas.microsoft.com/office/drawing/2014/main" id="{8080E372-61F4-480A-AE7B-5AE93C8F3B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42664" y="37668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" name="Line 72">
            <a:extLst>
              <a:ext uri="{FF2B5EF4-FFF2-40B4-BE49-F238E27FC236}">
                <a16:creationId xmlns:a16="http://schemas.microsoft.com/office/drawing/2014/main" id="{40F8F018-E408-4A3B-9A60-FCA5D087F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4566964"/>
            <a:ext cx="56991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" name="Line 73">
            <a:extLst>
              <a:ext uri="{FF2B5EF4-FFF2-40B4-BE49-F238E27FC236}">
                <a16:creationId xmlns:a16="http://schemas.microsoft.com/office/drawing/2014/main" id="{251CC1E6-2FDF-4BA3-BE61-8557DC6D46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9954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" name="Line 74">
            <a:extLst>
              <a:ext uri="{FF2B5EF4-FFF2-40B4-BE49-F238E27FC236}">
                <a16:creationId xmlns:a16="http://schemas.microsoft.com/office/drawing/2014/main" id="{F1EE28BC-6BE0-4A82-A032-BC182C9095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995464"/>
            <a:ext cx="56991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3" name="Line 75">
            <a:extLst>
              <a:ext uri="{FF2B5EF4-FFF2-40B4-BE49-F238E27FC236}">
                <a16:creationId xmlns:a16="http://schemas.microsoft.com/office/drawing/2014/main" id="{1CC69715-3892-4BFE-8DF3-8FD54115A2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2764" y="39954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" name="Line 76">
            <a:extLst>
              <a:ext uri="{FF2B5EF4-FFF2-40B4-BE49-F238E27FC236}">
                <a16:creationId xmlns:a16="http://schemas.microsoft.com/office/drawing/2014/main" id="{5F10BE21-1ECC-4B16-9832-9BB9429A45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766864"/>
            <a:ext cx="341313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" name="Line 77">
            <a:extLst>
              <a:ext uri="{FF2B5EF4-FFF2-40B4-BE49-F238E27FC236}">
                <a16:creationId xmlns:a16="http://schemas.microsoft.com/office/drawing/2014/main" id="{C5928E01-57B2-4AA4-8963-730A59D6C2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2764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6" name="Line 78">
            <a:extLst>
              <a:ext uri="{FF2B5EF4-FFF2-40B4-BE49-F238E27FC236}">
                <a16:creationId xmlns:a16="http://schemas.microsoft.com/office/drawing/2014/main" id="{014F57AB-F9C7-4C53-9DBC-5E0D9C88B2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4" y="37668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" name="Line 79">
            <a:extLst>
              <a:ext uri="{FF2B5EF4-FFF2-40B4-BE49-F238E27FC236}">
                <a16:creationId xmlns:a16="http://schemas.microsoft.com/office/drawing/2014/main" id="{8E04F5AA-1E01-47AA-8212-C43A5DD5EB9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2764" y="4338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8" name="Line 80">
            <a:extLst>
              <a:ext uri="{FF2B5EF4-FFF2-40B4-BE49-F238E27FC236}">
                <a16:creationId xmlns:a16="http://schemas.microsoft.com/office/drawing/2014/main" id="{72E91BDE-1D42-4F02-9BF9-25805EB5EB4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5664" y="37668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9" name="Line 81">
            <a:extLst>
              <a:ext uri="{FF2B5EF4-FFF2-40B4-BE49-F238E27FC236}">
                <a16:creationId xmlns:a16="http://schemas.microsoft.com/office/drawing/2014/main" id="{E5054B9F-A035-4E96-9796-107FFCA9A8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1264" y="4338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0" name="Line 82">
            <a:extLst>
              <a:ext uri="{FF2B5EF4-FFF2-40B4-BE49-F238E27FC236}">
                <a16:creationId xmlns:a16="http://schemas.microsoft.com/office/drawing/2014/main" id="{15E0A6F9-DCEA-4C66-8E0E-FDAF7CEA83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4" y="43383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1" name="Line 83">
            <a:extLst>
              <a:ext uri="{FF2B5EF4-FFF2-40B4-BE49-F238E27FC236}">
                <a16:creationId xmlns:a16="http://schemas.microsoft.com/office/drawing/2014/main" id="{BEA7CF63-5F9D-445B-A16B-9C736AB1BD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164" y="37668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" name="Line 84">
            <a:extLst>
              <a:ext uri="{FF2B5EF4-FFF2-40B4-BE49-F238E27FC236}">
                <a16:creationId xmlns:a16="http://schemas.microsoft.com/office/drawing/2014/main" id="{A646585B-864C-44B9-BCE6-8A69262FA92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9954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" name="Line 85">
            <a:extLst>
              <a:ext uri="{FF2B5EF4-FFF2-40B4-BE49-F238E27FC236}">
                <a16:creationId xmlns:a16="http://schemas.microsoft.com/office/drawing/2014/main" id="{934EEA74-4909-49C7-B1E6-AFEBE719CF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4239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4" name="Line 86">
            <a:extLst>
              <a:ext uri="{FF2B5EF4-FFF2-40B4-BE49-F238E27FC236}">
                <a16:creationId xmlns:a16="http://schemas.microsoft.com/office/drawing/2014/main" id="{12247291-BDE9-4AB1-88D9-9EEB9CE109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2851" y="3423964"/>
            <a:ext cx="5699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" name="Line 87">
            <a:extLst>
              <a:ext uri="{FF2B5EF4-FFF2-40B4-BE49-F238E27FC236}">
                <a16:creationId xmlns:a16="http://schemas.microsoft.com/office/drawing/2014/main" id="{8AAF63D8-0F7C-4C2E-9980-9A6CB0E555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2764" y="34239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" name="Line 88">
            <a:extLst>
              <a:ext uri="{FF2B5EF4-FFF2-40B4-BE49-F238E27FC236}">
                <a16:creationId xmlns:a16="http://schemas.microsoft.com/office/drawing/2014/main" id="{A6832FF9-61D8-4429-9046-EBC1605401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2851" y="3195364"/>
            <a:ext cx="341313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" name="Line 89">
            <a:extLst>
              <a:ext uri="{FF2B5EF4-FFF2-40B4-BE49-F238E27FC236}">
                <a16:creationId xmlns:a16="http://schemas.microsoft.com/office/drawing/2014/main" id="{9DE94889-6682-4566-9F96-F439D68B0FB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2764" y="31953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8" name="Line 90">
            <a:extLst>
              <a:ext uri="{FF2B5EF4-FFF2-40B4-BE49-F238E27FC236}">
                <a16:creationId xmlns:a16="http://schemas.microsoft.com/office/drawing/2014/main" id="{9BC6F149-2ABD-40CC-86D3-3A10C1B298BA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4" y="31953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9" name="Line 91">
            <a:extLst>
              <a:ext uri="{FF2B5EF4-FFF2-40B4-BE49-F238E27FC236}">
                <a16:creationId xmlns:a16="http://schemas.microsoft.com/office/drawing/2014/main" id="{DAB66475-0DEB-46CD-88C1-732EC64CB5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2764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0" name="Line 92">
            <a:extLst>
              <a:ext uri="{FF2B5EF4-FFF2-40B4-BE49-F238E27FC236}">
                <a16:creationId xmlns:a16="http://schemas.microsoft.com/office/drawing/2014/main" id="{46A2BEAF-C7FB-4EA2-B60F-E8B7BC3F1E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5664" y="31953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1" name="Line 93">
            <a:extLst>
              <a:ext uri="{FF2B5EF4-FFF2-40B4-BE49-F238E27FC236}">
                <a16:creationId xmlns:a16="http://schemas.microsoft.com/office/drawing/2014/main" id="{6F23304B-8409-43AC-97B0-E52AF5B541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1264" y="37668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" name="Line 94">
            <a:extLst>
              <a:ext uri="{FF2B5EF4-FFF2-40B4-BE49-F238E27FC236}">
                <a16:creationId xmlns:a16="http://schemas.microsoft.com/office/drawing/2014/main" id="{43D3ECD1-ACFA-483D-A466-5E227153D1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164" y="3766864"/>
            <a:ext cx="571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" name="Line 95">
            <a:extLst>
              <a:ext uri="{FF2B5EF4-FFF2-40B4-BE49-F238E27FC236}">
                <a16:creationId xmlns:a16="http://schemas.microsoft.com/office/drawing/2014/main" id="{4A1CCC7A-D842-45FA-9070-10B036174B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164" y="31953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4" name="Line 96">
            <a:extLst>
              <a:ext uri="{FF2B5EF4-FFF2-40B4-BE49-F238E27FC236}">
                <a16:creationId xmlns:a16="http://schemas.microsoft.com/office/drawing/2014/main" id="{14BEFB92-2214-467A-B91B-317A2D79267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9951" y="4224064"/>
            <a:ext cx="56991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" name="Line 97">
            <a:extLst>
              <a:ext uri="{FF2B5EF4-FFF2-40B4-BE49-F238E27FC236}">
                <a16:creationId xmlns:a16="http://schemas.microsoft.com/office/drawing/2014/main" id="{BC3B89E2-7889-4FAD-B087-5ED65C5D7D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3652564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6" name="Line 98">
            <a:extLst>
              <a:ext uri="{FF2B5EF4-FFF2-40B4-BE49-F238E27FC236}">
                <a16:creationId xmlns:a16="http://schemas.microsoft.com/office/drawing/2014/main" id="{9C5953CA-3F65-4630-A879-2726EF22FF3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9951" y="3652564"/>
            <a:ext cx="56991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7" name="Line 99">
            <a:extLst>
              <a:ext uri="{FF2B5EF4-FFF2-40B4-BE49-F238E27FC236}">
                <a16:creationId xmlns:a16="http://schemas.microsoft.com/office/drawing/2014/main" id="{243D7883-237B-44C4-B992-FE5E5AA40E4C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9864" y="36525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" name="Line 100">
            <a:extLst>
              <a:ext uri="{FF2B5EF4-FFF2-40B4-BE49-F238E27FC236}">
                <a16:creationId xmlns:a16="http://schemas.microsoft.com/office/drawing/2014/main" id="{E26BD882-DEED-4999-8106-7DB4CA79FA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9951" y="3423964"/>
            <a:ext cx="341313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" name="Line 101">
            <a:extLst>
              <a:ext uri="{FF2B5EF4-FFF2-40B4-BE49-F238E27FC236}">
                <a16:creationId xmlns:a16="http://schemas.microsoft.com/office/drawing/2014/main" id="{92E60036-1632-4CCB-A34A-F753D3EDC0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9864" y="34239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0" name="Line 102">
            <a:extLst>
              <a:ext uri="{FF2B5EF4-FFF2-40B4-BE49-F238E27FC236}">
                <a16:creationId xmlns:a16="http://schemas.microsoft.com/office/drawing/2014/main" id="{D88B7436-6095-4AA6-911C-FEED21A22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264" y="34239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1" name="Line 103">
            <a:extLst>
              <a:ext uri="{FF2B5EF4-FFF2-40B4-BE49-F238E27FC236}">
                <a16:creationId xmlns:a16="http://schemas.microsoft.com/office/drawing/2014/main" id="{34D18127-27F3-43A9-BF16-4C43CB838D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9864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" name="Line 104">
            <a:extLst>
              <a:ext uri="{FF2B5EF4-FFF2-40B4-BE49-F238E27FC236}">
                <a16:creationId xmlns:a16="http://schemas.microsoft.com/office/drawing/2014/main" id="{92D8C8BC-6D59-429D-BC08-5274E2356E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2764" y="34239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" name="Line 105">
            <a:extLst>
              <a:ext uri="{FF2B5EF4-FFF2-40B4-BE49-F238E27FC236}">
                <a16:creationId xmlns:a16="http://schemas.microsoft.com/office/drawing/2014/main" id="{FAC87D93-083C-4037-B6CD-D3B1B8F303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364" y="3995464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4" name="Line 106">
            <a:extLst>
              <a:ext uri="{FF2B5EF4-FFF2-40B4-BE49-F238E27FC236}">
                <a16:creationId xmlns:a16="http://schemas.microsoft.com/office/drawing/2014/main" id="{C173950A-50C2-4839-95B6-6EC91BE9F3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264" y="3995464"/>
            <a:ext cx="5715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5" name="Line 107">
            <a:extLst>
              <a:ext uri="{FF2B5EF4-FFF2-40B4-BE49-F238E27FC236}">
                <a16:creationId xmlns:a16="http://schemas.microsoft.com/office/drawing/2014/main" id="{EFE0EF60-8810-46FA-A115-F15021F67B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71264" y="3423964"/>
            <a:ext cx="1587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6" name="Прямоугольник 118">
            <a:extLst>
              <a:ext uri="{FF2B5EF4-FFF2-40B4-BE49-F238E27FC236}">
                <a16:creationId xmlns:a16="http://schemas.microsoft.com/office/drawing/2014/main" id="{D21C22AE-06F5-4FAB-BBF2-E248597EE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010" y="2420888"/>
            <a:ext cx="2779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b="1" dirty="0">
                <a:solidFill>
                  <a:srgbClr val="002060"/>
                </a:solidFill>
              </a:rPr>
              <a:t>27-</a:t>
            </a:r>
            <a:r>
              <a:rPr lang="ru-RU" altLang="ru-RU" b="1" dirty="0">
                <a:solidFill>
                  <a:srgbClr val="002060"/>
                </a:solidFill>
              </a:rPr>
              <a:t>точечный шаблон +</a:t>
            </a:r>
          </a:p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</a:rPr>
              <a:t>граничные условия</a:t>
            </a:r>
          </a:p>
        </p:txBody>
      </p:sp>
      <p:graphicFrame>
        <p:nvGraphicFramePr>
          <p:cNvPr id="119" name="Объект 118">
            <a:extLst>
              <a:ext uri="{FF2B5EF4-FFF2-40B4-BE49-F238E27FC236}">
                <a16:creationId xmlns:a16="http://schemas.microsoft.com/office/drawing/2014/main" id="{E22F7452-FD42-48AC-B885-C80A1833D1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056372"/>
              </p:ext>
            </p:extLst>
          </p:nvPr>
        </p:nvGraphicFramePr>
        <p:xfrm>
          <a:off x="79100" y="4977256"/>
          <a:ext cx="4641527" cy="7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0" name="Equation" r:id="rId10" imgW="5783831" imgH="885632" progId="Equation.DSMT4">
                  <p:embed/>
                </p:oleObj>
              </mc:Choice>
              <mc:Fallback>
                <p:oleObj name="Equation" r:id="rId10" imgW="5783831" imgH="88563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100" y="4977256"/>
                        <a:ext cx="4641527" cy="75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" name="Text Box 11">
            <a:extLst>
              <a:ext uri="{FF2B5EF4-FFF2-40B4-BE49-F238E27FC236}">
                <a16:creationId xmlns:a16="http://schemas.microsoft.com/office/drawing/2014/main" id="{118F4127-C832-45A1-95C6-B3C11FF99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196" y="6033482"/>
            <a:ext cx="7199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>
                <a:solidFill>
                  <a:srgbClr val="7030A0"/>
                </a:solidFill>
                <a:latin typeface="+mn-lt"/>
              </a:rPr>
              <a:t>Коэффициенты разложения вычисляются с помощью быстрого преобразования Фурье</a:t>
            </a:r>
            <a:endParaRPr lang="en-US" altLang="ru-RU" sz="20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C4DB671C-9D43-49B5-9CE8-33C929D1F10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4563" t="32000" r="50787" b="18501"/>
          <a:stretch/>
        </p:blipFill>
        <p:spPr>
          <a:xfrm>
            <a:off x="5025057" y="2900456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8581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Номер слайда 1">
            <a:extLst>
              <a:ext uri="{FF2B5EF4-FFF2-40B4-BE49-F238E27FC236}">
                <a16:creationId xmlns:a16="http://schemas.microsoft.com/office/drawing/2014/main" id="{09E5E6B1-0DEE-48F4-A537-3BFB40D5A7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EC3E1FC-D0A8-4E21-A26F-1DE21B6E79D0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54275" name="Rectangle 4">
            <a:extLst>
              <a:ext uri="{FF2B5EF4-FFF2-40B4-BE49-F238E27FC236}">
                <a16:creationId xmlns:a16="http://schemas.microsoft.com/office/drawing/2014/main" id="{2EE94501-ECFD-4F64-B7BE-A1637A965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404813"/>
            <a:ext cx="87137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Итерационный метод решения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уравнения Пуассона</a:t>
            </a:r>
          </a:p>
        </p:txBody>
      </p:sp>
      <p:graphicFrame>
        <p:nvGraphicFramePr>
          <p:cNvPr id="54276" name="Объект 3">
            <a:extLst>
              <a:ext uri="{FF2B5EF4-FFF2-40B4-BE49-F238E27FC236}">
                <a16:creationId xmlns:a16="http://schemas.microsoft.com/office/drawing/2014/main" id="{328C49AB-124C-4A9B-88ED-C239653F36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9925" y="1916113"/>
          <a:ext cx="251301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6" name="Equation" r:id="rId3" imgW="1193800" imgH="393700" progId="Equation.DSMT4">
                  <p:embed/>
                </p:oleObj>
              </mc:Choice>
              <mc:Fallback>
                <p:oleObj name="Equation" r:id="rId3" imgW="1193800" imgH="393700" progId="Equation.DSMT4">
                  <p:embed/>
                  <p:pic>
                    <p:nvPicPr>
                      <p:cNvPr id="54276" name="Объект 3">
                        <a:extLst>
                          <a:ext uri="{FF2B5EF4-FFF2-40B4-BE49-F238E27FC236}">
                            <a16:creationId xmlns:a16="http://schemas.microsoft.com/office/drawing/2014/main" id="{328C49AB-124C-4A9B-88ED-C239653F36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925" y="1916113"/>
                        <a:ext cx="2513013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Объект 4">
            <a:extLst>
              <a:ext uri="{FF2B5EF4-FFF2-40B4-BE49-F238E27FC236}">
                <a16:creationId xmlns:a16="http://schemas.microsoft.com/office/drawing/2014/main" id="{6EADC773-EADD-4719-BE56-733468FF30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1341438"/>
          <a:ext cx="205263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7" name="Equation" r:id="rId5" imgW="660113" imgH="203112" progId="Equation.DSMT4">
                  <p:embed/>
                </p:oleObj>
              </mc:Choice>
              <mc:Fallback>
                <p:oleObj name="Equation" r:id="rId5" imgW="660113" imgH="203112" progId="Equation.DSMT4">
                  <p:embed/>
                  <p:pic>
                    <p:nvPicPr>
                      <p:cNvPr id="54277" name="Объект 4">
                        <a:extLst>
                          <a:ext uri="{FF2B5EF4-FFF2-40B4-BE49-F238E27FC236}">
                            <a16:creationId xmlns:a16="http://schemas.microsoft.com/office/drawing/2014/main" id="{6EADC773-EADD-4719-BE56-733468FF30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341438"/>
                        <a:ext cx="2052637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Объект 10">
            <a:extLst>
              <a:ext uri="{FF2B5EF4-FFF2-40B4-BE49-F238E27FC236}">
                <a16:creationId xmlns:a16="http://schemas.microsoft.com/office/drawing/2014/main" id="{40E53B4C-DF9A-4A5A-B5BB-55A47680A2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1863" y="1244600"/>
          <a:ext cx="7604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8" name="Equation" r:id="rId7" imgW="266469" imgH="241091" progId="Equation.DSMT4">
                  <p:embed/>
                </p:oleObj>
              </mc:Choice>
              <mc:Fallback>
                <p:oleObj name="Equation" r:id="rId7" imgW="266469" imgH="241091" progId="Equation.DSMT4">
                  <p:embed/>
                  <p:pic>
                    <p:nvPicPr>
                      <p:cNvPr id="54278" name="Объект 10">
                        <a:extLst>
                          <a:ext uri="{FF2B5EF4-FFF2-40B4-BE49-F238E27FC236}">
                            <a16:creationId xmlns:a16="http://schemas.microsoft.com/office/drawing/2014/main" id="{40E53B4C-DF9A-4A5A-B5BB-55A47680A2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1244600"/>
                        <a:ext cx="7604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9893D618-B412-457C-872E-75680E2528CF}"/>
              </a:ext>
            </a:extLst>
          </p:cNvPr>
          <p:cNvSpPr/>
          <p:nvPr/>
        </p:nvSpPr>
        <p:spPr>
          <a:xfrm>
            <a:off x="6042025" y="1989138"/>
            <a:ext cx="700088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280" name="Rectangle 4">
            <a:extLst>
              <a:ext uri="{FF2B5EF4-FFF2-40B4-BE49-F238E27FC236}">
                <a16:creationId xmlns:a16="http://schemas.microsoft.com/office/drawing/2014/main" id="{A6270E29-F76E-436A-97AC-E0C92CE8B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2420938"/>
            <a:ext cx="493395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/>
              <a:t>Представление </a:t>
            </a:r>
            <a:r>
              <a:rPr lang="en-US" altLang="ru-RU" sz="2000" b="1" i="1">
                <a:solidFill>
                  <a:srgbClr val="7030A0"/>
                </a:solidFill>
              </a:rPr>
              <a:t>Ax = f</a:t>
            </a:r>
            <a:r>
              <a:rPr lang="en-US" altLang="ru-RU" sz="2000" b="1"/>
              <a:t> </a:t>
            </a:r>
            <a:br>
              <a:rPr lang="ru-RU" altLang="ru-RU" sz="2000" b="1"/>
            </a:br>
            <a:r>
              <a:rPr lang="ru-RU" altLang="ru-RU" sz="2000" b="1"/>
              <a:t>в операторном виде на сетке </a:t>
            </a:r>
            <a:br>
              <a:rPr lang="ru-RU" altLang="ru-RU" sz="2000" b="1"/>
            </a:br>
            <a:r>
              <a:rPr lang="ru-RU" altLang="ru-RU" sz="2000" b="1"/>
              <a:t>(без построения СЛАУ)</a:t>
            </a:r>
          </a:p>
        </p:txBody>
      </p:sp>
      <p:graphicFrame>
        <p:nvGraphicFramePr>
          <p:cNvPr id="54281" name="Объект 13">
            <a:extLst>
              <a:ext uri="{FF2B5EF4-FFF2-40B4-BE49-F238E27FC236}">
                <a16:creationId xmlns:a16="http://schemas.microsoft.com/office/drawing/2014/main" id="{284DBDFE-52A1-4484-9755-565AA010EC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338" y="2828925"/>
          <a:ext cx="35306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9" name="Equation" r:id="rId9" imgW="1866090" imgH="393529" progId="Equation.DSMT4">
                  <p:embed/>
                </p:oleObj>
              </mc:Choice>
              <mc:Fallback>
                <p:oleObj name="Equation" r:id="rId9" imgW="1866090" imgH="393529" progId="Equation.DSMT4">
                  <p:embed/>
                  <p:pic>
                    <p:nvPicPr>
                      <p:cNvPr id="54281" name="Объект 13">
                        <a:extLst>
                          <a:ext uri="{FF2B5EF4-FFF2-40B4-BE49-F238E27FC236}">
                            <a16:creationId xmlns:a16="http://schemas.microsoft.com/office/drawing/2014/main" id="{284DBDFE-52A1-4484-9755-565AA010EC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8" y="2828925"/>
                        <a:ext cx="3530600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2" name="Объект 15">
            <a:extLst>
              <a:ext uri="{FF2B5EF4-FFF2-40B4-BE49-F238E27FC236}">
                <a16:creationId xmlns:a16="http://schemas.microsoft.com/office/drawing/2014/main" id="{4EB58CFE-7317-44A9-B30F-728F97FF2F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1988" y="3730625"/>
          <a:ext cx="25177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0" name="Equation" r:id="rId11" imgW="1397000" imgH="431800" progId="Equation.DSMT4">
                  <p:embed/>
                </p:oleObj>
              </mc:Choice>
              <mc:Fallback>
                <p:oleObj name="Equation" r:id="rId11" imgW="1397000" imgH="431800" progId="Equation.DSMT4">
                  <p:embed/>
                  <p:pic>
                    <p:nvPicPr>
                      <p:cNvPr id="54282" name="Объект 15">
                        <a:extLst>
                          <a:ext uri="{FF2B5EF4-FFF2-40B4-BE49-F238E27FC236}">
                            <a16:creationId xmlns:a16="http://schemas.microsoft.com/office/drawing/2014/main" id="{4EB58CFE-7317-44A9-B30F-728F97FF2F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88" y="3730625"/>
                        <a:ext cx="25177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DD50F375-D9AC-4D08-80D8-5130D3A06292}"/>
              </a:ext>
            </a:extLst>
          </p:cNvPr>
          <p:cNvCxnSpPr/>
          <p:nvPr/>
        </p:nvCxnSpPr>
        <p:spPr>
          <a:xfrm>
            <a:off x="3851275" y="1973263"/>
            <a:ext cx="0" cy="3543300"/>
          </a:xfrm>
          <a:prstGeom prst="straightConnector1">
            <a:avLst/>
          </a:prstGeom>
          <a:ln w="444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284" name="Объект 18">
            <a:extLst>
              <a:ext uri="{FF2B5EF4-FFF2-40B4-BE49-F238E27FC236}">
                <a16:creationId xmlns:a16="http://schemas.microsoft.com/office/drawing/2014/main" id="{7854BD94-E7EC-412A-8CC2-820394DD68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650" y="4557713"/>
          <a:ext cx="227965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1" name="Equation" r:id="rId13" imgW="1205977" imgH="393529" progId="Equation.DSMT4">
                  <p:embed/>
                </p:oleObj>
              </mc:Choice>
              <mc:Fallback>
                <p:oleObj name="Equation" r:id="rId13" imgW="1205977" imgH="393529" progId="Equation.DSMT4">
                  <p:embed/>
                  <p:pic>
                    <p:nvPicPr>
                      <p:cNvPr id="54284" name="Объект 18">
                        <a:extLst>
                          <a:ext uri="{FF2B5EF4-FFF2-40B4-BE49-F238E27FC236}">
                            <a16:creationId xmlns:a16="http://schemas.microsoft.com/office/drawing/2014/main" id="{7854BD94-E7EC-412A-8CC2-820394DD68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557713"/>
                        <a:ext cx="2279650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5" name="Rectangle 4">
            <a:extLst>
              <a:ext uri="{FF2B5EF4-FFF2-40B4-BE49-F238E27FC236}">
                <a16:creationId xmlns:a16="http://schemas.microsoft.com/office/drawing/2014/main" id="{090AE4B3-3470-4786-A6A4-103D42DCF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325" y="5349875"/>
            <a:ext cx="290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/>
              <a:t>Чуев, ЖВМиМФ, 2020</a:t>
            </a:r>
          </a:p>
        </p:txBody>
      </p:sp>
      <p:graphicFrame>
        <p:nvGraphicFramePr>
          <p:cNvPr id="54286" name="Объект 20">
            <a:extLst>
              <a:ext uri="{FF2B5EF4-FFF2-40B4-BE49-F238E27FC236}">
                <a16:creationId xmlns:a16="http://schemas.microsoft.com/office/drawing/2014/main" id="{0E8464AC-E57E-462D-8C0D-2EA941EB49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5878513"/>
          <a:ext cx="312737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2" name="Equation" r:id="rId15" imgW="1511300" imgH="393700" progId="Equation.DSMT4">
                  <p:embed/>
                </p:oleObj>
              </mc:Choice>
              <mc:Fallback>
                <p:oleObj name="Equation" r:id="rId15" imgW="1511300" imgH="393700" progId="Equation.DSMT4">
                  <p:embed/>
                  <p:pic>
                    <p:nvPicPr>
                      <p:cNvPr id="54286" name="Объект 20">
                        <a:extLst>
                          <a:ext uri="{FF2B5EF4-FFF2-40B4-BE49-F238E27FC236}">
                            <a16:creationId xmlns:a16="http://schemas.microsoft.com/office/drawing/2014/main" id="{0E8464AC-E57E-462D-8C0D-2EA941EB49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878513"/>
                        <a:ext cx="3127375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Стрелка: вниз 21">
            <a:extLst>
              <a:ext uri="{FF2B5EF4-FFF2-40B4-BE49-F238E27FC236}">
                <a16:creationId xmlns:a16="http://schemas.microsoft.com/office/drawing/2014/main" id="{264DCBA1-5694-41C4-8E03-67921E8CA204}"/>
              </a:ext>
            </a:extLst>
          </p:cNvPr>
          <p:cNvSpPr/>
          <p:nvPr/>
        </p:nvSpPr>
        <p:spPr>
          <a:xfrm>
            <a:off x="6042025" y="3481388"/>
            <a:ext cx="70167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288" name="Rectangle 4">
            <a:extLst>
              <a:ext uri="{FF2B5EF4-FFF2-40B4-BE49-F238E27FC236}">
                <a16:creationId xmlns:a16="http://schemas.microsoft.com/office/drawing/2014/main" id="{F05FA5CF-3A9A-44A1-91BD-ED376C66E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3825" y="3984625"/>
            <a:ext cx="49323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/>
              <a:t>Запись всех конструкций через цикл </a:t>
            </a:r>
            <a:r>
              <a:rPr lang="en-US" altLang="ru-RU" sz="2000" b="1">
                <a:solidFill>
                  <a:srgbClr val="002060"/>
                </a:solidFill>
              </a:rPr>
              <a:t>forall</a:t>
            </a:r>
            <a:r>
              <a:rPr lang="en-US" altLang="ru-RU" sz="2000" b="1"/>
              <a:t> </a:t>
            </a:r>
            <a:r>
              <a:rPr lang="ru-RU" altLang="ru-RU" sz="2000" b="1"/>
              <a:t>и операции над массивами</a:t>
            </a:r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5D200920-C75B-4362-B092-609100327B58}"/>
              </a:ext>
            </a:extLst>
          </p:cNvPr>
          <p:cNvSpPr/>
          <p:nvPr/>
        </p:nvSpPr>
        <p:spPr>
          <a:xfrm>
            <a:off x="4572000" y="4854575"/>
            <a:ext cx="70167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54290" name="Объект 24">
            <a:extLst>
              <a:ext uri="{FF2B5EF4-FFF2-40B4-BE49-F238E27FC236}">
                <a16:creationId xmlns:a16="http://schemas.microsoft.com/office/drawing/2014/main" id="{7AB5E26A-65D9-4579-A115-4AA43859F1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84688" y="5416550"/>
          <a:ext cx="8794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3" name="Equation" r:id="rId17" imgW="330057" imgH="253890" progId="Equation.DSMT4">
                  <p:embed/>
                </p:oleObj>
              </mc:Choice>
              <mc:Fallback>
                <p:oleObj name="Equation" r:id="rId17" imgW="330057" imgH="253890" progId="Equation.DSMT4">
                  <p:embed/>
                  <p:pic>
                    <p:nvPicPr>
                      <p:cNvPr id="54290" name="Объект 24">
                        <a:extLst>
                          <a:ext uri="{FF2B5EF4-FFF2-40B4-BE49-F238E27FC236}">
                            <a16:creationId xmlns:a16="http://schemas.microsoft.com/office/drawing/2014/main" id="{7AB5E26A-65D9-4579-A115-4AA43859F1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5416550"/>
                        <a:ext cx="879475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02AD4F84-8A6F-435B-9CBD-E3F3C0D4DF7C}"/>
              </a:ext>
            </a:extLst>
          </p:cNvPr>
          <p:cNvCxnSpPr>
            <a:cxnSpLocks/>
          </p:cNvCxnSpPr>
          <p:nvPr/>
        </p:nvCxnSpPr>
        <p:spPr>
          <a:xfrm flipV="1">
            <a:off x="3563938" y="5807075"/>
            <a:ext cx="920750" cy="477838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DFA62431-04B3-455D-96B0-EE636666C749}"/>
              </a:ext>
            </a:extLst>
          </p:cNvPr>
          <p:cNvSpPr/>
          <p:nvPr/>
        </p:nvSpPr>
        <p:spPr>
          <a:xfrm rot="16200000">
            <a:off x="5485606" y="5484019"/>
            <a:ext cx="701675" cy="433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293" name="Rectangle 4">
            <a:extLst>
              <a:ext uri="{FF2B5EF4-FFF2-40B4-BE49-F238E27FC236}">
                <a16:creationId xmlns:a16="http://schemas.microsoft.com/office/drawing/2014/main" id="{D4E2E922-7C5A-4CA6-8EE0-34E2ABC93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6963" y="4733925"/>
            <a:ext cx="2662237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>
                <a:solidFill>
                  <a:srgbClr val="FF0000"/>
                </a:solidFill>
              </a:rPr>
              <a:t>80 GFLOPS </a:t>
            </a:r>
            <a:br>
              <a:rPr lang="en-US" altLang="ru-RU" sz="2000" b="1">
                <a:solidFill>
                  <a:srgbClr val="FF0000"/>
                </a:solidFill>
              </a:rPr>
            </a:br>
            <a:r>
              <a:rPr lang="en-US" altLang="ru-RU" sz="2000" b="1">
                <a:solidFill>
                  <a:srgbClr val="FF0000"/>
                </a:solidFill>
              </a:rPr>
              <a:t>vs.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>
                <a:solidFill>
                  <a:srgbClr val="FF0000"/>
                </a:solidFill>
              </a:rPr>
              <a:t>3x Intel MKL</a:t>
            </a:r>
            <a:endParaRPr lang="ru-RU" altLang="ru-RU" sz="2000" b="1">
              <a:solidFill>
                <a:srgbClr val="FF0000"/>
              </a:solidFill>
            </a:endParaRPr>
          </a:p>
        </p:txBody>
      </p:sp>
      <p:graphicFrame>
        <p:nvGraphicFramePr>
          <p:cNvPr id="54294" name="Объект 30">
            <a:extLst>
              <a:ext uri="{FF2B5EF4-FFF2-40B4-BE49-F238E27FC236}">
                <a16:creationId xmlns:a16="http://schemas.microsoft.com/office/drawing/2014/main" id="{C83D8793-35A4-4BAC-9536-5F9F4233C8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67463" y="5765800"/>
          <a:ext cx="2281237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4" name="Equation" r:id="rId19" imgW="927100" imgH="279400" progId="Equation.DSMT4">
                  <p:embed/>
                </p:oleObj>
              </mc:Choice>
              <mc:Fallback>
                <p:oleObj name="Equation" r:id="rId19" imgW="927100" imgH="279400" progId="Equation.DSMT4">
                  <p:embed/>
                  <p:pic>
                    <p:nvPicPr>
                      <p:cNvPr id="54294" name="Объект 30">
                        <a:extLst>
                          <a:ext uri="{FF2B5EF4-FFF2-40B4-BE49-F238E27FC236}">
                            <a16:creationId xmlns:a16="http://schemas.microsoft.com/office/drawing/2014/main" id="{C83D8793-35A4-4BAC-9536-5F9F4233C8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7463" y="5765800"/>
                        <a:ext cx="2281237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5" descr="ÐÐ»Ð°Ð²Ð½Ð°Ñ">
            <a:extLst>
              <a:ext uri="{FF2B5EF4-FFF2-40B4-BE49-F238E27FC236}">
                <a16:creationId xmlns:a16="http://schemas.microsoft.com/office/drawing/2014/main" id="{3565480A-819E-4703-88E0-05DE50A22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83AEB53-E967-4A17-B371-3AA1A54AB6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3007963-AC2E-4589-B580-4E2026B9A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76250"/>
            <a:ext cx="8064896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latin typeface="Arial" charset="0"/>
                <a:cs typeface="Intel Clear" panose="020B0604020203020204" pitchFamily="34" charset="0"/>
              </a:rPr>
              <a:t>HPC </a:t>
            </a:r>
            <a:r>
              <a:rPr lang="ru-RU" sz="3200" b="1" dirty="0">
                <a:latin typeface="Arial" charset="0"/>
                <a:cs typeface="Intel Clear" panose="020B0604020203020204" pitchFamily="34" charset="0"/>
              </a:rPr>
              <a:t>тренды</a:t>
            </a:r>
            <a:r>
              <a:rPr lang="en-US" sz="3200" b="1" dirty="0"/>
              <a:t> (</a:t>
            </a:r>
            <a:r>
              <a:rPr lang="ru-RU" sz="3200" b="1" dirty="0"/>
              <a:t>ноябрь </a:t>
            </a:r>
            <a:r>
              <a:rPr lang="en-US" sz="3200" b="1" dirty="0"/>
              <a:t>2022)</a:t>
            </a:r>
            <a:endParaRPr lang="ru-RU" sz="3200" b="1" dirty="0"/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B098F131-773A-46DF-9D67-195F52F4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6232BD9-6704-43A8-9F59-7AEC62AAC2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650" y="1084263"/>
          <a:ext cx="7632700" cy="529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6" name="Bitmap Image" r:id="rId4" imgW="0" imgH="0" progId="PBrush">
                  <p:embed/>
                </p:oleObj>
              </mc:Choice>
              <mc:Fallback>
                <p:oleObj name="Bitmap Image" r:id="rId4" imgW="0" imgH="0" progId="PBrush">
                  <p:embed/>
                  <p:pic>
                    <p:nvPicPr>
                      <p:cNvPr id="5" name="Объект 2">
                        <a:extLst>
                          <a:ext uri="{FF2B5EF4-FFF2-40B4-BE49-F238E27FC236}">
                            <a16:creationId xmlns:a16="http://schemas.microsoft.com/office/drawing/2014/main" id="{C6232BD9-6704-43A8-9F59-7AEC62AAC2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084263"/>
                        <a:ext cx="7632700" cy="529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ая выноска 4">
            <a:extLst>
              <a:ext uri="{FF2B5EF4-FFF2-40B4-BE49-F238E27FC236}">
                <a16:creationId xmlns:a16="http://schemas.microsoft.com/office/drawing/2014/main" id="{82559C3F-38D4-4AFC-8849-7B43FBA60E12}"/>
              </a:ext>
            </a:extLst>
          </p:cNvPr>
          <p:cNvSpPr/>
          <p:nvPr/>
        </p:nvSpPr>
        <p:spPr>
          <a:xfrm>
            <a:off x="7019925" y="1268413"/>
            <a:ext cx="1944563" cy="1079500"/>
          </a:xfrm>
          <a:prstGeom prst="wedgeRectCallout">
            <a:avLst>
              <a:gd name="adj1" fmla="val -52224"/>
              <a:gd name="adj2" fmla="val 8936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FF0000"/>
                </a:solidFill>
              </a:rPr>
              <a:t>9472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узлов</a:t>
            </a:r>
            <a:endParaRPr lang="en-US" b="1" dirty="0">
              <a:solidFill>
                <a:srgbClr val="FF0000"/>
              </a:solidFill>
            </a:endParaRPr>
          </a:p>
          <a:p>
            <a:pPr algn="ctr" eaLnBrk="1" hangingPunct="1">
              <a:defRPr/>
            </a:pPr>
            <a:r>
              <a:rPr lang="en-US" b="1" dirty="0">
                <a:solidFill>
                  <a:schemeClr val="tx1"/>
                </a:solidFill>
              </a:rPr>
              <a:t>&amp;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rgbClr val="0070C0"/>
                </a:solidFill>
              </a:rPr>
              <a:t>880+128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ядер</a:t>
            </a:r>
          </a:p>
        </p:txBody>
      </p:sp>
    </p:spTree>
    <p:extLst>
      <p:ext uri="{BB962C8B-B14F-4D97-AF65-F5344CB8AC3E}">
        <p14:creationId xmlns:p14="http://schemas.microsoft.com/office/powerpoint/2010/main" val="1379645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1">
            <a:extLst>
              <a:ext uri="{FF2B5EF4-FFF2-40B4-BE49-F238E27FC236}">
                <a16:creationId xmlns:a16="http://schemas.microsoft.com/office/drawing/2014/main" id="{FF3C57CC-45BC-4A00-81AC-6BE7CA5780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464A48-ACC8-4ABB-9E8C-9C6AA16A0D80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8195" name="Прямоугольник 13">
            <a:extLst>
              <a:ext uri="{FF2B5EF4-FFF2-40B4-BE49-F238E27FC236}">
                <a16:creationId xmlns:a16="http://schemas.microsoft.com/office/drawing/2014/main" id="{0BDA0648-D781-47A2-9B33-62EA535A4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79488"/>
            <a:ext cx="8785225" cy="554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9263" indent="-44926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Frontier - </a:t>
            </a:r>
            <a:r>
              <a:rPr lang="en-US" altLang="ru-RU" sz="1800" b="1" dirty="0">
                <a:solidFill>
                  <a:srgbClr val="0070C0"/>
                </a:solidFill>
              </a:rPr>
              <a:t>AMD 3</a:t>
            </a:r>
            <a:r>
              <a:rPr lang="en-US" altLang="ru-RU" sz="1800" b="1" baseline="30000" dirty="0">
                <a:solidFill>
                  <a:srgbClr val="0070C0"/>
                </a:solidFill>
              </a:rPr>
              <a:t>rd</a:t>
            </a:r>
            <a:r>
              <a:rPr lang="en-US" altLang="ru-RU" sz="1800" b="1" dirty="0">
                <a:solidFill>
                  <a:srgbClr val="0070C0"/>
                </a:solidFill>
              </a:rPr>
              <a:t> Generation EPYC 64C 2GHz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C00000"/>
                </a:solidFill>
              </a:rPr>
              <a:t>AMD Instinct 250X</a:t>
            </a:r>
            <a:r>
              <a:rPr lang="en-US" altLang="ru-RU" sz="1800" b="1" dirty="0">
                <a:solidFill>
                  <a:srgbClr val="000000"/>
                </a:solidFill>
              </a:rPr>
              <a:t>, HPE 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Supercomputer </a:t>
            </a:r>
            <a:r>
              <a:rPr lang="en-US" altLang="ru-RU" sz="1800" b="1" dirty="0" err="1">
                <a:solidFill>
                  <a:srgbClr val="000000"/>
                </a:solidFill>
              </a:rPr>
              <a:t>Fugaku</a:t>
            </a:r>
            <a:r>
              <a:rPr lang="en-US" altLang="ru-RU" sz="1800" b="1" dirty="0">
                <a:solidFill>
                  <a:srgbClr val="000000"/>
                </a:solidFill>
              </a:rPr>
              <a:t> - </a:t>
            </a:r>
            <a:r>
              <a:rPr lang="en-US" altLang="ru-RU" sz="1800" b="1" dirty="0">
                <a:solidFill>
                  <a:srgbClr val="0070C0"/>
                </a:solidFill>
              </a:rPr>
              <a:t>A64FX 48C 2.2GHz</a:t>
            </a:r>
            <a:r>
              <a:rPr lang="en-US" altLang="ru-RU" sz="1800" b="1" dirty="0">
                <a:solidFill>
                  <a:srgbClr val="000000"/>
                </a:solidFill>
              </a:rPr>
              <a:t>, Fujitsu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LUMI - </a:t>
            </a:r>
            <a:r>
              <a:rPr lang="en-US" altLang="ru-RU" sz="1800" b="1" dirty="0">
                <a:solidFill>
                  <a:srgbClr val="0070C0"/>
                </a:solidFill>
              </a:rPr>
              <a:t>AMD 3</a:t>
            </a:r>
            <a:r>
              <a:rPr lang="en-US" altLang="ru-RU" sz="1800" b="1" baseline="30000" dirty="0">
                <a:solidFill>
                  <a:srgbClr val="0070C0"/>
                </a:solidFill>
              </a:rPr>
              <a:t>rd</a:t>
            </a:r>
            <a:r>
              <a:rPr lang="en-US" altLang="ru-RU" sz="1800" b="1" dirty="0">
                <a:solidFill>
                  <a:srgbClr val="0070C0"/>
                </a:solidFill>
              </a:rPr>
              <a:t> Generation EPYC 64C 2GHz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C00000"/>
                </a:solidFill>
              </a:rPr>
              <a:t>AMD Instinct 250X</a:t>
            </a:r>
            <a:r>
              <a:rPr lang="en-US" altLang="ru-RU" sz="1800" b="1" dirty="0">
                <a:solidFill>
                  <a:srgbClr val="000000"/>
                </a:solidFill>
              </a:rPr>
              <a:t>, HPE 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Leonardo - </a:t>
            </a:r>
            <a:r>
              <a:rPr lang="en-US" altLang="ru-RU" sz="1800" b="1" dirty="0">
                <a:solidFill>
                  <a:srgbClr val="0070C0"/>
                </a:solidFill>
              </a:rPr>
              <a:t>Intel Xeon 8358 32C 2.6GHz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NVIDIA A100</a:t>
            </a:r>
            <a:r>
              <a:rPr lang="en-US" altLang="ru-RU" sz="1800" b="1" dirty="0">
                <a:solidFill>
                  <a:srgbClr val="000000"/>
                </a:solidFill>
              </a:rPr>
              <a:t>, Atos 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Summit - </a:t>
            </a:r>
            <a:r>
              <a:rPr lang="en-US" altLang="ru-RU" sz="1800" b="1" dirty="0">
                <a:solidFill>
                  <a:srgbClr val="7030A0"/>
                </a:solidFill>
              </a:rPr>
              <a:t>IBM POWER9 22C 3.07GHz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NVIDIA Volta GV100</a:t>
            </a:r>
            <a:r>
              <a:rPr lang="en-US" altLang="ru-RU" sz="1800" b="1" dirty="0">
                <a:solidFill>
                  <a:srgbClr val="000000"/>
                </a:solidFill>
              </a:rPr>
              <a:t>, IBM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Sierra - </a:t>
            </a:r>
            <a:r>
              <a:rPr lang="en-US" altLang="ru-RU" sz="1800" b="1" dirty="0">
                <a:solidFill>
                  <a:srgbClr val="7030A0"/>
                </a:solidFill>
              </a:rPr>
              <a:t>IBM POWER9 22C 3.1GHz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NVIDIA Volta GV100</a:t>
            </a:r>
            <a:r>
              <a:rPr lang="en-US" altLang="ru-RU" sz="1800" b="1" dirty="0">
                <a:solidFill>
                  <a:srgbClr val="000000"/>
                </a:solidFill>
              </a:rPr>
              <a:t>, IBM/NVIDIA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Sunway </a:t>
            </a:r>
            <a:r>
              <a:rPr lang="en-US" altLang="ru-RU" sz="1800" b="1" dirty="0" err="1">
                <a:solidFill>
                  <a:srgbClr val="000000"/>
                </a:solidFill>
              </a:rPr>
              <a:t>TaihuLight</a:t>
            </a:r>
            <a:r>
              <a:rPr lang="en-US" altLang="ru-RU" sz="1800" b="1" dirty="0">
                <a:solidFill>
                  <a:srgbClr val="000000"/>
                </a:solidFill>
              </a:rPr>
              <a:t> - </a:t>
            </a:r>
            <a:r>
              <a:rPr lang="en-US" altLang="ru-RU" sz="1800" b="1" dirty="0">
                <a:solidFill>
                  <a:srgbClr val="0070C0"/>
                </a:solidFill>
              </a:rPr>
              <a:t>Sunway SW26010 260C 1.45GHz</a:t>
            </a:r>
            <a:r>
              <a:rPr lang="en-US" altLang="ru-RU" sz="1800" b="1" dirty="0">
                <a:solidFill>
                  <a:srgbClr val="000000"/>
                </a:solidFill>
              </a:rPr>
              <a:t>, Sunway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Perlmutter - </a:t>
            </a:r>
            <a:r>
              <a:rPr lang="en-US" altLang="ru-RU" sz="1800" b="1" dirty="0">
                <a:solidFill>
                  <a:srgbClr val="0070C0"/>
                </a:solidFill>
              </a:rPr>
              <a:t>AMD EPYC 7763 64C 2.45GHz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NVIDIA A100</a:t>
            </a:r>
            <a:r>
              <a:rPr lang="en-US" altLang="ru-RU" sz="1800" b="1" dirty="0">
                <a:solidFill>
                  <a:srgbClr val="000000"/>
                </a:solidFill>
              </a:rPr>
              <a:t>, HPE </a:t>
            </a:r>
            <a:endParaRPr lang="ru-RU" altLang="ru-RU" sz="1800" b="1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Selene - </a:t>
            </a:r>
            <a:r>
              <a:rPr lang="en-US" altLang="ru-RU" sz="1800" b="1" dirty="0">
                <a:solidFill>
                  <a:srgbClr val="0070C0"/>
                </a:solidFill>
              </a:rPr>
              <a:t>AMD EPYC 7742 64C 2.25GHz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NVIDIA A100</a:t>
            </a:r>
            <a:r>
              <a:rPr lang="en-US" altLang="ru-RU" sz="1800" b="1" dirty="0">
                <a:solidFill>
                  <a:srgbClr val="000000"/>
                </a:solidFill>
              </a:rPr>
              <a:t>, NVIDIA 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ru-RU" sz="1800" b="1" dirty="0">
                <a:solidFill>
                  <a:srgbClr val="000000"/>
                </a:solidFill>
              </a:rPr>
              <a:t>Tianhe-2A - </a:t>
            </a:r>
            <a:r>
              <a:rPr lang="en-US" altLang="ru-RU" sz="1800" b="1" dirty="0">
                <a:solidFill>
                  <a:srgbClr val="0070C0"/>
                </a:solidFill>
              </a:rPr>
              <a:t>Intel Xeon E5-2692v2 12C 2.2GHz</a:t>
            </a:r>
            <a:r>
              <a:rPr lang="en-US" altLang="ru-RU" sz="1800" b="1" dirty="0">
                <a:solidFill>
                  <a:srgbClr val="000000"/>
                </a:solidFill>
              </a:rPr>
              <a:t>, </a:t>
            </a:r>
            <a:r>
              <a:rPr lang="en-US" altLang="ru-RU" sz="1800" b="1" dirty="0">
                <a:solidFill>
                  <a:srgbClr val="7030A0"/>
                </a:solidFill>
              </a:rPr>
              <a:t>Matrix-2000</a:t>
            </a:r>
            <a:r>
              <a:rPr lang="en-US" altLang="ru-RU" sz="1800" b="1" dirty="0"/>
              <a:t>, NUDT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E95232A2-88CA-4B28-9062-E4814A06E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00050"/>
            <a:ext cx="82804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Топ</a:t>
            </a:r>
            <a:r>
              <a:rPr lang="en-US" altLang="ru-RU" sz="2800" b="1" dirty="0"/>
              <a:t> 10</a:t>
            </a:r>
            <a:r>
              <a:rPr lang="ru-RU" altLang="ru-RU" sz="2800" b="1" dirty="0"/>
              <a:t> (</a:t>
            </a:r>
            <a:r>
              <a:rPr lang="ru-RU" sz="2800" b="1" dirty="0"/>
              <a:t>Ноябрь</a:t>
            </a:r>
            <a:r>
              <a:rPr lang="en-US" sz="2800" b="1" dirty="0"/>
              <a:t> 2022</a:t>
            </a:r>
            <a:r>
              <a:rPr lang="ru-RU" altLang="ru-RU" sz="2800" b="1" dirty="0"/>
              <a:t>)</a:t>
            </a:r>
          </a:p>
        </p:txBody>
      </p:sp>
      <p:pic>
        <p:nvPicPr>
          <p:cNvPr id="5" name="Picture 5" descr="ÐÐ»Ð°Ð²Ð½Ð°Ñ">
            <a:extLst>
              <a:ext uri="{FF2B5EF4-FFF2-40B4-BE49-F238E27FC236}">
                <a16:creationId xmlns:a16="http://schemas.microsoft.com/office/drawing/2014/main" id="{E3F91E5E-6E95-497A-82F8-CB5906286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1">
            <a:extLst>
              <a:ext uri="{FF2B5EF4-FFF2-40B4-BE49-F238E27FC236}">
                <a16:creationId xmlns:a16="http://schemas.microsoft.com/office/drawing/2014/main" id="{E44478B6-F8D9-4306-A697-D93AC74AD2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8BECAEB-21EF-4471-B09A-FADD84E0B8A5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13315" name="Rectangle 4">
            <a:extLst>
              <a:ext uri="{FF2B5EF4-FFF2-40B4-BE49-F238E27FC236}">
                <a16:creationId xmlns:a16="http://schemas.microsoft.com/office/drawing/2014/main" id="{3AC7398B-93FF-4117-8740-6CE6A0763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От</a:t>
            </a:r>
            <a:r>
              <a:rPr lang="en-US" altLang="ru-RU" b="1" dirty="0"/>
              <a:t> </a:t>
            </a:r>
            <a:r>
              <a:rPr lang="en-US" altLang="ru-RU" b="1" dirty="0">
                <a:solidFill>
                  <a:srgbClr val="00B050"/>
                </a:solidFill>
              </a:rPr>
              <a:t>CUDA</a:t>
            </a:r>
            <a:r>
              <a:rPr lang="en-US" altLang="ru-RU" b="1" dirty="0"/>
              <a:t> </a:t>
            </a:r>
            <a:r>
              <a:rPr lang="ru-RU" altLang="ru-RU" b="1" dirty="0"/>
              <a:t>к</a:t>
            </a:r>
            <a:r>
              <a:rPr lang="en-US" altLang="ru-RU" b="1" dirty="0"/>
              <a:t> </a:t>
            </a:r>
            <a:r>
              <a:rPr lang="en-US" altLang="ru-RU" b="1" dirty="0">
                <a:solidFill>
                  <a:srgbClr val="00B050"/>
                </a:solidFill>
              </a:rPr>
              <a:t>OpenMP</a:t>
            </a:r>
            <a:endParaRPr lang="ru-RU" altLang="ru-RU" b="1" dirty="0">
              <a:solidFill>
                <a:srgbClr val="00B050"/>
              </a:solidFill>
            </a:endParaRPr>
          </a:p>
        </p:txBody>
      </p:sp>
      <p:sp>
        <p:nvSpPr>
          <p:cNvPr id="13316" name="Прямоугольник 4">
            <a:extLst>
              <a:ext uri="{FF2B5EF4-FFF2-40B4-BE49-F238E27FC236}">
                <a16:creationId xmlns:a16="http://schemas.microsoft.com/office/drawing/2014/main" id="{1ED707A7-A997-4F79-9215-927A9C10C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1119188"/>
            <a:ext cx="8713788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 b="1" dirty="0">
                <a:solidFill>
                  <a:srgbClr val="00B0F0"/>
                </a:solidFill>
              </a:rPr>
              <a:t>#</a:t>
            </a:r>
            <a:r>
              <a:rPr lang="ru-RU" altLang="ru-RU" sz="2300" b="1" dirty="0" err="1">
                <a:solidFill>
                  <a:srgbClr val="00B0F0"/>
                </a:solidFill>
              </a:rPr>
              <a:t>pragma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omp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70C0"/>
                </a:solidFill>
              </a:rPr>
              <a:t>target</a:t>
            </a:r>
            <a:r>
              <a:rPr lang="ru-RU" altLang="ru-RU" sz="2300" b="1" dirty="0"/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parallel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for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FF0000"/>
                </a:solidFill>
              </a:rPr>
              <a:t>reduction</a:t>
            </a:r>
            <a:r>
              <a:rPr lang="ru-RU" altLang="ru-RU" sz="2300" b="1" dirty="0">
                <a:solidFill>
                  <a:srgbClr val="FF0000"/>
                </a:solidFill>
              </a:rPr>
              <a:t>(+:</a:t>
            </a:r>
            <a:r>
              <a:rPr lang="en-US" altLang="ru-RU" sz="2300" b="1" dirty="0">
                <a:solidFill>
                  <a:srgbClr val="FF0000"/>
                </a:solidFill>
              </a:rPr>
              <a:t>dot</a:t>
            </a:r>
            <a:r>
              <a:rPr lang="ru-RU" altLang="ru-RU" sz="2300" b="1" dirty="0">
                <a:solidFill>
                  <a:srgbClr val="FF0000"/>
                </a:solidFill>
              </a:rPr>
              <a:t>)</a:t>
            </a:r>
            <a:r>
              <a:rPr lang="ru-RU" altLang="ru-RU" sz="2300" b="1" dirty="0"/>
              <a:t> </a:t>
            </a:r>
            <a:r>
              <a:rPr lang="ru-RU" altLang="ru-RU" sz="2300" b="1" dirty="0" err="1">
                <a:solidFill>
                  <a:srgbClr val="7030A0"/>
                </a:solidFill>
              </a:rPr>
              <a:t>map</a:t>
            </a:r>
            <a:r>
              <a:rPr lang="ru-RU" altLang="ru-RU" sz="2300" b="1" dirty="0">
                <a:solidFill>
                  <a:srgbClr val="7030A0"/>
                </a:solidFill>
              </a:rPr>
              <a:t>(</a:t>
            </a:r>
            <a:r>
              <a:rPr lang="ru-RU" altLang="ru-RU" sz="2300" b="1" dirty="0" err="1">
                <a:solidFill>
                  <a:srgbClr val="7030A0"/>
                </a:solidFill>
              </a:rPr>
              <a:t>to</a:t>
            </a:r>
            <a:r>
              <a:rPr lang="ru-RU" altLang="ru-RU" sz="2300" b="1" dirty="0">
                <a:solidFill>
                  <a:srgbClr val="7030A0"/>
                </a:solidFill>
              </a:rPr>
              <a:t>: </a:t>
            </a:r>
            <a:r>
              <a:rPr lang="ru-RU" altLang="ru-RU" sz="2300" b="1" dirty="0" err="1">
                <a:solidFill>
                  <a:srgbClr val="7030A0"/>
                </a:solidFill>
              </a:rPr>
              <a:t>a,b</a:t>
            </a:r>
            <a:r>
              <a:rPr lang="ru-RU" altLang="ru-RU" sz="2300" b="1" dirty="0">
                <a:solidFill>
                  <a:srgbClr val="7030A0"/>
                </a:solidFill>
              </a:rPr>
              <a:t>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 b="1" dirty="0" err="1"/>
              <a:t>for</a:t>
            </a:r>
            <a:r>
              <a:rPr lang="ru-RU" altLang="ru-RU" sz="2300" b="1" dirty="0"/>
              <a:t> (</a:t>
            </a:r>
            <a:r>
              <a:rPr lang="ru-RU" altLang="ru-RU" sz="2300" b="1" dirty="0" err="1"/>
              <a:t>int</a:t>
            </a:r>
            <a:r>
              <a:rPr lang="ru-RU" altLang="ru-RU" sz="2300" b="1" dirty="0"/>
              <a:t> 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=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0; 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&lt;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N; </a:t>
            </a:r>
            <a:r>
              <a:rPr lang="en-US" altLang="ru-RU" sz="2300" b="1" dirty="0" err="1"/>
              <a:t>i</a:t>
            </a:r>
            <a:r>
              <a:rPr lang="ru-RU" altLang="ru-RU" sz="2300" b="1" dirty="0"/>
              <a:t>++) </a:t>
            </a:r>
            <a:endParaRPr lang="en-US" altLang="ru-RU" sz="2300" b="1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/>
              <a:t>    dot = dot + a[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] * b[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];</a:t>
            </a:r>
            <a:endParaRPr lang="ru-RU" altLang="ru-RU" sz="2300" b="1" dirty="0"/>
          </a:p>
        </p:txBody>
      </p:sp>
      <p:sp>
        <p:nvSpPr>
          <p:cNvPr id="13317" name="Rectangle 4">
            <a:extLst>
              <a:ext uri="{FF2B5EF4-FFF2-40B4-BE49-F238E27FC236}">
                <a16:creationId xmlns:a16="http://schemas.microsoft.com/office/drawing/2014/main" id="{220A8334-8E00-4B91-912A-DE3ED0DAC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3" y="2492375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b="1" dirty="0" err="1"/>
              <a:t>AstroPhi</a:t>
            </a:r>
            <a:r>
              <a:rPr lang="en-US" altLang="ru-RU" b="1" dirty="0"/>
              <a:t> code for Intel Xeon Phi</a:t>
            </a:r>
            <a:endParaRPr lang="ru-RU" altLang="ru-RU" b="1" dirty="0"/>
          </a:p>
        </p:txBody>
      </p:sp>
      <p:sp>
        <p:nvSpPr>
          <p:cNvPr id="13318" name="Прямоугольник 6">
            <a:extLst>
              <a:ext uri="{FF2B5EF4-FFF2-40B4-BE49-F238E27FC236}">
                <a16:creationId xmlns:a16="http://schemas.microsoft.com/office/drawing/2014/main" id="{28DD3133-72D4-4384-AC44-21F4CB9E0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3046413"/>
            <a:ext cx="87137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>
                <a:solidFill>
                  <a:srgbClr val="00B0F0"/>
                </a:solidFill>
              </a:rPr>
              <a:t>#pragma </a:t>
            </a:r>
            <a:r>
              <a:rPr lang="en-US" altLang="ru-RU" sz="2300" b="1" dirty="0">
                <a:solidFill>
                  <a:srgbClr val="0070C0"/>
                </a:solidFill>
              </a:rPr>
              <a:t>offload target (mic) </a:t>
            </a:r>
            <a:r>
              <a:rPr lang="en-US" altLang="ru-RU" sz="2300" b="1" dirty="0">
                <a:solidFill>
                  <a:srgbClr val="7030A0"/>
                </a:solidFill>
              </a:rPr>
              <a:t>in(</a:t>
            </a:r>
            <a:r>
              <a:rPr lang="en-US" altLang="ru-RU" sz="2300" b="1" dirty="0" err="1">
                <a:solidFill>
                  <a:srgbClr val="7030A0"/>
                </a:solidFill>
              </a:rPr>
              <a:t>a:length</a:t>
            </a:r>
            <a:r>
              <a:rPr lang="en-US" altLang="ru-RU" sz="2300" b="1" dirty="0">
                <a:solidFill>
                  <a:srgbClr val="7030A0"/>
                </a:solidFill>
              </a:rPr>
              <a:t>(N), b:length(N))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/>
              <a:t>{</a:t>
            </a:r>
            <a:endParaRPr lang="ru-RU" altLang="ru-RU" sz="2300" b="1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>
                <a:solidFill>
                  <a:srgbClr val="00B0F0"/>
                </a:solidFill>
              </a:rPr>
              <a:t> 	</a:t>
            </a:r>
            <a:r>
              <a:rPr lang="ru-RU" altLang="ru-RU" sz="2300" b="1" dirty="0">
                <a:solidFill>
                  <a:srgbClr val="00B0F0"/>
                </a:solidFill>
              </a:rPr>
              <a:t>#</a:t>
            </a:r>
            <a:r>
              <a:rPr lang="ru-RU" altLang="ru-RU" sz="2300" b="1" dirty="0" err="1">
                <a:solidFill>
                  <a:srgbClr val="00B0F0"/>
                </a:solidFill>
              </a:rPr>
              <a:t>pragma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omp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parallel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00B0F0"/>
                </a:solidFill>
              </a:rPr>
              <a:t>for</a:t>
            </a:r>
            <a:r>
              <a:rPr lang="ru-RU" altLang="ru-RU" sz="2300" b="1" dirty="0">
                <a:solidFill>
                  <a:srgbClr val="00B0F0"/>
                </a:solidFill>
              </a:rPr>
              <a:t> </a:t>
            </a:r>
            <a:r>
              <a:rPr lang="ru-RU" altLang="ru-RU" sz="2300" b="1" dirty="0" err="1">
                <a:solidFill>
                  <a:srgbClr val="FF0000"/>
                </a:solidFill>
              </a:rPr>
              <a:t>reduction</a:t>
            </a:r>
            <a:r>
              <a:rPr lang="ru-RU" altLang="ru-RU" sz="2300" b="1" dirty="0">
                <a:solidFill>
                  <a:srgbClr val="FF0000"/>
                </a:solidFill>
              </a:rPr>
              <a:t>(+:</a:t>
            </a:r>
            <a:r>
              <a:rPr lang="en-US" altLang="ru-RU" sz="2300" b="1" dirty="0">
                <a:solidFill>
                  <a:srgbClr val="FF0000"/>
                </a:solidFill>
              </a:rPr>
              <a:t>dot</a:t>
            </a:r>
            <a:r>
              <a:rPr lang="ru-RU" altLang="ru-RU" sz="2300" b="1" dirty="0">
                <a:solidFill>
                  <a:srgbClr val="FF0000"/>
                </a:solidFill>
              </a:rPr>
              <a:t>)</a:t>
            </a:r>
            <a:endParaRPr lang="ru-RU" altLang="ru-RU" sz="2300" b="1" dirty="0">
              <a:solidFill>
                <a:srgbClr val="7030A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/>
              <a:t> 	</a:t>
            </a:r>
            <a:r>
              <a:rPr lang="ru-RU" altLang="ru-RU" sz="2300" b="1" dirty="0" err="1"/>
              <a:t>for</a:t>
            </a:r>
            <a:r>
              <a:rPr lang="ru-RU" altLang="ru-RU" sz="2300" b="1" dirty="0"/>
              <a:t> (</a:t>
            </a:r>
            <a:r>
              <a:rPr lang="ru-RU" altLang="ru-RU" sz="2300" b="1" dirty="0" err="1"/>
              <a:t>int</a:t>
            </a:r>
            <a:r>
              <a:rPr lang="ru-RU" altLang="ru-RU" sz="2300" b="1" dirty="0"/>
              <a:t> 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=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0; 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&lt;</a:t>
            </a:r>
            <a:r>
              <a:rPr lang="en-US" altLang="ru-RU" sz="2300" b="1" dirty="0"/>
              <a:t> </a:t>
            </a:r>
            <a:r>
              <a:rPr lang="ru-RU" altLang="ru-RU" sz="2300" b="1" dirty="0"/>
              <a:t>N; </a:t>
            </a:r>
            <a:r>
              <a:rPr lang="en-US" altLang="ru-RU" sz="2300" b="1" dirty="0" err="1"/>
              <a:t>i</a:t>
            </a:r>
            <a:r>
              <a:rPr lang="ru-RU" altLang="ru-RU" sz="2300" b="1" dirty="0"/>
              <a:t>++) </a:t>
            </a:r>
            <a:endParaRPr lang="en-US" altLang="ru-RU" sz="2300" b="1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/>
              <a:t>     		dot = dot + a[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] * b[</a:t>
            </a:r>
            <a:r>
              <a:rPr lang="en-US" altLang="ru-RU" sz="2300" b="1" dirty="0" err="1"/>
              <a:t>i</a:t>
            </a:r>
            <a:r>
              <a:rPr lang="en-US" altLang="ru-RU" sz="2300" b="1" dirty="0"/>
              <a:t>];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/>
              <a:t>}</a:t>
            </a:r>
            <a:endParaRPr lang="ru-RU" altLang="ru-RU" sz="2300" b="1" dirty="0"/>
          </a:p>
        </p:txBody>
      </p:sp>
      <p:sp>
        <p:nvSpPr>
          <p:cNvPr id="13319" name="Прямоугольник 7">
            <a:extLst>
              <a:ext uri="{FF2B5EF4-FFF2-40B4-BE49-F238E27FC236}">
                <a16:creationId xmlns:a16="http://schemas.microsoft.com/office/drawing/2014/main" id="{839F7596-3AFE-4DA2-AA43-E05A8E15C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5418138"/>
            <a:ext cx="8674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/>
              <a:t>Kulikov I.M., Chernykh I.G., Snytnikov A.V., Glinskiy B.M., Tutukov A.V.</a:t>
            </a:r>
            <a:r>
              <a:rPr lang="ru-RU" altLang="ru-RU" sz="2000"/>
              <a:t> AstroPhi: A code for complex simulation of dynamics of astrophysical objects using hybrid supercomputers </a:t>
            </a:r>
            <a:r>
              <a:rPr lang="ru-RU" altLang="ru-RU" sz="2000" b="1">
                <a:solidFill>
                  <a:srgbClr val="002060"/>
                </a:solidFill>
              </a:rPr>
              <a:t>// Computer Physics Communications. - 2015. - V. 186. - P. 71-80.</a:t>
            </a:r>
          </a:p>
        </p:txBody>
      </p:sp>
      <p:pic>
        <p:nvPicPr>
          <p:cNvPr id="8" name="Picture 5" descr="ÐÐ»Ð°Ð²Ð½Ð°Ñ">
            <a:extLst>
              <a:ext uri="{FF2B5EF4-FFF2-40B4-BE49-F238E27FC236}">
                <a16:creationId xmlns:a16="http://schemas.microsoft.com/office/drawing/2014/main" id="{C75AB93D-26C6-4F15-B4DA-890ED6A1E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7C3DB62-4344-4BF1-9756-DF180B3CA6E7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611186" y="476250"/>
            <a:ext cx="79216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dirty="0">
                <a:latin typeface="Arial" charset="0"/>
                <a:cs typeface="Intel Clear" panose="020B0604020203020204" pitchFamily="34" charset="0"/>
              </a:rPr>
              <a:t>Стратегия разработки кодов</a:t>
            </a:r>
            <a:endParaRPr lang="ru-RU" sz="3000" b="1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1331267" y="1052513"/>
            <a:ext cx="6481465" cy="5545137"/>
          </a:xfrm>
          <a:prstGeom prst="rect">
            <a:avLst/>
          </a:prstGeom>
        </p:spPr>
        <p:txBody>
          <a:bodyPr lIns="0" tIns="0" rIns="0" bIns="0" anchor="ctr"/>
          <a:lstStyle/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Минимизация коммуникаций</a:t>
            </a:r>
            <a:endParaRPr lang="en-US" sz="3000" b="1" dirty="0">
              <a:solidFill>
                <a:srgbClr val="7030A0"/>
              </a:solidFill>
              <a:latin typeface="Arial" charset="0"/>
              <a:cs typeface="Intel Clear" panose="020B0604020203020204" pitchFamily="34" charset="0"/>
            </a:endParaRPr>
          </a:p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Минимум процессов</a:t>
            </a:r>
            <a:endParaRPr lang="en-US" sz="3000" b="1" dirty="0">
              <a:solidFill>
                <a:srgbClr val="7030A0"/>
              </a:solidFill>
              <a:latin typeface="Arial" charset="0"/>
              <a:cs typeface="Intel Clear" panose="020B0604020203020204" pitchFamily="34" charset="0"/>
            </a:endParaRPr>
          </a:p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Максимум потоков в процессе</a:t>
            </a:r>
            <a:endParaRPr lang="en-US" sz="3000" b="1" dirty="0">
              <a:solidFill>
                <a:srgbClr val="7030A0"/>
              </a:solidFill>
              <a:latin typeface="Arial" charset="0"/>
              <a:cs typeface="Intel Clear" panose="020B0604020203020204" pitchFamily="34" charset="0"/>
            </a:endParaRPr>
          </a:p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Расширение </a:t>
            </a:r>
            <a:r>
              <a:rPr lang="en-US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OpenMP </a:t>
            </a: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на </a:t>
            </a:r>
            <a:r>
              <a:rPr lang="en-US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GPU</a:t>
            </a:r>
          </a:p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Векторизация вычислений</a:t>
            </a:r>
            <a:r>
              <a:rPr lang="en-US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   </a:t>
            </a:r>
          </a:p>
          <a:p>
            <a:pPr marL="300559" lvl="1" indent="-300559" defTabSz="609585" fontAlgn="auto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Коды уровня</a:t>
            </a:r>
            <a:r>
              <a:rPr lang="en-US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 “</a:t>
            </a:r>
            <a:r>
              <a:rPr lang="en-US" sz="3000" b="1" dirty="0">
                <a:solidFill>
                  <a:srgbClr val="FF0000"/>
                </a:solidFill>
                <a:latin typeface="Arial" charset="0"/>
                <a:cs typeface="Intel Clear" panose="020B0604020203020204" pitchFamily="34" charset="0"/>
              </a:rPr>
              <a:t>language only</a:t>
            </a:r>
            <a:r>
              <a:rPr lang="en-US" sz="3000" b="1" dirty="0">
                <a:solidFill>
                  <a:srgbClr val="7030A0"/>
                </a:solidFill>
                <a:latin typeface="Arial" charset="0"/>
                <a:cs typeface="Intel Clear" panose="020B0604020203020204" pitchFamily="34" charset="0"/>
              </a:rPr>
              <a:t>”</a:t>
            </a:r>
            <a:endParaRPr lang="en-US" sz="3000" b="1" dirty="0">
              <a:solidFill>
                <a:srgbClr val="7030A0"/>
              </a:solidFill>
              <a:latin typeface="+mn-lt"/>
              <a:cs typeface="Intel Clear" panose="020B0604020203020204" pitchFamily="34" charset="0"/>
            </a:endParaRPr>
          </a:p>
        </p:txBody>
      </p:sp>
      <p:pic>
        <p:nvPicPr>
          <p:cNvPr id="7" name="Picture 5" descr="ÐÐ»Ð°Ð²Ð½Ð°Ñ">
            <a:extLst>
              <a:ext uri="{FF2B5EF4-FFF2-40B4-BE49-F238E27FC236}">
                <a16:creationId xmlns:a16="http://schemas.microsoft.com/office/drawing/2014/main" id="{0D9AE1D1-C36A-4244-8ABF-EAE7752BE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>
            <a:extLst>
              <a:ext uri="{FF2B5EF4-FFF2-40B4-BE49-F238E27FC236}">
                <a16:creationId xmlns:a16="http://schemas.microsoft.com/office/drawing/2014/main" id="{FBA85BB8-517D-49DE-A0AE-992334CEBD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EA04DE-9615-453B-939C-3378CC21233E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18435" name="Rectangle 4">
            <a:extLst>
              <a:ext uri="{FF2B5EF4-FFF2-40B4-BE49-F238E27FC236}">
                <a16:creationId xmlns:a16="http://schemas.microsoft.com/office/drawing/2014/main" id="{DD22C3E0-DDA1-406F-A3AE-C4287FBEE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67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ru-RU" b="1" dirty="0"/>
              <a:t>Partitioned Global Address Space</a:t>
            </a:r>
          </a:p>
        </p:txBody>
      </p:sp>
      <p:pic>
        <p:nvPicPr>
          <p:cNvPr id="18436" name="Picture 5" descr="https://www.researchgate.net/profile/Alexey-Paznikov/publication/283549093/figure/fig1/AS:669281532518427@1536580560486/Partitioned-global-address-space-PGAS_W640.jpg">
            <a:extLst>
              <a:ext uri="{FF2B5EF4-FFF2-40B4-BE49-F238E27FC236}">
                <a16:creationId xmlns:a16="http://schemas.microsoft.com/office/drawing/2014/main" id="{95654AFE-2B64-4CF4-9031-749D69D11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087" y="1340768"/>
            <a:ext cx="59658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Прямоугольник 1">
            <a:extLst>
              <a:ext uri="{FF2B5EF4-FFF2-40B4-BE49-F238E27FC236}">
                <a16:creationId xmlns:a16="http://schemas.microsoft.com/office/drawing/2014/main" id="{A60BED5E-248A-4224-A0CC-5CDDBB9F1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6335713"/>
            <a:ext cx="6496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b="1" dirty="0">
                <a:solidFill>
                  <a:srgbClr val="7030A0"/>
                </a:solidFill>
              </a:rPr>
              <a:t>(*) </a:t>
            </a:r>
            <a:r>
              <a:rPr lang="ru-RU" altLang="ru-RU" sz="1800" b="1" dirty="0" err="1">
                <a:solidFill>
                  <a:srgbClr val="7030A0"/>
                </a:solidFill>
              </a:rPr>
              <a:t>Kulagin</a:t>
            </a:r>
            <a:r>
              <a:rPr lang="ru-RU" altLang="ru-RU" sz="1800" b="1" dirty="0">
                <a:solidFill>
                  <a:srgbClr val="7030A0"/>
                </a:solidFill>
              </a:rPr>
              <a:t>, </a:t>
            </a:r>
            <a:r>
              <a:rPr lang="ru-RU" altLang="ru-RU" sz="1800" b="1" dirty="0" err="1">
                <a:solidFill>
                  <a:srgbClr val="7030A0"/>
                </a:solidFill>
              </a:rPr>
              <a:t>Paznikov</a:t>
            </a:r>
            <a:r>
              <a:rPr lang="ru-RU" altLang="ru-RU" sz="1800" b="1" dirty="0">
                <a:solidFill>
                  <a:srgbClr val="7030A0"/>
                </a:solidFill>
              </a:rPr>
              <a:t> &amp; </a:t>
            </a:r>
            <a:r>
              <a:rPr lang="ru-RU" altLang="ru-RU" sz="1800" b="1" dirty="0" err="1">
                <a:solidFill>
                  <a:srgbClr val="7030A0"/>
                </a:solidFill>
              </a:rPr>
              <a:t>Kurnosov</a:t>
            </a:r>
            <a:r>
              <a:rPr lang="en-US" altLang="ru-RU" sz="1800" b="1" dirty="0">
                <a:solidFill>
                  <a:srgbClr val="7030A0"/>
                </a:solidFill>
              </a:rPr>
              <a:t>, </a:t>
            </a:r>
            <a:r>
              <a:rPr lang="en-US" altLang="ru-RU" sz="1800" b="1" dirty="0" err="1">
                <a:solidFill>
                  <a:srgbClr val="7030A0"/>
                </a:solidFill>
              </a:rPr>
              <a:t>PaCT</a:t>
            </a:r>
            <a:r>
              <a:rPr lang="en-US" altLang="ru-RU" sz="1800" b="1" dirty="0">
                <a:solidFill>
                  <a:srgbClr val="7030A0"/>
                </a:solidFill>
              </a:rPr>
              <a:t> 2015, LNCS 9251</a:t>
            </a:r>
            <a:endParaRPr lang="ru-RU" altLang="ru-RU" sz="1800" b="1" dirty="0">
              <a:solidFill>
                <a:srgbClr val="7030A0"/>
              </a:solidFill>
            </a:endParaRPr>
          </a:p>
        </p:txBody>
      </p:sp>
      <p:pic>
        <p:nvPicPr>
          <p:cNvPr id="6" name="Picture 5" descr="ÐÐ»Ð°Ð²Ð½Ð°Ñ">
            <a:extLst>
              <a:ext uri="{FF2B5EF4-FFF2-40B4-BE49-F238E27FC236}">
                <a16:creationId xmlns:a16="http://schemas.microsoft.com/office/drawing/2014/main" id="{C3B75A9B-320F-42DB-A1C8-228207E07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E48F82C-0068-49C0-B8A7-CA506AA869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0EE1436-F9B4-4834-B7DB-BAE2F8474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381" y="386845"/>
            <a:ext cx="7921571" cy="67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ru-RU" altLang="ru-RU" sz="2800" b="1" dirty="0"/>
              <a:t>Распределенные массивы в</a:t>
            </a:r>
            <a:r>
              <a:rPr lang="en-US" altLang="ru-RU" sz="2800" b="1" dirty="0"/>
              <a:t> </a:t>
            </a:r>
            <a:r>
              <a:rPr lang="ru-RU" altLang="ru-RU" sz="2800" b="1" dirty="0"/>
              <a:t>Фортран</a:t>
            </a:r>
            <a:endParaRPr lang="en-US" altLang="ru-RU" sz="2800" b="1" dirty="0"/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2AA19C99-5FCE-4D67-8277-7B60FD87C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08BB294-1D19-4583-9CF2-6D95FD7BCC23}"/>
              </a:ext>
            </a:extLst>
          </p:cNvPr>
          <p:cNvSpPr/>
          <p:nvPr/>
        </p:nvSpPr>
        <p:spPr>
          <a:xfrm>
            <a:off x="250825" y="2287032"/>
            <a:ext cx="8642350" cy="2880320"/>
          </a:xfrm>
          <a:prstGeom prst="roundRect">
            <a:avLst>
              <a:gd name="adj" fmla="val 1067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			2			3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612E2CA-1091-4A36-BD37-3746C468CA6B}"/>
              </a:ext>
            </a:extLst>
          </p:cNvPr>
          <p:cNvCxnSpPr>
            <a:cxnSpLocks/>
          </p:cNvCxnSpPr>
          <p:nvPr/>
        </p:nvCxnSpPr>
        <p:spPr>
          <a:xfrm>
            <a:off x="3131840" y="1999000"/>
            <a:ext cx="0" cy="36004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20F4E8F-1B2A-4FC9-885C-9F1C6857F09F}"/>
              </a:ext>
            </a:extLst>
          </p:cNvPr>
          <p:cNvCxnSpPr>
            <a:cxnSpLocks/>
          </p:cNvCxnSpPr>
          <p:nvPr/>
        </p:nvCxnSpPr>
        <p:spPr>
          <a:xfrm>
            <a:off x="6012160" y="1999000"/>
            <a:ext cx="0" cy="36004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авая фигурная скобка 19">
            <a:extLst>
              <a:ext uri="{FF2B5EF4-FFF2-40B4-BE49-F238E27FC236}">
                <a16:creationId xmlns:a16="http://schemas.microsoft.com/office/drawing/2014/main" id="{0C227720-8992-44C7-9692-001102A9D043}"/>
              </a:ext>
            </a:extLst>
          </p:cNvPr>
          <p:cNvSpPr/>
          <p:nvPr/>
        </p:nvSpPr>
        <p:spPr>
          <a:xfrm rot="5400000">
            <a:off x="4310945" y="1635153"/>
            <a:ext cx="603066" cy="8601250"/>
          </a:xfrm>
          <a:prstGeom prst="rightBrace">
            <a:avLst>
              <a:gd name="adj1" fmla="val 34501"/>
              <a:gd name="adj2" fmla="val 50000"/>
            </a:avLst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EDE5460-7B0D-4EE2-9F16-4E21EFD19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243" y="6248400"/>
            <a:ext cx="432047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500" b="1" dirty="0" err="1">
                <a:solidFill>
                  <a:srgbClr val="7030A0"/>
                </a:solidFill>
              </a:rPr>
              <a:t>CoArray</a:t>
            </a:r>
            <a:r>
              <a:rPr lang="en-US" sz="2500" b="1" dirty="0">
                <a:solidFill>
                  <a:srgbClr val="7030A0"/>
                </a:solidFill>
              </a:rPr>
              <a:t> </a:t>
            </a:r>
            <a:r>
              <a:rPr lang="en-US" sz="2500" b="1" dirty="0">
                <a:solidFill>
                  <a:srgbClr val="FF0000"/>
                </a:solidFill>
              </a:rPr>
              <a:t>A(1:2)[1:3]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5B413398-9BDC-40E8-A45B-D0CF354C8C40}"/>
              </a:ext>
            </a:extLst>
          </p:cNvPr>
          <p:cNvSpPr/>
          <p:nvPr/>
        </p:nvSpPr>
        <p:spPr>
          <a:xfrm>
            <a:off x="539553" y="3007112"/>
            <a:ext cx="2304221" cy="1872208"/>
          </a:xfrm>
          <a:prstGeom prst="roundRect">
            <a:avLst>
              <a:gd name="adj" fmla="val 6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 Box 8">
            <a:extLst>
              <a:ext uri="{FF2B5EF4-FFF2-40B4-BE49-F238E27FC236}">
                <a16:creationId xmlns:a16="http://schemas.microsoft.com/office/drawing/2014/main" id="{621D9C36-66C0-477C-997D-0951B8515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4" y="1073944"/>
            <a:ext cx="720079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500" b="1" dirty="0">
                <a:solidFill>
                  <a:srgbClr val="002060"/>
                </a:solidFill>
              </a:rPr>
              <a:t>Codimension</a:t>
            </a:r>
            <a:br>
              <a:rPr lang="en-US" sz="2500" b="1" dirty="0">
                <a:solidFill>
                  <a:srgbClr val="002060"/>
                </a:solidFill>
              </a:rPr>
            </a:br>
            <a:r>
              <a:rPr lang="en-US" sz="2500" b="1" dirty="0">
                <a:solidFill>
                  <a:srgbClr val="0070C0"/>
                </a:solidFill>
              </a:rPr>
              <a:t>Image (</a:t>
            </a:r>
            <a:r>
              <a:rPr lang="ru-RU" sz="2500" b="1" dirty="0">
                <a:solidFill>
                  <a:srgbClr val="0070C0"/>
                </a:solidFill>
              </a:rPr>
              <a:t>процесс с копией кода</a:t>
            </a:r>
            <a:r>
              <a:rPr lang="en-US" sz="2500" b="1" dirty="0">
                <a:solidFill>
                  <a:srgbClr val="0070C0"/>
                </a:solidFill>
              </a:rPr>
              <a:t>)</a:t>
            </a:r>
            <a:endParaRPr lang="ru-RU" sz="2500" b="1" dirty="0">
              <a:solidFill>
                <a:srgbClr val="0070C0"/>
              </a:solidFill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C59A0573-FE66-4FD8-BF99-DC3C90BA25AD}"/>
              </a:ext>
            </a:extLst>
          </p:cNvPr>
          <p:cNvCxnSpPr>
            <a:cxnSpLocks/>
            <a:stCxn id="25" idx="2"/>
          </p:cNvCxnSpPr>
          <p:nvPr/>
        </p:nvCxnSpPr>
        <p:spPr>
          <a:xfrm flipH="1">
            <a:off x="1979712" y="1935718"/>
            <a:ext cx="2592290" cy="6062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77FC7B6C-B936-4DC0-AEC6-2968880EC58D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4572002" y="1935718"/>
            <a:ext cx="2592286" cy="587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DF61226F-D8FC-42CF-9452-33E6684F2353}"/>
              </a:ext>
            </a:extLst>
          </p:cNvPr>
          <p:cNvCxnSpPr>
            <a:cxnSpLocks/>
            <a:stCxn id="25" idx="2"/>
          </p:cNvCxnSpPr>
          <p:nvPr/>
        </p:nvCxnSpPr>
        <p:spPr>
          <a:xfrm flipH="1">
            <a:off x="4565167" y="1935718"/>
            <a:ext cx="6835" cy="4651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3CA130-A5BC-41C5-80C7-61EFD6482BF1}"/>
              </a:ext>
            </a:extLst>
          </p:cNvPr>
          <p:cNvSpPr/>
          <p:nvPr/>
        </p:nvSpPr>
        <p:spPr>
          <a:xfrm>
            <a:off x="755576" y="32231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89C6E8FC-6AC3-4875-9A84-5012F0A257DD}"/>
              </a:ext>
            </a:extLst>
          </p:cNvPr>
          <p:cNvSpPr/>
          <p:nvPr/>
        </p:nvSpPr>
        <p:spPr>
          <a:xfrm>
            <a:off x="1835243" y="32231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ru-RU" sz="3200" b="1" dirty="0"/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EE3C294B-0E26-45E9-8B0E-E63341E88AD9}"/>
              </a:ext>
            </a:extLst>
          </p:cNvPr>
          <p:cNvSpPr/>
          <p:nvPr/>
        </p:nvSpPr>
        <p:spPr>
          <a:xfrm>
            <a:off x="3423446" y="3007112"/>
            <a:ext cx="2304221" cy="1872208"/>
          </a:xfrm>
          <a:prstGeom prst="roundRect">
            <a:avLst>
              <a:gd name="adj" fmla="val 6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70F05B18-63E9-4036-8B4B-B71E100D1D20}"/>
              </a:ext>
            </a:extLst>
          </p:cNvPr>
          <p:cNvSpPr/>
          <p:nvPr/>
        </p:nvSpPr>
        <p:spPr>
          <a:xfrm>
            <a:off x="3639469" y="32231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AE4CF2E-42DA-4B55-8901-B27DE74EA70E}"/>
              </a:ext>
            </a:extLst>
          </p:cNvPr>
          <p:cNvSpPr/>
          <p:nvPr/>
        </p:nvSpPr>
        <p:spPr>
          <a:xfrm>
            <a:off x="4719136" y="32231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ru-RU" sz="3200" b="1" dirty="0"/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815070F1-5507-4CBA-AF7F-6190AE805BBE}"/>
              </a:ext>
            </a:extLst>
          </p:cNvPr>
          <p:cNvSpPr/>
          <p:nvPr/>
        </p:nvSpPr>
        <p:spPr>
          <a:xfrm>
            <a:off x="6296653" y="3014612"/>
            <a:ext cx="2304221" cy="1872208"/>
          </a:xfrm>
          <a:prstGeom prst="roundRect">
            <a:avLst>
              <a:gd name="adj" fmla="val 6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F69FEE88-1707-4953-96AB-01BAC64D4212}"/>
              </a:ext>
            </a:extLst>
          </p:cNvPr>
          <p:cNvSpPr/>
          <p:nvPr/>
        </p:nvSpPr>
        <p:spPr>
          <a:xfrm>
            <a:off x="6512676" y="32306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13D832F-2C91-4DD5-B624-CFF81ECCBF2D}"/>
              </a:ext>
            </a:extLst>
          </p:cNvPr>
          <p:cNvSpPr/>
          <p:nvPr/>
        </p:nvSpPr>
        <p:spPr>
          <a:xfrm>
            <a:off x="7592343" y="3230636"/>
            <a:ext cx="792088" cy="144016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ru-RU" sz="3200" b="1" dirty="0"/>
          </a:p>
        </p:txBody>
      </p:sp>
      <p:sp>
        <p:nvSpPr>
          <p:cNvPr id="44" name="Text Box 8">
            <a:extLst>
              <a:ext uri="{FF2B5EF4-FFF2-40B4-BE49-F238E27FC236}">
                <a16:creationId xmlns:a16="http://schemas.microsoft.com/office/drawing/2014/main" id="{9FC9801A-7DF8-4584-ADA7-5A698D60E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205" y="5445125"/>
            <a:ext cx="257861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500" b="1" dirty="0">
                <a:solidFill>
                  <a:srgbClr val="002060"/>
                </a:solidFill>
              </a:rPr>
              <a:t>Array</a:t>
            </a:r>
            <a:endParaRPr lang="ru-RU" sz="2500" b="1" dirty="0">
              <a:solidFill>
                <a:srgbClr val="002060"/>
              </a:solidFill>
            </a:endParaRPr>
          </a:p>
        </p:txBody>
      </p: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43C9109E-5D67-4DA6-863A-263E7FFAC0FA}"/>
              </a:ext>
            </a:extLst>
          </p:cNvPr>
          <p:cNvCxnSpPr>
            <a:cxnSpLocks/>
            <a:stCxn id="44" idx="0"/>
            <a:endCxn id="22" idx="2"/>
          </p:cNvCxnSpPr>
          <p:nvPr/>
        </p:nvCxnSpPr>
        <p:spPr>
          <a:xfrm flipH="1" flipV="1">
            <a:off x="1691664" y="4879320"/>
            <a:ext cx="6850" cy="5658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8">
            <a:extLst>
              <a:ext uri="{FF2B5EF4-FFF2-40B4-BE49-F238E27FC236}">
                <a16:creationId xmlns:a16="http://schemas.microsoft.com/office/drawing/2014/main" id="{1E3E7ABE-6C46-4A86-AE87-F70E57F8EB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524" y="5445125"/>
            <a:ext cx="257861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500" b="1" dirty="0">
                <a:solidFill>
                  <a:srgbClr val="002060"/>
                </a:solidFill>
              </a:rPr>
              <a:t>Local Index</a:t>
            </a:r>
            <a:endParaRPr lang="ru-RU" sz="2500" b="1" dirty="0">
              <a:solidFill>
                <a:srgbClr val="002060"/>
              </a:solidFill>
            </a:endParaRPr>
          </a:p>
        </p:txBody>
      </p: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F7C8463E-FC33-41C3-BDB6-3625401F9CBB}"/>
              </a:ext>
            </a:extLst>
          </p:cNvPr>
          <p:cNvCxnSpPr>
            <a:cxnSpLocks/>
            <a:stCxn id="55" idx="0"/>
          </p:cNvCxnSpPr>
          <p:nvPr/>
        </p:nvCxnSpPr>
        <p:spPr>
          <a:xfrm flipH="1" flipV="1">
            <a:off x="4139934" y="4159240"/>
            <a:ext cx="438899" cy="128588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43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168B63B-82B7-4441-8FAC-EAC2939AF0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A6AC5B-ED1B-420B-9860-CA64AFF1D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52" y="470992"/>
            <a:ext cx="8713440" cy="55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Некоторые нерешенные проблемы астрономии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3B75C320-5F86-4805-BAA3-8A9A0B2D5A1B}"/>
              </a:ext>
            </a:extLst>
          </p:cNvPr>
          <p:cNvSpPr txBox="1">
            <a:spLocks/>
          </p:cNvSpPr>
          <p:nvPr/>
        </p:nvSpPr>
        <p:spPr>
          <a:xfrm>
            <a:off x="595876" y="1124744"/>
            <a:ext cx="7952248" cy="5471814"/>
          </a:xfrm>
          <a:prstGeom prst="rect">
            <a:avLst/>
          </a:prstGeom>
        </p:spPr>
        <p:txBody>
          <a:bodyPr lIns="0" tIns="0" rIns="0" bIns="0" anchor="ctr"/>
          <a:lstStyle>
            <a:lvl1pPr marL="342900" indent="-342900" defTabSz="608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608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>
                <a:solidFill>
                  <a:srgbClr val="7030A0"/>
                </a:solidFill>
                <a:ea typeface="Intel Clear"/>
                <a:cs typeface="Intel Clear"/>
              </a:rPr>
              <a:t>Аккреционный механизм образования планетных систем и звездообразование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>
                <a:solidFill>
                  <a:srgbClr val="7030A0"/>
                </a:solidFill>
                <a:ea typeface="Intel Clear"/>
                <a:cs typeface="Intel Clear"/>
              </a:rPr>
              <a:t>Звезда </a:t>
            </a:r>
            <a:r>
              <a:rPr lang="ru-RU" altLang="ru-RU" sz="2500" b="1" dirty="0" err="1">
                <a:solidFill>
                  <a:srgbClr val="7030A0"/>
                </a:solidFill>
                <a:ea typeface="Intel Clear"/>
                <a:cs typeface="Intel Clear"/>
              </a:rPr>
              <a:t>Табби</a:t>
            </a:r>
            <a:r>
              <a:rPr lang="ru-RU" altLang="ru-RU" sz="2500" b="1" dirty="0">
                <a:solidFill>
                  <a:srgbClr val="7030A0"/>
                </a:solidFill>
                <a:ea typeface="Intel Clear"/>
                <a:cs typeface="Intel Clear"/>
              </a:rPr>
              <a:t> с необычным изменением светимости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>
                <a:solidFill>
                  <a:srgbClr val="00B050"/>
                </a:solidFill>
                <a:ea typeface="Intel Clear"/>
                <a:cs typeface="Intel Clear"/>
              </a:rPr>
              <a:t>Термоядерные сверхновые как «стандартные свечи» измерения расстояния во Вселенной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 err="1">
                <a:solidFill>
                  <a:srgbClr val="00B050"/>
                </a:solidFill>
                <a:ea typeface="Intel Clear"/>
                <a:cs typeface="Intel Clear"/>
              </a:rPr>
              <a:t>Нуклеосинтез</a:t>
            </a:r>
            <a:r>
              <a:rPr lang="ru-RU" altLang="ru-RU" sz="2500" b="1" dirty="0">
                <a:solidFill>
                  <a:srgbClr val="00B050"/>
                </a:solidFill>
                <a:ea typeface="Intel Clear"/>
                <a:cs typeface="Intel Clear"/>
              </a:rPr>
              <a:t> и распространение изотопов в галактике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 err="1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Ультраяркие</a:t>
            </a:r>
            <a:r>
              <a:rPr lang="ru-RU" altLang="ru-RU" sz="2500" b="1" dirty="0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 </a:t>
            </a:r>
            <a:r>
              <a:rPr lang="ru-RU" altLang="ru-RU" sz="2500" b="1" dirty="0" err="1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рентегеновские</a:t>
            </a:r>
            <a:r>
              <a:rPr lang="ru-RU" altLang="ru-RU" sz="2500" b="1" dirty="0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 источники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Проблема последнего парсека при слиянии массивных черных дыр </a:t>
            </a:r>
          </a:p>
          <a:p>
            <a:pPr marL="447675" lvl="1" indent="-355600" eaLnBrk="1" hangingPunct="1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500" b="1" dirty="0">
                <a:solidFill>
                  <a:schemeClr val="accent1">
                    <a:lumMod val="75000"/>
                  </a:schemeClr>
                </a:solidFill>
                <a:ea typeface="Intel Clear"/>
                <a:cs typeface="Intel Clear"/>
              </a:rPr>
              <a:t>Источники гравитационных волн</a:t>
            </a:r>
          </a:p>
        </p:txBody>
      </p:sp>
    </p:spTree>
    <p:extLst>
      <p:ext uri="{BB962C8B-B14F-4D97-AF65-F5344CB8AC3E}">
        <p14:creationId xmlns:p14="http://schemas.microsoft.com/office/powerpoint/2010/main" val="2809322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6" name="Прямоугольник 25">
            <a:extLst>
              <a:ext uri="{FF2B5EF4-FFF2-40B4-BE49-F238E27FC236}">
                <a16:creationId xmlns:a16="http://schemas.microsoft.com/office/drawing/2014/main" id="{935437FB-DED4-44B8-96CD-FEB46F99B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61" y="3268826"/>
            <a:ext cx="3548527" cy="2723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900" b="1" dirty="0" err="1">
                <a:solidFill>
                  <a:srgbClr val="002060"/>
                </a:solidFill>
              </a:rPr>
              <a:t>irank</a:t>
            </a:r>
            <a:r>
              <a:rPr lang="ru-RU" altLang="ru-RU" sz="1900" b="1" dirty="0">
                <a:solidFill>
                  <a:srgbClr val="002060"/>
                </a:solidFill>
              </a:rPr>
              <a:t> </a:t>
            </a:r>
            <a:r>
              <a:rPr lang="en-US" altLang="ru-RU" sz="1900" b="1" dirty="0">
                <a:solidFill>
                  <a:srgbClr val="002060"/>
                </a:solidFill>
              </a:rPr>
              <a:t>	</a:t>
            </a:r>
            <a:r>
              <a:rPr lang="ru-RU" altLang="ru-RU" sz="1900" b="1" dirty="0">
                <a:solidFill>
                  <a:srgbClr val="002060"/>
                </a:solidFill>
              </a:rPr>
              <a:t>= </a:t>
            </a:r>
            <a:r>
              <a:rPr lang="ru-RU" altLang="ru-RU" sz="1900" b="1" dirty="0" err="1">
                <a:solidFill>
                  <a:srgbClr val="FF0000"/>
                </a:solidFill>
              </a:rPr>
              <a:t>this_image</a:t>
            </a:r>
            <a:r>
              <a:rPr lang="ru-RU" altLang="ru-RU" sz="1900" b="1" dirty="0">
                <a:solidFill>
                  <a:srgbClr val="FF0000"/>
                </a:solidFill>
              </a:rPr>
              <a:t>()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900" b="1" dirty="0" err="1">
                <a:solidFill>
                  <a:srgbClr val="002060"/>
                </a:solidFill>
              </a:rPr>
              <a:t>isize</a:t>
            </a:r>
            <a:r>
              <a:rPr lang="ru-RU" altLang="ru-RU" sz="1900" b="1" dirty="0">
                <a:solidFill>
                  <a:srgbClr val="002060"/>
                </a:solidFill>
              </a:rPr>
              <a:t> </a:t>
            </a:r>
            <a:r>
              <a:rPr lang="en-US" altLang="ru-RU" sz="1900" b="1" dirty="0">
                <a:solidFill>
                  <a:srgbClr val="002060"/>
                </a:solidFill>
              </a:rPr>
              <a:t>	</a:t>
            </a:r>
            <a:r>
              <a:rPr lang="ru-RU" altLang="ru-RU" sz="1900" b="1" dirty="0">
                <a:solidFill>
                  <a:srgbClr val="002060"/>
                </a:solidFill>
              </a:rPr>
              <a:t>= </a:t>
            </a:r>
            <a:r>
              <a:rPr lang="ru-RU" altLang="ru-RU" sz="1900" b="1" dirty="0" err="1">
                <a:solidFill>
                  <a:srgbClr val="FF0000"/>
                </a:solidFill>
              </a:rPr>
              <a:t>num_images</a:t>
            </a:r>
            <a:r>
              <a:rPr lang="ru-RU" altLang="ru-RU" sz="1900" b="1" dirty="0">
                <a:solidFill>
                  <a:srgbClr val="FF0000"/>
                </a:solidFill>
              </a:rPr>
              <a:t>()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900" b="1" dirty="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900" b="1" dirty="0" err="1">
                <a:solidFill>
                  <a:srgbClr val="002060"/>
                </a:solidFill>
              </a:rPr>
              <a:t>if</a:t>
            </a:r>
            <a:r>
              <a:rPr lang="ru-RU" altLang="ru-RU" sz="1900" b="1" dirty="0">
                <a:solidFill>
                  <a:srgbClr val="002060"/>
                </a:solidFill>
              </a:rPr>
              <a:t>(</a:t>
            </a:r>
            <a:r>
              <a:rPr lang="ru-RU" altLang="ru-RU" sz="1900" b="1" dirty="0" err="1">
                <a:solidFill>
                  <a:srgbClr val="002060"/>
                </a:solidFill>
              </a:rPr>
              <a:t>irank</a:t>
            </a:r>
            <a:r>
              <a:rPr lang="ru-RU" altLang="ru-RU" sz="1900" b="1" dirty="0">
                <a:solidFill>
                  <a:srgbClr val="002060"/>
                </a:solidFill>
              </a:rPr>
              <a:t> &lt; </a:t>
            </a:r>
            <a:r>
              <a:rPr lang="ru-RU" altLang="ru-RU" sz="1900" b="1" dirty="0" err="1">
                <a:solidFill>
                  <a:srgbClr val="002060"/>
                </a:solidFill>
              </a:rPr>
              <a:t>isize</a:t>
            </a:r>
            <a:r>
              <a:rPr lang="ru-RU" altLang="ru-RU" sz="1900" b="1" dirty="0">
                <a:solidFill>
                  <a:srgbClr val="002060"/>
                </a:solidFill>
              </a:rPr>
              <a:t>) </a:t>
            </a:r>
            <a:r>
              <a:rPr lang="ru-RU" altLang="ru-RU" sz="1900" b="1" dirty="0" err="1">
                <a:solidFill>
                  <a:srgbClr val="002060"/>
                </a:solidFill>
              </a:rPr>
              <a:t>then</a:t>
            </a:r>
            <a:endParaRPr lang="ru-RU" altLang="ru-RU" sz="1900" b="1" dirty="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900" b="1" dirty="0">
                <a:solidFill>
                  <a:srgbClr val="002060"/>
                </a:solidFill>
              </a:rPr>
              <a:t>   A</a:t>
            </a:r>
            <a:r>
              <a:rPr lang="ru-RU" altLang="ru-RU" sz="1900" b="1" dirty="0">
                <a:solidFill>
                  <a:srgbClr val="002060"/>
                </a:solidFill>
              </a:rPr>
              <a:t>(1)</a:t>
            </a:r>
            <a:r>
              <a:rPr lang="ru-RU" altLang="ru-RU" sz="1900" b="1" dirty="0">
                <a:solidFill>
                  <a:srgbClr val="FF0000"/>
                </a:solidFill>
              </a:rPr>
              <a:t>[irank+1]</a:t>
            </a:r>
            <a:r>
              <a:rPr lang="ru-RU" altLang="ru-RU" sz="1900" b="1" dirty="0">
                <a:solidFill>
                  <a:srgbClr val="002060"/>
                </a:solidFill>
              </a:rPr>
              <a:t> = </a:t>
            </a:r>
            <a:r>
              <a:rPr lang="en-US" altLang="ru-RU" sz="1900" b="1" dirty="0">
                <a:solidFill>
                  <a:srgbClr val="002060"/>
                </a:solidFill>
              </a:rPr>
              <a:t>A</a:t>
            </a:r>
            <a:r>
              <a:rPr lang="ru-RU" altLang="ru-RU" sz="1900" b="1" dirty="0">
                <a:solidFill>
                  <a:srgbClr val="002060"/>
                </a:solidFill>
              </a:rPr>
              <a:t>(Nlocal+1)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900" b="1" dirty="0">
                <a:solidFill>
                  <a:srgbClr val="002060"/>
                </a:solidFill>
              </a:rPr>
              <a:t>   A</a:t>
            </a:r>
            <a:r>
              <a:rPr lang="ru-RU" altLang="ru-RU" sz="1900" b="1" dirty="0">
                <a:solidFill>
                  <a:srgbClr val="002060"/>
                </a:solidFill>
              </a:rPr>
              <a:t>(</a:t>
            </a:r>
            <a:r>
              <a:rPr lang="ru-RU" altLang="ru-RU" sz="1900" b="1" dirty="0" err="1">
                <a:solidFill>
                  <a:srgbClr val="002060"/>
                </a:solidFill>
              </a:rPr>
              <a:t>Nlocal</a:t>
            </a:r>
            <a:r>
              <a:rPr lang="ru-RU" altLang="ru-RU" sz="1900" b="1" dirty="0">
                <a:solidFill>
                  <a:srgbClr val="002060"/>
                </a:solidFill>
              </a:rPr>
              <a:t>+</a:t>
            </a:r>
            <a:r>
              <a:rPr lang="en-US" altLang="ru-RU" sz="1900" b="1" dirty="0">
                <a:solidFill>
                  <a:srgbClr val="002060"/>
                </a:solidFill>
              </a:rPr>
              <a:t>2</a:t>
            </a:r>
            <a:r>
              <a:rPr lang="ru-RU" altLang="ru-RU" sz="1900" b="1" dirty="0">
                <a:solidFill>
                  <a:srgbClr val="002060"/>
                </a:solidFill>
              </a:rPr>
              <a:t>) = </a:t>
            </a:r>
            <a:r>
              <a:rPr lang="en-US" altLang="ru-RU" sz="1900" b="1" dirty="0">
                <a:solidFill>
                  <a:srgbClr val="002060"/>
                </a:solidFill>
              </a:rPr>
              <a:t>A</a:t>
            </a:r>
            <a:r>
              <a:rPr lang="ru-RU" altLang="ru-RU" sz="1900" b="1" dirty="0">
                <a:solidFill>
                  <a:srgbClr val="002060"/>
                </a:solidFill>
              </a:rPr>
              <a:t>(2)</a:t>
            </a:r>
            <a:r>
              <a:rPr lang="ru-RU" altLang="ru-RU" sz="1900" b="1" dirty="0">
                <a:solidFill>
                  <a:srgbClr val="FF0000"/>
                </a:solidFill>
              </a:rPr>
              <a:t>[irank+1]</a:t>
            </a:r>
            <a:r>
              <a:rPr lang="ru-RU" altLang="ru-RU" sz="1900" b="1" dirty="0">
                <a:solidFill>
                  <a:srgbClr val="002060"/>
                </a:solidFill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900" b="1" dirty="0">
                <a:solidFill>
                  <a:srgbClr val="002060"/>
                </a:solidFill>
              </a:rPr>
              <a:t>e</a:t>
            </a:r>
            <a:r>
              <a:rPr lang="ru-RU" altLang="ru-RU" sz="1900" b="1" dirty="0" err="1">
                <a:solidFill>
                  <a:srgbClr val="002060"/>
                </a:solidFill>
              </a:rPr>
              <a:t>ndif</a:t>
            </a:r>
            <a:endParaRPr lang="ru-RU" altLang="ru-RU" sz="1900" b="1" dirty="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900" b="1" dirty="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900" b="1" dirty="0" err="1">
                <a:solidFill>
                  <a:srgbClr val="FF0000"/>
                </a:solidFill>
              </a:rPr>
              <a:t>sync</a:t>
            </a:r>
            <a:r>
              <a:rPr lang="ru-RU" altLang="ru-RU" sz="1900" b="1" dirty="0">
                <a:solidFill>
                  <a:srgbClr val="FF0000"/>
                </a:solidFill>
              </a:rPr>
              <a:t> </a:t>
            </a:r>
            <a:r>
              <a:rPr lang="ru-RU" altLang="ru-RU" sz="1900" b="1" dirty="0" err="1">
                <a:solidFill>
                  <a:srgbClr val="FF0000"/>
                </a:solidFill>
              </a:rPr>
              <a:t>all</a:t>
            </a:r>
            <a:endParaRPr lang="ru-RU" altLang="ru-RU" sz="1900" b="1" dirty="0">
              <a:solidFill>
                <a:srgbClr val="FF0000"/>
              </a:solidFill>
            </a:endParaRPr>
          </a:p>
        </p:txBody>
      </p:sp>
      <p:sp>
        <p:nvSpPr>
          <p:cNvPr id="36866" name="Номер слайда 1">
            <a:extLst>
              <a:ext uri="{FF2B5EF4-FFF2-40B4-BE49-F238E27FC236}">
                <a16:creationId xmlns:a16="http://schemas.microsoft.com/office/drawing/2014/main" id="{0E06BE5E-FBB1-48BA-A5E2-0239694F1AD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ACE31A2-2547-496D-98EF-9280FE9E7C0F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36867" name="Rectangle 4">
            <a:extLst>
              <a:ext uri="{FF2B5EF4-FFF2-40B4-BE49-F238E27FC236}">
                <a16:creationId xmlns:a16="http://schemas.microsoft.com/office/drawing/2014/main" id="{99D82A8B-F81B-4B43-A342-C28B1A5A2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Использование</a:t>
            </a:r>
            <a:r>
              <a:rPr lang="en-US" altLang="ru-RU" b="1" dirty="0"/>
              <a:t> </a:t>
            </a:r>
            <a:r>
              <a:rPr lang="en-US" altLang="ru-RU" b="1" dirty="0" err="1"/>
              <a:t>Coarray</a:t>
            </a:r>
            <a:r>
              <a:rPr lang="en-US" altLang="ru-RU" b="1" dirty="0"/>
              <a:t> Fortran</a:t>
            </a:r>
            <a:endParaRPr lang="ru-RU" altLang="ru-RU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A517769-E713-4BDA-B070-425171CEB403}"/>
              </a:ext>
            </a:extLst>
          </p:cNvPr>
          <p:cNvSpPr/>
          <p:nvPr/>
        </p:nvSpPr>
        <p:spPr>
          <a:xfrm>
            <a:off x="1759842" y="1339850"/>
            <a:ext cx="711200" cy="70167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CC487C-56D3-4197-BDDA-29FFAE9C758C}"/>
              </a:ext>
            </a:extLst>
          </p:cNvPr>
          <p:cNvSpPr/>
          <p:nvPr/>
        </p:nvSpPr>
        <p:spPr>
          <a:xfrm>
            <a:off x="2471042" y="1339850"/>
            <a:ext cx="711200" cy="70167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393F96D-4C5E-4F48-9CD2-315954288CD4}"/>
              </a:ext>
            </a:extLst>
          </p:cNvPr>
          <p:cNvSpPr/>
          <p:nvPr/>
        </p:nvSpPr>
        <p:spPr>
          <a:xfrm>
            <a:off x="3182242" y="1339850"/>
            <a:ext cx="711200" cy="70167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ED047EB-75D8-49F6-9A7C-FD91B6247BE2}"/>
              </a:ext>
            </a:extLst>
          </p:cNvPr>
          <p:cNvSpPr/>
          <p:nvPr/>
        </p:nvSpPr>
        <p:spPr>
          <a:xfrm>
            <a:off x="3893442" y="1339850"/>
            <a:ext cx="711200" cy="70167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9A3800B-BA89-41D5-8EC2-FB49A721E272}"/>
              </a:ext>
            </a:extLst>
          </p:cNvPr>
          <p:cNvSpPr/>
          <p:nvPr/>
        </p:nvSpPr>
        <p:spPr>
          <a:xfrm>
            <a:off x="4601467" y="1339850"/>
            <a:ext cx="711200" cy="701675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5C1CD5-FFFE-41BD-A519-6EAD51347ED2}"/>
              </a:ext>
            </a:extLst>
          </p:cNvPr>
          <p:cNvSpPr/>
          <p:nvPr/>
        </p:nvSpPr>
        <p:spPr>
          <a:xfrm>
            <a:off x="4614167" y="3009900"/>
            <a:ext cx="711200" cy="70008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D5946F3-26F7-455B-82AF-101592968E18}"/>
              </a:ext>
            </a:extLst>
          </p:cNvPr>
          <p:cNvSpPr/>
          <p:nvPr/>
        </p:nvSpPr>
        <p:spPr>
          <a:xfrm>
            <a:off x="5325367" y="3009900"/>
            <a:ext cx="711200" cy="70008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5A3ED6-182C-4F69-8004-BFB2AE1F4E84}"/>
              </a:ext>
            </a:extLst>
          </p:cNvPr>
          <p:cNvSpPr/>
          <p:nvPr/>
        </p:nvSpPr>
        <p:spPr>
          <a:xfrm>
            <a:off x="6036567" y="3009900"/>
            <a:ext cx="711200" cy="70008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EEC6A0D-6A76-4379-A90C-4E350B293BD8}"/>
              </a:ext>
            </a:extLst>
          </p:cNvPr>
          <p:cNvSpPr/>
          <p:nvPr/>
        </p:nvSpPr>
        <p:spPr>
          <a:xfrm>
            <a:off x="6741417" y="3009900"/>
            <a:ext cx="711200" cy="700088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1738557-BBFF-4A75-B74C-982A73DD185E}"/>
              </a:ext>
            </a:extLst>
          </p:cNvPr>
          <p:cNvSpPr/>
          <p:nvPr/>
        </p:nvSpPr>
        <p:spPr>
          <a:xfrm>
            <a:off x="3902967" y="3009900"/>
            <a:ext cx="711200" cy="700088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5C0D39A-6104-4F62-894C-E858CD6E141C}"/>
              </a:ext>
            </a:extLst>
          </p:cNvPr>
          <p:cNvSpPr/>
          <p:nvPr/>
        </p:nvSpPr>
        <p:spPr>
          <a:xfrm>
            <a:off x="6758880" y="4724400"/>
            <a:ext cx="711200" cy="70167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1C7662A-953B-48D8-A6A4-67D7E3CE6DA6}"/>
              </a:ext>
            </a:extLst>
          </p:cNvPr>
          <p:cNvSpPr/>
          <p:nvPr/>
        </p:nvSpPr>
        <p:spPr>
          <a:xfrm>
            <a:off x="7470080" y="4724400"/>
            <a:ext cx="711200" cy="70167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8934663-6833-4323-823B-5DF4E0B3090E}"/>
              </a:ext>
            </a:extLst>
          </p:cNvPr>
          <p:cNvSpPr/>
          <p:nvPr/>
        </p:nvSpPr>
        <p:spPr>
          <a:xfrm>
            <a:off x="6047680" y="4724400"/>
            <a:ext cx="711200" cy="701675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FC8986-83D9-4224-9CF6-BC0804CAFB17}"/>
              </a:ext>
            </a:extLst>
          </p:cNvPr>
          <p:cNvSpPr/>
          <p:nvPr/>
        </p:nvSpPr>
        <p:spPr>
          <a:xfrm>
            <a:off x="8181280" y="4720590"/>
            <a:ext cx="711200" cy="70008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D64ADC0B-8DA5-42C6-AE06-9B5452F2DEF5}"/>
              </a:ext>
            </a:extLst>
          </p:cNvPr>
          <p:cNvSpPr/>
          <p:nvPr/>
        </p:nvSpPr>
        <p:spPr>
          <a:xfrm rot="10800000">
            <a:off x="4682430" y="2114550"/>
            <a:ext cx="711200" cy="701675"/>
          </a:xfrm>
          <a:prstGeom prst="down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1C0180FB-4084-4A49-A154-8C8EB4C0A6EC}"/>
              </a:ext>
            </a:extLst>
          </p:cNvPr>
          <p:cNvSpPr/>
          <p:nvPr/>
        </p:nvSpPr>
        <p:spPr>
          <a:xfrm>
            <a:off x="3890267" y="2233613"/>
            <a:ext cx="711200" cy="701675"/>
          </a:xfrm>
          <a:prstGeom prst="down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C17FF3EA-2EEB-435A-8E6F-DBADCC4E687C}"/>
              </a:ext>
            </a:extLst>
          </p:cNvPr>
          <p:cNvSpPr/>
          <p:nvPr/>
        </p:nvSpPr>
        <p:spPr>
          <a:xfrm rot="10800000">
            <a:off x="6808092" y="3810000"/>
            <a:ext cx="711200" cy="701675"/>
          </a:xfrm>
          <a:prstGeom prst="down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6B6EA7A6-3974-4091-B2C3-B6C397A4D5A2}"/>
              </a:ext>
            </a:extLst>
          </p:cNvPr>
          <p:cNvSpPr/>
          <p:nvPr/>
        </p:nvSpPr>
        <p:spPr>
          <a:xfrm>
            <a:off x="6015930" y="3929063"/>
            <a:ext cx="711200" cy="701675"/>
          </a:xfrm>
          <a:prstGeom prst="down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6" name="Picture 5" descr="ÐÐ»Ð°Ð²Ð½Ð°Ñ">
            <a:extLst>
              <a:ext uri="{FF2B5EF4-FFF2-40B4-BE49-F238E27FC236}">
                <a16:creationId xmlns:a16="http://schemas.microsoft.com/office/drawing/2014/main" id="{6803F59F-FC4B-482D-94BA-273DF8A8B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6A9AB35-C579-4CCE-B7E5-8D7F824EC9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4098" name="Picture 2" descr="https://www.mdpi.com/mathematics/mathematics-10-01865/article_deploy/html/images/mathematics-10-01865-g002.png">
            <a:extLst>
              <a:ext uri="{FF2B5EF4-FFF2-40B4-BE49-F238E27FC236}">
                <a16:creationId xmlns:a16="http://schemas.microsoft.com/office/drawing/2014/main" id="{E9232679-32CC-4360-83D8-CCF2A379E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10705"/>
            <a:ext cx="8642350" cy="364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646E495B-12D5-444C-8607-8547A1B11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76672"/>
            <a:ext cx="79215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Сильная и слабая масштабируемость</a:t>
            </a:r>
          </a:p>
        </p:txBody>
      </p:sp>
      <p:pic>
        <p:nvPicPr>
          <p:cNvPr id="5" name="Picture 5" descr="ÐÐ»Ð°Ð²Ð½Ð°Ñ">
            <a:extLst>
              <a:ext uri="{FF2B5EF4-FFF2-40B4-BE49-F238E27FC236}">
                <a16:creationId xmlns:a16="http://schemas.microsoft.com/office/drawing/2014/main" id="{A0A40F8F-B84E-49F3-BFC2-B19C36121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8">
            <a:extLst>
              <a:ext uri="{FF2B5EF4-FFF2-40B4-BE49-F238E27FC236}">
                <a16:creationId xmlns:a16="http://schemas.microsoft.com/office/drawing/2014/main" id="{75743657-B8FA-4B11-9208-94AC623E6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1" y="5339824"/>
            <a:ext cx="72008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70C0"/>
                </a:solidFill>
              </a:rPr>
              <a:t>Эффективность 3</a:t>
            </a:r>
            <a:r>
              <a:rPr lang="en-US" sz="2400" b="1" dirty="0">
                <a:solidFill>
                  <a:srgbClr val="0070C0"/>
                </a:solidFill>
              </a:rPr>
              <a:t>D </a:t>
            </a:r>
            <a:r>
              <a:rPr lang="ru-RU" sz="2400" b="1" dirty="0">
                <a:solidFill>
                  <a:srgbClr val="0070C0"/>
                </a:solidFill>
              </a:rPr>
              <a:t>параллельного кода</a:t>
            </a:r>
            <a:r>
              <a:rPr lang="en-US" sz="2400" b="1" dirty="0">
                <a:solidFill>
                  <a:srgbClr val="0070C0"/>
                </a:solidFill>
              </a:rPr>
              <a:t>:</a:t>
            </a:r>
            <a:br>
              <a:rPr lang="en-US" sz="2400" b="1" dirty="0">
                <a:solidFill>
                  <a:srgbClr val="0070C0"/>
                </a:solidFill>
              </a:rPr>
            </a:br>
            <a:br>
              <a:rPr lang="en-US" sz="5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FF0000"/>
                </a:solidFill>
              </a:rPr>
              <a:t>9</a:t>
            </a:r>
            <a:r>
              <a:rPr lang="ru-RU" sz="2800" b="1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% CAF</a:t>
            </a:r>
            <a:r>
              <a:rPr lang="en-US" sz="2800" b="1" dirty="0">
                <a:solidFill>
                  <a:srgbClr val="0070C0"/>
                </a:solidFill>
              </a:rPr>
              <a:t>		VS.		</a:t>
            </a:r>
            <a:r>
              <a:rPr lang="en-US" sz="2800" b="1" dirty="0">
                <a:solidFill>
                  <a:srgbClr val="7030A0"/>
                </a:solidFill>
              </a:rPr>
              <a:t>9</a:t>
            </a:r>
            <a:r>
              <a:rPr lang="ru-RU" sz="2800" b="1" dirty="0">
                <a:solidFill>
                  <a:srgbClr val="7030A0"/>
                </a:solidFill>
              </a:rPr>
              <a:t>2</a:t>
            </a:r>
            <a:r>
              <a:rPr lang="en-US" sz="2800" b="1" dirty="0">
                <a:solidFill>
                  <a:srgbClr val="7030A0"/>
                </a:solidFill>
              </a:rPr>
              <a:t>% MPI</a:t>
            </a:r>
            <a:r>
              <a:rPr lang="en-US" sz="2800" b="1" dirty="0">
                <a:solidFill>
                  <a:srgbClr val="0070C0"/>
                </a:solidFill>
              </a:rPr>
              <a:t>  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10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">
            <a:extLst>
              <a:ext uri="{FF2B5EF4-FFF2-40B4-BE49-F238E27FC236}">
                <a16:creationId xmlns:a16="http://schemas.microsoft.com/office/drawing/2014/main" id="{0169102F-C174-4D2D-9D28-A683A9A54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" t="7507" r="3715" b="9804"/>
          <a:stretch/>
        </p:blipFill>
        <p:spPr bwMode="auto">
          <a:xfrm>
            <a:off x="797804" y="1310245"/>
            <a:ext cx="7548391" cy="46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Номер слайда 1">
            <a:extLst>
              <a:ext uri="{FF2B5EF4-FFF2-40B4-BE49-F238E27FC236}">
                <a16:creationId xmlns:a16="http://schemas.microsoft.com/office/drawing/2014/main" id="{28B953AA-7DB6-4AE3-B199-80C3DDD7F3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A5C1887-C038-4203-A135-C00DE9787F4E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669F0E65-36C7-48F0-9011-7F9FBC0D3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476672"/>
            <a:ext cx="43211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 dirty="0"/>
              <a:t>Углеродный след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pic>
        <p:nvPicPr>
          <p:cNvPr id="5" name="Picture 5" descr="ÐÐ»Ð°Ð²Ð½Ð°Ñ">
            <a:extLst>
              <a:ext uri="{FF2B5EF4-FFF2-40B4-BE49-F238E27FC236}">
                <a16:creationId xmlns:a16="http://schemas.microsoft.com/office/drawing/2014/main" id="{A8CC1357-74A7-45F0-B06B-6F1B8ED25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198" y="44744"/>
            <a:ext cx="8595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>
            <a:extLst>
              <a:ext uri="{FF2B5EF4-FFF2-40B4-BE49-F238E27FC236}">
                <a16:creationId xmlns:a16="http://schemas.microsoft.com/office/drawing/2014/main" id="{A6CBB393-4BBB-487B-8E03-EE49740EE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6000405"/>
            <a:ext cx="432117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 err="1"/>
              <a:t>CoArray</a:t>
            </a:r>
            <a:r>
              <a:rPr lang="en-US" sz="2600" dirty="0"/>
              <a:t> </a:t>
            </a:r>
            <a:r>
              <a:rPr lang="ru-RU" sz="2600" dirty="0"/>
              <a:t>образов на узел</a:t>
            </a:r>
            <a:r>
              <a:rPr lang="en-US" sz="2600" dirty="0"/>
              <a:t> </a:t>
            </a:r>
            <a:endParaRPr lang="ru-RU" sz="2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">
            <a:extLst>
              <a:ext uri="{FF2B5EF4-FFF2-40B4-BE49-F238E27FC236}">
                <a16:creationId xmlns:a16="http://schemas.microsoft.com/office/drawing/2014/main" id="{085F58EF-7C51-40D5-8BC9-CC928D983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r="6531"/>
          <a:stretch>
            <a:fillRect/>
          </a:stretch>
        </p:blipFill>
        <p:spPr bwMode="auto">
          <a:xfrm>
            <a:off x="5148611" y="3730000"/>
            <a:ext cx="3600000" cy="297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DAB2932-47A5-4CCE-B8DC-EC0A6E299A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B7CC778-53F0-4F66-94D5-4D0B405CF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7"/>
            <a:ext cx="8642350" cy="90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Звездообразование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(Институт астрономии г. Вена)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AFE1ED23-21FE-4643-8502-5B115E935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A9B3DE-47BA-4B1F-AD0B-DEAA0B2FE7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226" t="26000" r="25588" b="9500"/>
          <a:stretch/>
        </p:blipFill>
        <p:spPr>
          <a:xfrm>
            <a:off x="209173" y="2215024"/>
            <a:ext cx="4353486" cy="2880000"/>
          </a:xfrm>
          <a:prstGeom prst="rect">
            <a:avLst/>
          </a:prstGeom>
        </p:spPr>
      </p:pic>
      <p:sp>
        <p:nvSpPr>
          <p:cNvPr id="6" name="Text Box 8">
            <a:extLst>
              <a:ext uri="{FF2B5EF4-FFF2-40B4-BE49-F238E27FC236}">
                <a16:creationId xmlns:a16="http://schemas.microsoft.com/office/drawing/2014/main" id="{63949A09-DE40-42CA-A4D6-29D835532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52" y="1440307"/>
            <a:ext cx="388912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Общий сценарий</a:t>
            </a:r>
            <a:endParaRPr lang="en-US" sz="2400" b="1" dirty="0">
              <a:solidFill>
                <a:srgbClr val="002060"/>
              </a:solidFill>
            </a:endParaRPr>
          </a:p>
          <a:p>
            <a:pPr algn="r">
              <a:spcBef>
                <a:spcPts val="0"/>
              </a:spcBef>
            </a:pPr>
            <a:r>
              <a:rPr lang="en-US" b="1" dirty="0">
                <a:solidFill>
                  <a:srgbClr val="002060"/>
                </a:solidFill>
              </a:rPr>
              <a:t>Green, </a:t>
            </a:r>
            <a:r>
              <a:rPr lang="en-US" b="1" dirty="0" err="1">
                <a:solidFill>
                  <a:srgbClr val="002060"/>
                </a:solidFill>
              </a:rPr>
              <a:t>AmSci</a:t>
            </a:r>
            <a:r>
              <a:rPr lang="en-US" b="1" dirty="0">
                <a:solidFill>
                  <a:srgbClr val="002060"/>
                </a:solidFill>
              </a:rPr>
              <a:t>, 2001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540D7D6C-42EE-47CA-8797-376DB21B8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" y="5293831"/>
            <a:ext cx="46805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 err="1">
                <a:solidFill>
                  <a:srgbClr val="002060"/>
                </a:solidFill>
              </a:rPr>
              <a:t>Разномасштабность</a:t>
            </a:r>
            <a:endParaRPr lang="ru-RU" sz="2400" b="1" dirty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Плотность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</a:rPr>
              <a:t>	</a:t>
            </a:r>
            <a:r>
              <a:rPr lang="ru-RU" sz="2400" b="1" dirty="0">
                <a:solidFill>
                  <a:srgbClr val="FF0000"/>
                </a:solidFill>
              </a:rPr>
              <a:t>1 см</a:t>
            </a:r>
            <a:r>
              <a:rPr lang="ru-RU" sz="2400" b="1" baseline="30000" dirty="0">
                <a:solidFill>
                  <a:srgbClr val="FF0000"/>
                </a:solidFill>
              </a:rPr>
              <a:t>-3</a:t>
            </a:r>
            <a:r>
              <a:rPr lang="ru-RU" sz="2400" b="1" dirty="0">
                <a:solidFill>
                  <a:srgbClr val="FF0000"/>
                </a:solidFill>
              </a:rPr>
              <a:t> … 10</a:t>
            </a:r>
            <a:r>
              <a:rPr lang="ru-RU" sz="2400" b="1" baseline="30000" dirty="0">
                <a:solidFill>
                  <a:srgbClr val="FF0000"/>
                </a:solidFill>
              </a:rPr>
              <a:t>15</a:t>
            </a:r>
            <a:r>
              <a:rPr lang="en-US" sz="2400" b="1" baseline="30000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см</a:t>
            </a:r>
            <a:r>
              <a:rPr lang="ru-RU" sz="2400" b="1" baseline="30000" dirty="0">
                <a:solidFill>
                  <a:srgbClr val="FF0000"/>
                </a:solidFill>
              </a:rPr>
              <a:t>-3</a:t>
            </a: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Размер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</a:rPr>
              <a:t>	</a:t>
            </a:r>
            <a:r>
              <a:rPr lang="en-US" sz="2400" b="1" dirty="0">
                <a:solidFill>
                  <a:srgbClr val="FF0000"/>
                </a:solidFill>
              </a:rPr>
              <a:t>10</a:t>
            </a:r>
            <a:r>
              <a:rPr lang="en-US" sz="2400" b="1" baseline="30000" dirty="0">
                <a:solidFill>
                  <a:srgbClr val="FF0000"/>
                </a:solidFill>
              </a:rPr>
              <a:t>16</a:t>
            </a:r>
            <a:r>
              <a:rPr lang="ru-RU" sz="2400" b="1" dirty="0">
                <a:solidFill>
                  <a:srgbClr val="FF0000"/>
                </a:solidFill>
              </a:rPr>
              <a:t> м</a:t>
            </a:r>
            <a:r>
              <a:rPr lang="en-US" sz="2400" b="1" dirty="0">
                <a:solidFill>
                  <a:srgbClr val="FF0000"/>
                </a:solidFill>
              </a:rPr>
              <a:t> … </a:t>
            </a:r>
            <a:r>
              <a:rPr lang="ru-RU" sz="2400" b="1" dirty="0">
                <a:solidFill>
                  <a:srgbClr val="FF0000"/>
                </a:solidFill>
              </a:rPr>
              <a:t>10</a:t>
            </a:r>
            <a:r>
              <a:rPr lang="en-US" sz="2400" b="1" baseline="30000" dirty="0">
                <a:solidFill>
                  <a:srgbClr val="FF0000"/>
                </a:solidFill>
              </a:rPr>
              <a:t>4</a:t>
            </a:r>
            <a:r>
              <a:rPr lang="ru-RU" sz="2400" b="1" dirty="0">
                <a:solidFill>
                  <a:srgbClr val="FF0000"/>
                </a:solidFill>
              </a:rPr>
              <a:t> 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78B1F1CF-21E8-436B-98D7-04426F71F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48" y="1440307"/>
            <a:ext cx="38891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Выбор расчетных сеток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058C1D-36A8-48C1-972F-1B48680F06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012" y="1999586"/>
            <a:ext cx="1463320" cy="1440000"/>
          </a:xfrm>
          <a:prstGeom prst="rect">
            <a:avLst/>
          </a:prstGeom>
        </p:spPr>
      </p:pic>
      <p:pic>
        <p:nvPicPr>
          <p:cNvPr id="1026" name="Picture 2" descr="https://doc.cgal.org/latest/Mesh_3/implicit_domain.jpg">
            <a:extLst>
              <a:ext uri="{FF2B5EF4-FFF2-40B4-BE49-F238E27FC236}">
                <a16:creationId xmlns:a16="http://schemas.microsoft.com/office/drawing/2014/main" id="{867AB21A-B568-423C-B17E-84743A19D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478" y="1973264"/>
            <a:ext cx="13824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3">
            <a:extLst>
              <a:ext uri="{FF2B5EF4-FFF2-40B4-BE49-F238E27FC236}">
                <a16:creationId xmlns:a16="http://schemas.microsoft.com/office/drawing/2014/main" id="{08BD0B8E-8F5A-44FE-96B6-1433F262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025" y="1999586"/>
            <a:ext cx="1448927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8">
            <a:extLst>
              <a:ext uri="{FF2B5EF4-FFF2-40B4-BE49-F238E27FC236}">
                <a16:creationId xmlns:a16="http://schemas.microsoft.com/office/drawing/2014/main" id="{0AF16EB1-3B33-4B79-A477-58CE82295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47" y="3571656"/>
            <a:ext cx="38891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</a:rPr>
              <a:t>Коллапс до звездной плотности</a:t>
            </a:r>
          </a:p>
        </p:txBody>
      </p:sp>
    </p:spTree>
    <p:extLst>
      <p:ext uri="{BB962C8B-B14F-4D97-AF65-F5344CB8AC3E}">
        <p14:creationId xmlns:p14="http://schemas.microsoft.com/office/powerpoint/2010/main" val="2021957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>
            <a:extLst>
              <a:ext uri="{FF2B5EF4-FFF2-40B4-BE49-F238E27FC236}">
                <a16:creationId xmlns:a16="http://schemas.microsoft.com/office/drawing/2014/main" id="{3332138F-7A1A-4F67-BAB6-CC155565E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329" y="3803856"/>
            <a:ext cx="3634788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DAB2932-47A5-4CCE-B8DC-EC0A6E299A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B7CC778-53F0-4F66-94D5-4D0B405CF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7"/>
            <a:ext cx="8642350" cy="90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Звездообразование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(Институт астрономии г. Вена)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AFE1ED23-21FE-4643-8502-5B115E935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tarFormation">
            <a:hlinkClick r:id="" action="ppaction://media"/>
            <a:extLst>
              <a:ext uri="{FF2B5EF4-FFF2-40B4-BE49-F238E27FC236}">
                <a16:creationId xmlns:a16="http://schemas.microsoft.com/office/drawing/2014/main" id="{F4B091F3-4165-4F21-8159-BAF69DC7EB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6235" y="1987099"/>
            <a:ext cx="3240000" cy="265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2">
            <a:extLst>
              <a:ext uri="{FF2B5EF4-FFF2-40B4-BE49-F238E27FC236}">
                <a16:creationId xmlns:a16="http://schemas.microsoft.com/office/drawing/2014/main" id="{218D7BF2-2FCB-4C9C-8642-114D61CEB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753" y="1987099"/>
            <a:ext cx="4453940" cy="158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>
            <a:extLst>
              <a:ext uri="{FF2B5EF4-FFF2-40B4-BE49-F238E27FC236}">
                <a16:creationId xmlns:a16="http://schemas.microsoft.com/office/drawing/2014/main" id="{C8343E88-CDB2-4478-8D62-93F7863D4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320" y="1340768"/>
            <a:ext cx="39618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</a:rPr>
              <a:t>Моделирование образования планетной системы</a:t>
            </a: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81726E24-7462-4809-A098-9C39CFE05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82" y="4795897"/>
            <a:ext cx="416630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Математическая модель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Гидродинамика 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Гравитация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Динамика мелкой и крупной пыли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Изменение размера пыли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B050"/>
                </a:solidFill>
              </a:rPr>
              <a:t>Перенос излучения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B050"/>
                </a:solidFill>
              </a:rPr>
              <a:t>Магнитное поле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14E63805-FE41-4BBA-B223-DA8357071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4168" y="1421638"/>
            <a:ext cx="414511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200" b="1" dirty="0">
                <a:solidFill>
                  <a:srgbClr val="002060"/>
                </a:solidFill>
              </a:rPr>
              <a:t>Параллельная реализация</a:t>
            </a:r>
          </a:p>
        </p:txBody>
      </p:sp>
      <p:pic>
        <p:nvPicPr>
          <p:cNvPr id="12" name="Рисунок 2">
            <a:extLst>
              <a:ext uri="{FF2B5EF4-FFF2-40B4-BE49-F238E27FC236}">
                <a16:creationId xmlns:a16="http://schemas.microsoft.com/office/drawing/2014/main" id="{EE43A841-B483-4763-B66D-C305A94D1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50362"/>
            <a:ext cx="108646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8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3">
            <a:extLst>
              <a:ext uri="{FF2B5EF4-FFF2-40B4-BE49-F238E27FC236}">
                <a16:creationId xmlns:a16="http://schemas.microsoft.com/office/drawing/2014/main" id="{883EA9B9-2D0C-48BE-841B-CC42AC340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92" y="3501008"/>
            <a:ext cx="4320000" cy="287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237D3A9-F38B-46C4-A871-3C9C7BC063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03DF65D-9F2C-44A1-B831-3786C4DC4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4664"/>
            <a:ext cx="8642350" cy="90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Термоядерные сверхновые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(Институт астрономии РАН)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20C2A373-87CF-4930-883E-DDEF65BF6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handra.harvard.edu/graphics/resources/illustrations/snr_type1a_420.jpg">
            <a:extLst>
              <a:ext uri="{FF2B5EF4-FFF2-40B4-BE49-F238E27FC236}">
                <a16:creationId xmlns:a16="http://schemas.microsoft.com/office/drawing/2014/main" id="{63F1F108-8171-46A5-A25D-1FCA57230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" y="2365685"/>
            <a:ext cx="4320000" cy="201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Перлмуттер, Сол — Википедия">
            <a:extLst>
              <a:ext uri="{FF2B5EF4-FFF2-40B4-BE49-F238E27FC236}">
                <a16:creationId xmlns:a16="http://schemas.microsoft.com/office/drawing/2014/main" id="{6006C1F9-1E68-4573-920F-130A89045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" y="4459820"/>
            <a:ext cx="1583556" cy="226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9">
            <a:extLst>
              <a:ext uri="{FF2B5EF4-FFF2-40B4-BE49-F238E27FC236}">
                <a16:creationId xmlns:a16="http://schemas.microsoft.com/office/drawing/2014/main" id="{84358238-2694-4567-87A9-BC2B5EB6C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6" y="1332642"/>
            <a:ext cx="44241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7030A0"/>
                </a:solidFill>
              </a:rPr>
              <a:t>Базовый сценарий взрыва </a:t>
            </a:r>
            <a:r>
              <a:rPr lang="en-US" altLang="ru-RU" sz="2000" b="1" dirty="0" err="1">
                <a:solidFill>
                  <a:srgbClr val="7030A0"/>
                </a:solidFill>
              </a:rPr>
              <a:t>SNeIa</a:t>
            </a:r>
            <a:endParaRPr lang="en-US" altLang="ru-RU" sz="2000" b="1" dirty="0">
              <a:solidFill>
                <a:srgbClr val="7030A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err="1">
                <a:solidFill>
                  <a:srgbClr val="7030A0"/>
                </a:solidFill>
              </a:rPr>
              <a:t>чандрасекаровской</a:t>
            </a:r>
            <a:r>
              <a:rPr lang="ru-RU" altLang="ru-RU" sz="2000" b="1" dirty="0">
                <a:solidFill>
                  <a:srgbClr val="7030A0"/>
                </a:solidFill>
              </a:rPr>
              <a:t> массы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dirty="0" err="1">
                <a:solidFill>
                  <a:srgbClr val="002060"/>
                </a:solidFill>
              </a:rPr>
              <a:t>Iben</a:t>
            </a:r>
            <a:r>
              <a:rPr lang="en-US" altLang="ru-RU" sz="2000" b="1" dirty="0">
                <a:solidFill>
                  <a:srgbClr val="002060"/>
                </a:solidFill>
              </a:rPr>
              <a:t> &amp; </a:t>
            </a:r>
            <a:r>
              <a:rPr lang="en-US" altLang="ru-RU" sz="2000" b="1" dirty="0" err="1">
                <a:solidFill>
                  <a:srgbClr val="002060"/>
                </a:solidFill>
              </a:rPr>
              <a:t>Tutukov</a:t>
            </a:r>
            <a:r>
              <a:rPr lang="en-US" altLang="ru-RU" sz="2000" b="1" dirty="0">
                <a:solidFill>
                  <a:srgbClr val="002060"/>
                </a:solidFill>
              </a:rPr>
              <a:t>, </a:t>
            </a:r>
            <a:r>
              <a:rPr lang="en-US" altLang="ru-RU" sz="2000" b="1" dirty="0" err="1">
                <a:solidFill>
                  <a:srgbClr val="002060"/>
                </a:solidFill>
              </a:rPr>
              <a:t>ApJS</a:t>
            </a:r>
            <a:r>
              <a:rPr lang="en-US" altLang="ru-RU" sz="2000" b="1" dirty="0">
                <a:solidFill>
                  <a:srgbClr val="002060"/>
                </a:solidFill>
              </a:rPr>
              <a:t>, 1984</a:t>
            </a:r>
            <a:endParaRPr lang="ru-RU" alt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E73940E2-6F36-4B88-B29A-9EA999A9D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562" y="4515425"/>
            <a:ext cx="2668438" cy="213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002060"/>
                </a:solidFill>
              </a:rPr>
              <a:t>Сол </a:t>
            </a:r>
            <a:r>
              <a:rPr lang="ru-RU" altLang="ru-RU" sz="2000" b="1" dirty="0" err="1">
                <a:solidFill>
                  <a:srgbClr val="002060"/>
                </a:solidFill>
              </a:rPr>
              <a:t>Перлмуттер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</a:rPr>
              <a:t>Нобелевская премия по физике 2011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500" b="1" dirty="0">
                <a:solidFill>
                  <a:srgbClr val="002060"/>
                </a:solidFill>
              </a:rPr>
              <a:t>«за открытие ускоренного расширения Вселенной посредством наблюдения дальних сверхновых»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2C995D97-2938-4D08-BF73-4D5184754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7009" y="1363122"/>
            <a:ext cx="40961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200" b="1" dirty="0">
                <a:solidFill>
                  <a:srgbClr val="7030A0"/>
                </a:solidFill>
              </a:rPr>
              <a:t>Элементы жизни</a:t>
            </a:r>
            <a:r>
              <a:rPr lang="en-US" altLang="ru-RU" sz="2200" b="1" dirty="0">
                <a:solidFill>
                  <a:srgbClr val="7030A0"/>
                </a:solidFill>
              </a:rPr>
              <a:t> </a:t>
            </a:r>
            <a:br>
              <a:rPr lang="ru-RU" altLang="ru-RU" sz="2200" b="1" dirty="0">
                <a:solidFill>
                  <a:srgbClr val="002060"/>
                </a:solidFill>
              </a:rPr>
            </a:br>
            <a:r>
              <a:rPr lang="ru-RU" altLang="ru-RU" sz="2200" b="1" baseline="30000" dirty="0">
                <a:solidFill>
                  <a:srgbClr val="002060"/>
                </a:solidFill>
              </a:rPr>
              <a:t>12</a:t>
            </a:r>
            <a:r>
              <a:rPr lang="en-US" altLang="ru-RU" sz="2200" b="1" dirty="0">
                <a:solidFill>
                  <a:srgbClr val="002060"/>
                </a:solidFill>
              </a:rPr>
              <a:t>C, </a:t>
            </a:r>
            <a:r>
              <a:rPr lang="en-US" altLang="ru-RU" sz="2200" b="1" baseline="30000" dirty="0">
                <a:solidFill>
                  <a:srgbClr val="002060"/>
                </a:solidFill>
              </a:rPr>
              <a:t>16</a:t>
            </a:r>
            <a:r>
              <a:rPr lang="en-US" altLang="ru-RU" sz="2200" b="1" dirty="0">
                <a:solidFill>
                  <a:srgbClr val="002060"/>
                </a:solidFill>
              </a:rPr>
              <a:t>O, </a:t>
            </a:r>
            <a:r>
              <a:rPr lang="en-US" altLang="ru-RU" sz="2200" b="1" baseline="30000" dirty="0">
                <a:solidFill>
                  <a:srgbClr val="002060"/>
                </a:solidFill>
              </a:rPr>
              <a:t>20</a:t>
            </a:r>
            <a:r>
              <a:rPr lang="en-US" altLang="ru-RU" sz="2200" b="1" dirty="0">
                <a:solidFill>
                  <a:srgbClr val="002060"/>
                </a:solidFill>
              </a:rPr>
              <a:t>Ne, </a:t>
            </a:r>
            <a:r>
              <a:rPr lang="en-US" altLang="ru-RU" sz="2200" b="1" baseline="30000" dirty="0">
                <a:solidFill>
                  <a:srgbClr val="002060"/>
                </a:solidFill>
              </a:rPr>
              <a:t>24</a:t>
            </a:r>
            <a:r>
              <a:rPr lang="en-US" altLang="ru-RU" sz="2200" b="1" dirty="0">
                <a:solidFill>
                  <a:srgbClr val="002060"/>
                </a:solidFill>
              </a:rPr>
              <a:t>Mg, </a:t>
            </a:r>
            <a:r>
              <a:rPr lang="en-US" altLang="ru-RU" sz="2200" b="1" baseline="30000" dirty="0">
                <a:solidFill>
                  <a:srgbClr val="002060"/>
                </a:solidFill>
              </a:rPr>
              <a:t>28</a:t>
            </a:r>
            <a:r>
              <a:rPr lang="en-US" altLang="ru-RU" sz="2200" b="1" dirty="0">
                <a:solidFill>
                  <a:srgbClr val="002060"/>
                </a:solidFill>
              </a:rPr>
              <a:t>Si, </a:t>
            </a:r>
            <a:r>
              <a:rPr lang="en-US" altLang="ru-RU" sz="2200" b="1" baseline="30000" dirty="0">
                <a:solidFill>
                  <a:srgbClr val="002060"/>
                </a:solidFill>
              </a:rPr>
              <a:t>56</a:t>
            </a:r>
            <a:r>
              <a:rPr lang="en-US" altLang="ru-RU" sz="2200" b="1" dirty="0">
                <a:solidFill>
                  <a:srgbClr val="002060"/>
                </a:solidFill>
              </a:rPr>
              <a:t>Ni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E4270A9A-331E-43C0-99DC-0BA1C7457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7616" y="2204865"/>
            <a:ext cx="3734952" cy="12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Нестандартные</a:t>
            </a:r>
            <a:endParaRPr lang="en-US" altLang="ru-RU" sz="24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«стандартные свечи»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(2010 – 2023)</a:t>
            </a:r>
          </a:p>
        </p:txBody>
      </p:sp>
    </p:spTree>
    <p:extLst>
      <p:ext uri="{BB962C8B-B14F-4D97-AF65-F5344CB8AC3E}">
        <p14:creationId xmlns:p14="http://schemas.microsoft.com/office/powerpoint/2010/main" val="3115549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237D3A9-F38B-46C4-A871-3C9C7BC063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03DF65D-9F2C-44A1-B831-3786C4DC4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4664"/>
            <a:ext cx="8642350" cy="90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Термоядерные сверхновые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(Институт астрономии РАН)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20C2A373-87CF-4930-883E-DDEF65BF6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9750992-F1AE-4697-A8CF-74CE96829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00" y="1398913"/>
            <a:ext cx="3601120" cy="118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Существование </a:t>
            </a:r>
            <a:r>
              <a:rPr lang="en-US" altLang="ru-RU" sz="2000" b="1" dirty="0" err="1">
                <a:solidFill>
                  <a:srgbClr val="FF0000"/>
                </a:solidFill>
              </a:rPr>
              <a:t>SNeIa</a:t>
            </a:r>
            <a:r>
              <a:rPr lang="en-US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b="1" dirty="0" err="1">
                <a:solidFill>
                  <a:srgbClr val="FF0000"/>
                </a:solidFill>
              </a:rPr>
              <a:t>дочандрасекаровской</a:t>
            </a:r>
            <a:r>
              <a:rPr lang="ru-RU" altLang="ru-RU" sz="2000" b="1" dirty="0">
                <a:solidFill>
                  <a:srgbClr val="FF0000"/>
                </a:solidFill>
              </a:rPr>
              <a:t> массы</a:t>
            </a:r>
            <a:endParaRPr lang="en-US" altLang="ru-RU" sz="1900" b="1" dirty="0">
              <a:solidFill>
                <a:srgbClr val="FF0000"/>
              </a:solidFill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dirty="0" err="1">
                <a:solidFill>
                  <a:srgbClr val="002060"/>
                </a:solidFill>
              </a:rPr>
              <a:t>Тутуков</a:t>
            </a:r>
            <a:r>
              <a:rPr lang="ru-RU" altLang="ru-RU" sz="1800" b="1" i="1" dirty="0">
                <a:solidFill>
                  <a:srgbClr val="002060"/>
                </a:solidFill>
              </a:rPr>
              <a:t> А.В., 2018</a:t>
            </a:r>
          </a:p>
        </p:txBody>
      </p:sp>
      <p:pic>
        <p:nvPicPr>
          <p:cNvPr id="6" name="Рисунок 236">
            <a:extLst>
              <a:ext uri="{FF2B5EF4-FFF2-40B4-BE49-F238E27FC236}">
                <a16:creationId xmlns:a16="http://schemas.microsoft.com/office/drawing/2014/main" id="{64B2210D-74D8-4A1F-AF85-E17B8BA72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00" y="1799023"/>
            <a:ext cx="4680000" cy="208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>
            <a:extLst>
              <a:ext uri="{FF2B5EF4-FFF2-40B4-BE49-F238E27FC236}">
                <a16:creationId xmlns:a16="http://schemas.microsoft.com/office/drawing/2014/main" id="{B9C7BCB4-2728-4747-A2D8-6E5933DF9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387" y="1398913"/>
            <a:ext cx="4833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Базовые/Спутниковые вычисления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CA39DF0-5CCB-4899-84BB-F2A75E7AE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00" y="2708920"/>
            <a:ext cx="3962400" cy="399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342900" indent="-342900" defTabSz="6080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6080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57238" indent="-300038" defTabSz="6080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080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080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7030A0"/>
                </a:solidFill>
                <a:ea typeface="Intel Clear"/>
                <a:cs typeface="Intel Clear"/>
              </a:rPr>
              <a:t>Проблема масштаба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Размер звезды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~ 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10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4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км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Фронт горения углерода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~ 1 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м</a:t>
            </a:r>
          </a:p>
          <a:p>
            <a:pPr marL="342900" lvl="1" indent="-342900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Плотность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ISM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~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10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-18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г/см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-3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	</a:t>
            </a:r>
          </a:p>
          <a:p>
            <a:pPr marL="342900" lvl="1" indent="-342900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Плотность звезды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~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10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7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г/см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-3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Горение углерода 10</a:t>
            </a:r>
            <a:r>
              <a:rPr lang="ru-RU" altLang="ru-RU" sz="1800" b="1" baseline="30000" dirty="0">
                <a:solidFill>
                  <a:srgbClr val="002060"/>
                </a:solidFill>
                <a:ea typeface="Intel Clear"/>
                <a:cs typeface="Intel Clear"/>
              </a:rPr>
              <a:t>-6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 сек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Взрыв звезды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~ 10 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сек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Формирование остатка </a:t>
            </a:r>
            <a:r>
              <a:rPr lang="en-US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~ 1 </a:t>
            </a:r>
            <a:r>
              <a:rPr lang="ru-RU" altLang="ru-RU" sz="1800" b="1" dirty="0">
                <a:solidFill>
                  <a:srgbClr val="002060"/>
                </a:solidFill>
                <a:ea typeface="Intel Clear"/>
                <a:cs typeface="Intel Clear"/>
              </a:rPr>
              <a:t>год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70C0"/>
                </a:solidFill>
                <a:ea typeface="Intel Clear"/>
                <a:cs typeface="Intel Clear"/>
              </a:rPr>
              <a:t>Сетка 10 000 000</a:t>
            </a:r>
            <a:r>
              <a:rPr lang="ru-RU" altLang="ru-RU" sz="1800" b="1" baseline="30000" dirty="0">
                <a:solidFill>
                  <a:srgbClr val="0070C0"/>
                </a:solidFill>
                <a:ea typeface="Intel Clear"/>
                <a:cs typeface="Intel Clear"/>
              </a:rPr>
              <a:t>3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70C0"/>
                </a:solidFill>
                <a:ea typeface="Intel Clear"/>
                <a:cs typeface="Intel Clear"/>
              </a:rPr>
              <a:t>Контраст плотности 10</a:t>
            </a:r>
            <a:r>
              <a:rPr lang="ru-RU" altLang="ru-RU" sz="1800" b="1" baseline="30000" dirty="0">
                <a:solidFill>
                  <a:srgbClr val="0070C0"/>
                </a:solidFill>
                <a:ea typeface="Intel Clear"/>
                <a:cs typeface="Intel Clear"/>
              </a:rPr>
              <a:t>25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0070C0"/>
                </a:solidFill>
                <a:ea typeface="Intel Clear"/>
                <a:cs typeface="Intel Clear"/>
              </a:rPr>
              <a:t>Контраст по времени 10</a:t>
            </a:r>
            <a:r>
              <a:rPr lang="ru-RU" altLang="ru-RU" sz="1800" b="1" baseline="30000" dirty="0">
                <a:solidFill>
                  <a:srgbClr val="0070C0"/>
                </a:solidFill>
                <a:ea typeface="Intel Clear"/>
                <a:cs typeface="Intel Clear"/>
              </a:rPr>
              <a:t>14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FF0000"/>
                </a:solidFill>
                <a:ea typeface="Intel Clear"/>
                <a:cs typeface="Intel Clear"/>
              </a:rPr>
              <a:t>Вычислительно дорого!</a:t>
            </a:r>
            <a:endParaRPr lang="en-US" altLang="ru-RU" sz="1800" b="1" dirty="0">
              <a:solidFill>
                <a:srgbClr val="FF0000"/>
              </a:solidFill>
              <a:ea typeface="Intel Clear"/>
              <a:cs typeface="Intel Clear"/>
            </a:endParaRPr>
          </a:p>
        </p:txBody>
      </p:sp>
      <p:pic>
        <p:nvPicPr>
          <p:cNvPr id="9" name="SNeIa">
            <a:hlinkClick r:id="" action="ppaction://media"/>
            <a:extLst>
              <a:ext uri="{FF2B5EF4-FFF2-40B4-BE49-F238E27FC236}">
                <a16:creationId xmlns:a16="http://schemas.microsoft.com/office/drawing/2014/main" id="{1454EC9A-62E3-440B-B3CB-93D6C61BB1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199" y="4077352"/>
            <a:ext cx="336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53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">
            <a:extLst>
              <a:ext uri="{FF2B5EF4-FFF2-40B4-BE49-F238E27FC236}">
                <a16:creationId xmlns:a16="http://schemas.microsoft.com/office/drawing/2014/main" id="{263C6313-09F8-4EA3-92A4-EB66843B3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" t="7635" r="10313" b="1855"/>
          <a:stretch>
            <a:fillRect/>
          </a:stretch>
        </p:blipFill>
        <p:spPr bwMode="auto">
          <a:xfrm>
            <a:off x="834445" y="3984984"/>
            <a:ext cx="2915717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>
            <a:extLst>
              <a:ext uri="{FF2B5EF4-FFF2-40B4-BE49-F238E27FC236}">
                <a16:creationId xmlns:a16="http://schemas.microsoft.com/office/drawing/2014/main" id="{92326F3E-1AA1-49A4-827F-25ACC5C4DB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" t="7198" r="10876"/>
          <a:stretch/>
        </p:blipFill>
        <p:spPr bwMode="auto">
          <a:xfrm>
            <a:off x="5617319" y="3460368"/>
            <a:ext cx="2816655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B639D787-97C4-4ED4-9999-215E5E56A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4664"/>
            <a:ext cx="8642350" cy="90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Термоядерные сверхновые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(Институт астрономии РАН)</a:t>
            </a:r>
          </a:p>
        </p:txBody>
      </p:sp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BD325757-D146-4602-910C-A8FAB6FEE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>
            <a:extLst>
              <a:ext uri="{FF2B5EF4-FFF2-40B4-BE49-F238E27FC236}">
                <a16:creationId xmlns:a16="http://schemas.microsoft.com/office/drawing/2014/main" id="{AC480B7E-BB5F-4478-9B3A-0EED5D4FE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65" y="1773016"/>
            <a:ext cx="1954739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 descr="explosion_energy_p1.jpg">
            <a:extLst>
              <a:ext uri="{FF2B5EF4-FFF2-40B4-BE49-F238E27FC236}">
                <a16:creationId xmlns:a16="http://schemas.microsoft.com/office/drawing/2014/main" id="{9451E32C-81CC-4C5B-945E-38D5E47E2C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t="3814" r="2637" b="5083"/>
          <a:stretch/>
        </p:blipFill>
        <p:spPr bwMode="auto">
          <a:xfrm>
            <a:off x="2483768" y="1773016"/>
            <a:ext cx="241463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>
            <a:extLst>
              <a:ext uri="{FF2B5EF4-FFF2-40B4-BE49-F238E27FC236}">
                <a16:creationId xmlns:a16="http://schemas.microsoft.com/office/drawing/2014/main" id="{99D50F26-9B8E-44E5-B375-25DC39995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53994"/>
            <a:ext cx="4756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«Свертка» горения белых карликов</a:t>
            </a:r>
          </a:p>
        </p:txBody>
      </p:sp>
      <p:pic>
        <p:nvPicPr>
          <p:cNvPr id="9" name="Рисунок 2">
            <a:extLst>
              <a:ext uri="{FF2B5EF4-FFF2-40B4-BE49-F238E27FC236}">
                <a16:creationId xmlns:a16="http://schemas.microsoft.com/office/drawing/2014/main" id="{318C7E93-71D3-46EB-AE7D-DEA102C07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4" y="2040688"/>
            <a:ext cx="2583186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>
            <a:extLst>
              <a:ext uri="{FF2B5EF4-FFF2-40B4-BE49-F238E27FC236}">
                <a16:creationId xmlns:a16="http://schemas.microsoft.com/office/drawing/2014/main" id="{481104BA-87EC-482D-A71D-D17AF04A7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3595034"/>
            <a:ext cx="4756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«Свертка» </a:t>
            </a:r>
            <a:r>
              <a:rPr lang="el-GR" sz="2000" b="1" dirty="0">
                <a:solidFill>
                  <a:srgbClr val="002060"/>
                </a:solidFill>
              </a:rPr>
              <a:t>α</a:t>
            </a:r>
            <a:r>
              <a:rPr lang="en-US" sz="2000" b="1" dirty="0">
                <a:solidFill>
                  <a:srgbClr val="002060"/>
                </a:solidFill>
              </a:rPr>
              <a:t>-</a:t>
            </a:r>
            <a:r>
              <a:rPr lang="ru-RU" sz="2000" b="1" dirty="0">
                <a:solidFill>
                  <a:srgbClr val="002060"/>
                </a:solidFill>
              </a:rPr>
              <a:t>сети ядерных реакций</a:t>
            </a: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id="{1E9AD3DF-8CE3-4591-B89D-EC83C47A2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57" y="6176913"/>
            <a:ext cx="44341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b="1" dirty="0">
                <a:solidFill>
                  <a:srgbClr val="7030A0"/>
                </a:solidFill>
              </a:rPr>
              <a:t>Куликов, Черных, </a:t>
            </a:r>
            <a:r>
              <a:rPr lang="ru-RU" sz="1600" b="1" dirty="0" err="1">
                <a:solidFill>
                  <a:srgbClr val="7030A0"/>
                </a:solidFill>
              </a:rPr>
              <a:t>Тутуков</a:t>
            </a:r>
            <a:r>
              <a:rPr lang="ru-RU" sz="1600" b="1" dirty="0">
                <a:solidFill>
                  <a:srgbClr val="7030A0"/>
                </a:solidFill>
              </a:rPr>
              <a:t>, 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en-US" sz="1600" b="1" dirty="0" err="1">
                <a:solidFill>
                  <a:srgbClr val="7030A0"/>
                </a:solidFill>
              </a:rPr>
              <a:t>ApJS</a:t>
            </a:r>
            <a:r>
              <a:rPr lang="en-US" sz="1600" b="1" dirty="0">
                <a:solidFill>
                  <a:srgbClr val="7030A0"/>
                </a:solidFill>
              </a:rPr>
              <a:t>, LJM, </a:t>
            </a:r>
            <a:r>
              <a:rPr lang="ru-RU" sz="1600" b="1" dirty="0" err="1">
                <a:solidFill>
                  <a:srgbClr val="7030A0"/>
                </a:solidFill>
              </a:rPr>
              <a:t>СибЖВМ</a:t>
            </a:r>
            <a:r>
              <a:rPr lang="ru-RU" sz="1600" b="1" dirty="0">
                <a:solidFill>
                  <a:srgbClr val="7030A0"/>
                </a:solidFill>
              </a:rPr>
              <a:t>, </a:t>
            </a:r>
            <a:r>
              <a:rPr lang="ru-RU" sz="1600" b="1" dirty="0" err="1">
                <a:solidFill>
                  <a:srgbClr val="7030A0"/>
                </a:solidFill>
              </a:rPr>
              <a:t>СибЖИМ</a:t>
            </a:r>
            <a:r>
              <a:rPr lang="ru-RU" sz="1600" b="1" dirty="0">
                <a:solidFill>
                  <a:srgbClr val="7030A0"/>
                </a:solidFill>
              </a:rPr>
              <a:t>, 2018-2022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D0F0B8B6-BA61-4513-BC39-15F9E8506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870" y="1350928"/>
            <a:ext cx="38926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Взрыв </a:t>
            </a:r>
            <a:r>
              <a:rPr lang="ru-RU" sz="2000" b="1" dirty="0" err="1">
                <a:solidFill>
                  <a:srgbClr val="002060"/>
                </a:solidFill>
              </a:rPr>
              <a:t>дочандрасекаровских</a:t>
            </a:r>
            <a:r>
              <a:rPr lang="ru-RU" sz="2000" b="1" dirty="0">
                <a:solidFill>
                  <a:srgbClr val="002060"/>
                </a:solidFill>
              </a:rPr>
              <a:t> сверхновых </a:t>
            </a:r>
            <a:r>
              <a:rPr lang="en-US" sz="2000" b="1" dirty="0" err="1">
                <a:solidFill>
                  <a:srgbClr val="002060"/>
                </a:solidFill>
              </a:rPr>
              <a:t>SNeIa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2A68B90-A245-4A70-BA7E-CE5C68AED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4248" y="5578070"/>
            <a:ext cx="3517468" cy="118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Подтверждена гипотеза о взрыве белых карликов </a:t>
            </a:r>
            <a:r>
              <a:rPr lang="ru-RU" altLang="ru-RU" sz="1800" b="1" dirty="0" err="1">
                <a:solidFill>
                  <a:srgbClr val="FF0000"/>
                </a:solidFill>
              </a:rPr>
              <a:t>дочандрасекаровской</a:t>
            </a:r>
            <a:r>
              <a:rPr lang="ru-RU" altLang="ru-RU" sz="1800" b="1" dirty="0">
                <a:solidFill>
                  <a:srgbClr val="FF0000"/>
                </a:solidFill>
              </a:rPr>
              <a:t> массы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 algn="r" eaLnBrk="1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ru-RU" altLang="ru-RU" sz="1800" b="1" i="1" dirty="0" err="1">
                <a:solidFill>
                  <a:srgbClr val="002060"/>
                </a:solidFill>
              </a:rPr>
              <a:t>Тутуков</a:t>
            </a:r>
            <a:r>
              <a:rPr lang="ru-RU" altLang="ru-RU" sz="1800" b="1" i="1" dirty="0">
                <a:solidFill>
                  <a:srgbClr val="002060"/>
                </a:solidFill>
              </a:rPr>
              <a:t> А.В., 2023</a:t>
            </a:r>
          </a:p>
        </p:txBody>
      </p:sp>
    </p:spTree>
    <p:extLst>
      <p:ext uri="{BB962C8B-B14F-4D97-AF65-F5344CB8AC3E}">
        <p14:creationId xmlns:p14="http://schemas.microsoft.com/office/powerpoint/2010/main" val="1116229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hysics - Supermassive Black Hole May Constrain Superlight Dark Matter">
            <a:extLst>
              <a:ext uri="{FF2B5EF4-FFF2-40B4-BE49-F238E27FC236}">
                <a16:creationId xmlns:a16="http://schemas.microsoft.com/office/drawing/2014/main" id="{562FF30B-4B6B-4D12-B1E5-9BF23EC28D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8" r="10543"/>
          <a:stretch/>
        </p:blipFill>
        <p:spPr bwMode="auto">
          <a:xfrm>
            <a:off x="574207" y="1988840"/>
            <a:ext cx="3603091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71B903-50DA-4744-ABCD-07DF1AD4A9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C373CC-8C7B-49F6-A7BB-04C81B3AED5A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1EC63F-0C52-459D-8157-0C0BC6244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Релятивистская астрофизика</a:t>
            </a: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2F9CE332-B6E1-4F91-A259-F7DE6FF2D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656" y="1404065"/>
            <a:ext cx="18001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C00000"/>
                </a:solidFill>
              </a:rPr>
              <a:t>Ф/с</a:t>
            </a:r>
            <a:r>
              <a:rPr lang="ru-RU" sz="3200" b="1" baseline="30000" dirty="0">
                <a:solidFill>
                  <a:srgbClr val="C00000"/>
                </a:solidFill>
              </a:rPr>
              <a:t>2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>
                <a:solidFill>
                  <a:srgbClr val="C00000"/>
                </a:solidFill>
              </a:rPr>
              <a:t>~ 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4061F5B0-3154-4BE9-B706-9C7737870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8146" y="1404064"/>
            <a:ext cx="18001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C00000"/>
                </a:solidFill>
              </a:rPr>
              <a:t>u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>
                <a:solidFill>
                  <a:srgbClr val="C00000"/>
                </a:solidFill>
              </a:rPr>
              <a:t>~ c</a:t>
            </a:r>
            <a:endParaRPr lang="ru-RU" sz="3200" b="1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C885734-6D53-4352-BA53-0FBB59EF0D4A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2375755" y="1009650"/>
            <a:ext cx="2196245" cy="3944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01CEED56-B5B1-4563-9380-207F640ECE00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>
            <a:off x="4572000" y="1009650"/>
            <a:ext cx="2196245" cy="39441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s://www.nustar.caltech.edu/system/media_files/binaries/10/thumb/centaurusA.jpg?1390589171">
            <a:extLst>
              <a:ext uri="{FF2B5EF4-FFF2-40B4-BE49-F238E27FC236}">
                <a16:creationId xmlns:a16="http://schemas.microsoft.com/office/drawing/2014/main" id="{ED8D3C9A-7110-4F5B-AAF0-54286FFE0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04" y="1988840"/>
            <a:ext cx="3081481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F5B459B-3521-423A-833C-B1C0BF7F6F61}"/>
              </a:ext>
            </a:extLst>
          </p:cNvPr>
          <p:cNvSpPr/>
          <p:nvPr/>
        </p:nvSpPr>
        <p:spPr>
          <a:xfrm>
            <a:off x="683568" y="4057327"/>
            <a:ext cx="2359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Event Horizon Telescope</a:t>
            </a:r>
            <a:endParaRPr lang="ru-RU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Text Box 8">
            <a:extLst>
              <a:ext uri="{FF2B5EF4-FFF2-40B4-BE49-F238E27FC236}">
                <a16:creationId xmlns:a16="http://schemas.microsoft.com/office/drawing/2014/main" id="{B8A01814-B80F-4D1F-A1F6-135A8CA0B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011" y="4542219"/>
            <a:ext cx="30814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Сверхмассивные черные дыры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8EDD64A-2531-4CB9-A319-400CA4EEE0D3}"/>
              </a:ext>
            </a:extLst>
          </p:cNvPr>
          <p:cNvSpPr/>
          <p:nvPr/>
        </p:nvSpPr>
        <p:spPr>
          <a:xfrm>
            <a:off x="5308977" y="4057327"/>
            <a:ext cx="2359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NASA/ESO</a:t>
            </a:r>
            <a:endParaRPr lang="ru-RU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Text Box 8">
            <a:extLst>
              <a:ext uri="{FF2B5EF4-FFF2-40B4-BE49-F238E27FC236}">
                <a16:creationId xmlns:a16="http://schemas.microsoft.com/office/drawing/2014/main" id="{03832D92-8CD4-4678-81A9-38A84811C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7503" y="4542219"/>
            <a:ext cx="30814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Релятивистские струи (джеты)</a:t>
            </a:r>
          </a:p>
        </p:txBody>
      </p:sp>
      <p:sp>
        <p:nvSpPr>
          <p:cNvPr id="28" name="Text Box 8">
            <a:extLst>
              <a:ext uri="{FF2B5EF4-FFF2-40B4-BE49-F238E27FC236}">
                <a16:creationId xmlns:a16="http://schemas.microsoft.com/office/drawing/2014/main" id="{BEEF9BBD-8E37-487A-9D4D-DF2B28C4D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854" y="5724545"/>
            <a:ext cx="22417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7030A0"/>
                </a:solidFill>
              </a:rPr>
              <a:t>Источник</a:t>
            </a:r>
          </a:p>
        </p:txBody>
      </p:sp>
      <p:sp>
        <p:nvSpPr>
          <p:cNvPr id="29" name="Text Box 8">
            <a:extLst>
              <a:ext uri="{FF2B5EF4-FFF2-40B4-BE49-F238E27FC236}">
                <a16:creationId xmlns:a16="http://schemas.microsoft.com/office/drawing/2014/main" id="{718DC955-91FD-4775-91EC-8BD031261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554" y="5724545"/>
            <a:ext cx="24673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7030A0"/>
                </a:solidFill>
              </a:rPr>
              <a:t>Следствие</a:t>
            </a:r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6E12F9EC-B64A-4082-AE90-F022768F9144}"/>
              </a:ext>
            </a:extLst>
          </p:cNvPr>
          <p:cNvSpPr/>
          <p:nvPr/>
        </p:nvSpPr>
        <p:spPr>
          <a:xfrm rot="16200000">
            <a:off x="4394762" y="5370079"/>
            <a:ext cx="435946" cy="1392485"/>
          </a:xfrm>
          <a:prstGeom prst="down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2" name="Picture 5" descr="ÐÐ»Ð°Ð²Ð½Ð°Ñ">
            <a:extLst>
              <a:ext uri="{FF2B5EF4-FFF2-40B4-BE49-F238E27FC236}">
                <a16:creationId xmlns:a16="http://schemas.microsoft.com/office/drawing/2014/main" id="{A3D9EA1C-525C-4BB2-87F3-59C0F0758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4604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4E6C389-F8F4-4B9B-A004-2D1284DE72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66" y="4370486"/>
            <a:ext cx="3060000" cy="2295000"/>
          </a:xfrm>
          <a:prstGeom prst="rect">
            <a:avLst/>
          </a:prstGeom>
        </p:spPr>
      </p:pic>
      <p:pic>
        <p:nvPicPr>
          <p:cNvPr id="3074" name="Picture 2" descr="http://llamaobservatory.org/images/apex-large.jpg">
            <a:extLst>
              <a:ext uri="{FF2B5EF4-FFF2-40B4-BE49-F238E27FC236}">
                <a16:creationId xmlns:a16="http://schemas.microsoft.com/office/drawing/2014/main" id="{92EEA97D-4D57-4DE3-99F8-22355A5077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3"/>
          <a:stretch/>
        </p:blipFill>
        <p:spPr bwMode="auto">
          <a:xfrm>
            <a:off x="888966" y="1999052"/>
            <a:ext cx="3060000" cy="223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F7968F7-32F2-4198-AF6A-8F166626F3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3" name="Picture 2" descr="СПЕКТР-РГ | Space Research Institute - IKI">
            <a:extLst>
              <a:ext uri="{FF2B5EF4-FFF2-40B4-BE49-F238E27FC236}">
                <a16:creationId xmlns:a16="http://schemas.microsoft.com/office/drawing/2014/main" id="{76FFBAD6-B633-4D38-BCAB-6A622F560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247" y="2005372"/>
            <a:ext cx="388799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DDD9704D-959C-4CF6-9897-F08977712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Наблюдательные инструменты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1DC2E36-05C7-49C5-AFF6-969B7D39B6D0}"/>
              </a:ext>
            </a:extLst>
          </p:cNvPr>
          <p:cNvSpPr/>
          <p:nvPr/>
        </p:nvSpPr>
        <p:spPr>
          <a:xfrm>
            <a:off x="971600" y="2058681"/>
            <a:ext cx="901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LLAMA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7" name="Picture 5" descr="ÐÐ»Ð°Ð²Ð½Ð°Ñ">
            <a:extLst>
              <a:ext uri="{FF2B5EF4-FFF2-40B4-BE49-F238E27FC236}">
                <a16:creationId xmlns:a16="http://schemas.microsoft.com/office/drawing/2014/main" id="{CE61BF91-4336-446A-B536-8A37B4DF9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C22519A-E3FA-46AD-BA7D-EA428C7DFBAF}"/>
              </a:ext>
            </a:extLst>
          </p:cNvPr>
          <p:cNvCxnSpPr>
            <a:cxnSpLocks/>
            <a:stCxn id="4" idx="2"/>
            <a:endCxn id="9" idx="0"/>
          </p:cNvCxnSpPr>
          <p:nvPr/>
        </p:nvCxnSpPr>
        <p:spPr>
          <a:xfrm flipH="1">
            <a:off x="2375755" y="1009650"/>
            <a:ext cx="2196245" cy="4398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8">
            <a:extLst>
              <a:ext uri="{FF2B5EF4-FFF2-40B4-BE49-F238E27FC236}">
                <a16:creationId xmlns:a16="http://schemas.microsoft.com/office/drawing/2014/main" id="{3EE1BFED-48EC-4BF2-A786-1D833C70B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548" y="1449527"/>
            <a:ext cx="4022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7030A0"/>
                </a:solidFill>
              </a:rPr>
              <a:t>Наземные телескопы</a:t>
            </a: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id="{275619F4-32EC-4255-BF6A-9173A9865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041" y="1449527"/>
            <a:ext cx="4022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7030A0"/>
                </a:solidFill>
              </a:rPr>
              <a:t>Космические телескопы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DD420886-F0FF-4254-A054-5298A508A230}"/>
              </a:ext>
            </a:extLst>
          </p:cNvPr>
          <p:cNvCxnSpPr>
            <a:cxnSpLocks/>
            <a:stCxn id="4" idx="2"/>
            <a:endCxn id="12" idx="0"/>
          </p:cNvCxnSpPr>
          <p:nvPr/>
        </p:nvCxnSpPr>
        <p:spPr>
          <a:xfrm>
            <a:off x="4572000" y="1009650"/>
            <a:ext cx="2196248" cy="4398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BA835DD-851D-4625-85F2-8C56A411FBEA}"/>
              </a:ext>
            </a:extLst>
          </p:cNvPr>
          <p:cNvSpPr/>
          <p:nvPr/>
        </p:nvSpPr>
        <p:spPr>
          <a:xfrm>
            <a:off x="7394402" y="2085823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Спектр-РГ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1DA84B8-9284-4C98-B3E5-9D867994C4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929" r="38975" b="6500"/>
          <a:stretch/>
        </p:blipFill>
        <p:spPr>
          <a:xfrm>
            <a:off x="4895825" y="3844805"/>
            <a:ext cx="3699535" cy="2405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15D5F1D-537B-4CEF-B99F-8E0387696D56}"/>
              </a:ext>
            </a:extLst>
          </p:cNvPr>
          <p:cNvSpPr/>
          <p:nvPr/>
        </p:nvSpPr>
        <p:spPr>
          <a:xfrm>
            <a:off x="971600" y="4437112"/>
            <a:ext cx="5373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IAR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23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A165D117-16BE-47B0-B0A5-0ACE735B8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28625"/>
            <a:ext cx="8497888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Вселенная – гидродинамика высоких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энергий со множеством взаимодействий</a:t>
            </a:r>
          </a:p>
        </p:txBody>
      </p:sp>
      <p:pic>
        <p:nvPicPr>
          <p:cNvPr id="7171" name="Picture 12">
            <a:extLst>
              <a:ext uri="{FF2B5EF4-FFF2-40B4-BE49-F238E27FC236}">
                <a16:creationId xmlns:a16="http://schemas.microsoft.com/office/drawing/2014/main" id="{6D6F0430-DABB-4F1A-8E65-9B2BD2575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68438"/>
            <a:ext cx="8640763" cy="534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ÐÐ»Ð°Ð²Ð½Ð°Ñ">
            <a:extLst>
              <a:ext uri="{FF2B5EF4-FFF2-40B4-BE49-F238E27FC236}">
                <a16:creationId xmlns:a16="http://schemas.microsoft.com/office/drawing/2014/main" id="{6BD4C7B2-6E4D-48F9-AB5B-078DA7E2B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8524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DFB7815-C171-419F-9169-300B2A5806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0E3AEA9-E73E-41DF-BB53-92D08CC11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11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Формирование релятивистских джетов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>
                <a:solidFill>
                  <a:srgbClr val="002060"/>
                </a:solidFill>
              </a:rPr>
              <a:t>Igor Felix Mirabel (IAFE, </a:t>
            </a:r>
            <a:r>
              <a:rPr lang="ru-RU" altLang="ru-RU" sz="2300" b="1" dirty="0">
                <a:solidFill>
                  <a:srgbClr val="002060"/>
                </a:solidFill>
              </a:rPr>
              <a:t>Аргентина</a:t>
            </a:r>
            <a:r>
              <a:rPr lang="en-US" altLang="ru-RU" sz="2300" b="1" dirty="0">
                <a:solidFill>
                  <a:srgbClr val="002060"/>
                </a:solidFill>
              </a:rPr>
              <a:t>; </a:t>
            </a:r>
            <a:r>
              <a:rPr lang="en-US" altLang="ru-RU" sz="2300" b="1" dirty="0" err="1">
                <a:solidFill>
                  <a:srgbClr val="002060"/>
                </a:solidFill>
              </a:rPr>
              <a:t>Saclay</a:t>
            </a:r>
            <a:r>
              <a:rPr lang="en-US" altLang="ru-RU" sz="2300" b="1" dirty="0">
                <a:solidFill>
                  <a:srgbClr val="002060"/>
                </a:solidFill>
              </a:rPr>
              <a:t>, </a:t>
            </a:r>
            <a:r>
              <a:rPr lang="ru-RU" altLang="ru-RU" sz="2300" b="1" dirty="0">
                <a:solidFill>
                  <a:srgbClr val="002060"/>
                </a:solidFill>
              </a:rPr>
              <a:t>Франция</a:t>
            </a:r>
            <a:r>
              <a:rPr lang="en-US" altLang="ru-RU" sz="2300" b="1" dirty="0">
                <a:solidFill>
                  <a:srgbClr val="002060"/>
                </a:solidFill>
              </a:rPr>
              <a:t>)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300" b="1" dirty="0">
                <a:solidFill>
                  <a:srgbClr val="002060"/>
                </a:solidFill>
              </a:rPr>
              <a:t>Edouard Audit (</a:t>
            </a:r>
            <a:r>
              <a:rPr lang="en-US" altLang="ru-RU" sz="2300" b="1" dirty="0" err="1">
                <a:solidFill>
                  <a:srgbClr val="002060"/>
                </a:solidFill>
              </a:rPr>
              <a:t>Saclay</a:t>
            </a:r>
            <a:r>
              <a:rPr lang="en-US" altLang="ru-RU" sz="2300" b="1" dirty="0">
                <a:solidFill>
                  <a:srgbClr val="002060"/>
                </a:solidFill>
              </a:rPr>
              <a:t>, </a:t>
            </a:r>
            <a:r>
              <a:rPr lang="ru-RU" altLang="ru-RU" sz="2300" b="1" dirty="0">
                <a:solidFill>
                  <a:srgbClr val="002060"/>
                </a:solidFill>
              </a:rPr>
              <a:t>Франция</a:t>
            </a:r>
            <a:r>
              <a:rPr lang="en-US" altLang="ru-RU" sz="2300" b="1" dirty="0">
                <a:solidFill>
                  <a:srgbClr val="002060"/>
                </a:solidFill>
              </a:rPr>
              <a:t>)</a:t>
            </a:r>
            <a:endParaRPr lang="ru-RU" altLang="ru-RU" sz="23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cms.iafe.uba.ar/mirabel/Images/stmicro.jpg">
            <a:extLst>
              <a:ext uri="{FF2B5EF4-FFF2-40B4-BE49-F238E27FC236}">
                <a16:creationId xmlns:a16="http://schemas.microsoft.com/office/drawing/2014/main" id="{E8F0BF19-C294-45FF-84A6-858CB60EC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628800"/>
            <a:ext cx="7200000" cy="50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782095E-3512-403E-93D8-C332ABF01707}"/>
              </a:ext>
            </a:extLst>
          </p:cNvPr>
          <p:cNvSpPr/>
          <p:nvPr/>
        </p:nvSpPr>
        <p:spPr>
          <a:xfrm>
            <a:off x="1022800" y="1690648"/>
            <a:ext cx="15631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1 LY ~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ru-RU" sz="1600" b="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en-US" sz="1600" b="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km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ÐÐ»Ð°Ð²Ð½Ð°Ñ">
            <a:extLst>
              <a:ext uri="{FF2B5EF4-FFF2-40B4-BE49-F238E27FC236}">
                <a16:creationId xmlns:a16="http://schemas.microsoft.com/office/drawing/2014/main" id="{40F435B0-DE2A-40E6-82B8-AF365A250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2492CA8-A7F3-4783-A74B-B1AD6BE5F776}"/>
              </a:ext>
            </a:extLst>
          </p:cNvPr>
          <p:cNvSpPr/>
          <p:nvPr/>
        </p:nvSpPr>
        <p:spPr>
          <a:xfrm>
            <a:off x="6618185" y="1704121"/>
            <a:ext cx="14903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latin typeface="+mn-lt"/>
              </a:rPr>
              <a:t>ESO: Artists</a:t>
            </a:r>
            <a:endParaRPr lang="ru-RU" sz="1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4554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F94FFAD2-84BD-49E4-962C-178B7A60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04664"/>
            <a:ext cx="8640960" cy="113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Эволюция релятивистских джетов</a:t>
            </a:r>
            <a:endParaRPr lang="ru-RU" altLang="ru-RU" sz="28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 dirty="0">
                <a:solidFill>
                  <a:srgbClr val="002060"/>
                </a:solidFill>
              </a:rPr>
              <a:t>Manel </a:t>
            </a:r>
            <a:r>
              <a:rPr lang="en-US" altLang="ru-RU" sz="2400" b="1" dirty="0" err="1">
                <a:solidFill>
                  <a:srgbClr val="002060"/>
                </a:solidFill>
              </a:rPr>
              <a:t>Perucho</a:t>
            </a:r>
            <a:r>
              <a:rPr lang="en-US" altLang="ru-RU" sz="2400" b="1" dirty="0">
                <a:solidFill>
                  <a:srgbClr val="002060"/>
                </a:solidFill>
              </a:rPr>
              <a:t> (</a:t>
            </a:r>
            <a:r>
              <a:rPr lang="ru-RU" altLang="ru-RU" sz="2400" b="1" dirty="0">
                <a:solidFill>
                  <a:srgbClr val="002060"/>
                </a:solidFill>
              </a:rPr>
              <a:t>Университет Барселоны</a:t>
            </a:r>
            <a:r>
              <a:rPr lang="en-US" altLang="ru-RU" sz="2400" b="1" dirty="0">
                <a:solidFill>
                  <a:srgbClr val="002060"/>
                </a:solidFill>
              </a:rPr>
              <a:t>, </a:t>
            </a:r>
            <a:r>
              <a:rPr lang="ru-RU" altLang="ru-RU" sz="2400" b="1" dirty="0">
                <a:solidFill>
                  <a:srgbClr val="002060"/>
                </a:solidFill>
              </a:rPr>
              <a:t>Испания</a:t>
            </a:r>
            <a:r>
              <a:rPr lang="en-US" altLang="ru-RU" sz="2400" b="1" dirty="0">
                <a:solidFill>
                  <a:srgbClr val="002060"/>
                </a:solidFill>
              </a:rPr>
              <a:t>)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</a:rPr>
              <a:t>Максим Барков</a:t>
            </a:r>
            <a:r>
              <a:rPr lang="en-US" altLang="ru-RU" sz="2400" b="1" dirty="0">
                <a:solidFill>
                  <a:srgbClr val="002060"/>
                </a:solidFill>
              </a:rPr>
              <a:t> (</a:t>
            </a:r>
            <a:r>
              <a:rPr lang="ru-RU" altLang="ru-RU" sz="2400" b="1" dirty="0">
                <a:solidFill>
                  <a:srgbClr val="002060"/>
                </a:solidFill>
              </a:rPr>
              <a:t>Институт астрономии РАН, Россия</a:t>
            </a:r>
            <a:r>
              <a:rPr lang="en-US" altLang="ru-RU" sz="2400" b="1" dirty="0">
                <a:solidFill>
                  <a:srgbClr val="002060"/>
                </a:solidFill>
              </a:rPr>
              <a:t>)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69131C-CBF4-401D-86E3-00B187FC03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62" t="21501" r="14564" b="5000"/>
          <a:stretch/>
        </p:blipFill>
        <p:spPr>
          <a:xfrm>
            <a:off x="324088" y="1691342"/>
            <a:ext cx="5040000" cy="42579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7FFE5B-8408-47A7-B592-7ECDCA282679}"/>
              </a:ext>
            </a:extLst>
          </p:cNvPr>
          <p:cNvSpPr/>
          <p:nvPr/>
        </p:nvSpPr>
        <p:spPr>
          <a:xfrm>
            <a:off x="2915816" y="1794302"/>
            <a:ext cx="23246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Perucho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MNRAS 2021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ÐÐ»Ð°Ð²Ð½Ð°Ñ">
            <a:extLst>
              <a:ext uri="{FF2B5EF4-FFF2-40B4-BE49-F238E27FC236}">
                <a16:creationId xmlns:a16="http://schemas.microsoft.com/office/drawing/2014/main" id="{4FD8B6FA-685E-47C4-9906-AAD885C92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416917-8FB7-4CF7-846C-B0C762345F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24" y="3988942"/>
            <a:ext cx="3960000" cy="271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EF8CE9B-8962-43D3-8B9F-CE8EC9918F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pic>
        <p:nvPicPr>
          <p:cNvPr id="9" name="Рисунок 11" descr="jet_isoline.JPG">
            <a:extLst>
              <a:ext uri="{FF2B5EF4-FFF2-40B4-BE49-F238E27FC236}">
                <a16:creationId xmlns:a16="http://schemas.microsoft.com/office/drawing/2014/main" id="{0EAF485F-9251-4A79-8225-BC6544E885B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1162" y="1694206"/>
            <a:ext cx="3372894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2260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B153017-4803-4039-ADFC-710FC46103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54A28E7-DB98-4946-9410-61C6E6E63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76672"/>
            <a:ext cx="8784976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Взаимодействие джетов со средой</a:t>
            </a:r>
            <a:endParaRPr lang="ru-RU" altLang="ru-RU" sz="28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b="1" dirty="0">
                <a:solidFill>
                  <a:srgbClr val="002060"/>
                </a:solidFill>
              </a:rPr>
              <a:t>Gustavo Esteban Romero (IAR</a:t>
            </a:r>
            <a:r>
              <a:rPr lang="ru-RU" altLang="ru-RU" sz="2400" b="1" dirty="0">
                <a:solidFill>
                  <a:srgbClr val="002060"/>
                </a:solidFill>
              </a:rPr>
              <a:t>, Аргентина</a:t>
            </a:r>
            <a:r>
              <a:rPr lang="en-US" altLang="ru-RU" sz="2400" b="1" dirty="0">
                <a:solidFill>
                  <a:srgbClr val="002060"/>
                </a:solidFill>
              </a:rPr>
              <a:t>)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87702A-60F8-4BBC-86A5-01288F0072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7"/>
          <a:stretch/>
        </p:blipFill>
        <p:spPr>
          <a:xfrm>
            <a:off x="268068" y="1413056"/>
            <a:ext cx="4015900" cy="2520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50EDC23-F15B-4FBA-9FCC-68FD5B3F6ABB}"/>
              </a:ext>
            </a:extLst>
          </p:cNvPr>
          <p:cNvSpPr/>
          <p:nvPr/>
        </p:nvSpPr>
        <p:spPr>
          <a:xfrm>
            <a:off x="4283968" y="1444352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Sotomayor P., Romero G.E. </a:t>
            </a:r>
            <a:r>
              <a:rPr lang="en-US" dirty="0">
                <a:latin typeface="+mn-lt"/>
              </a:rPr>
              <a:t>Nonthermal radiation from the central region of super-accreting active galactic nuclei</a:t>
            </a:r>
            <a:r>
              <a:rPr lang="en-US" b="1" dirty="0">
                <a:latin typeface="+mn-lt"/>
              </a:rPr>
              <a:t> </a:t>
            </a:r>
            <a:br>
              <a:rPr lang="en-US" b="1" dirty="0">
                <a:latin typeface="+mn-lt"/>
              </a:rPr>
            </a:br>
            <a:r>
              <a:rPr lang="en-US" b="1" dirty="0">
                <a:solidFill>
                  <a:srgbClr val="0070C0"/>
                </a:solidFill>
                <a:latin typeface="+mn-lt"/>
              </a:rPr>
              <a:t>// Astronomy &amp; Astrophysics. – 2022. – V. 664. – Article Number A178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AFCE5F-2625-48ED-987F-EC215E488FD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18" y="4077072"/>
            <a:ext cx="3600000" cy="2520000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AED73B-9B35-40D9-9056-2614CD7F6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586" y="3056164"/>
            <a:ext cx="4813902" cy="3295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ÐÐ»Ð°Ð²Ð½Ð°Ñ">
            <a:extLst>
              <a:ext uri="{FF2B5EF4-FFF2-40B4-BE49-F238E27FC236}">
                <a16:creationId xmlns:a16="http://schemas.microsoft.com/office/drawing/2014/main" id="{C28037C9-5488-4AE3-B79C-0EBBDDD4C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41748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FC56D1E-000A-4999-A8CF-48B50DC8FF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239F467-27C6-454E-B336-6AA176876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33" y="384146"/>
            <a:ext cx="79215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Основные результаты и публикации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ADA8A02-4C2A-4458-B568-30C801CD645E}"/>
              </a:ext>
            </a:extLst>
          </p:cNvPr>
          <p:cNvSpPr/>
          <p:nvPr/>
        </p:nvSpPr>
        <p:spPr>
          <a:xfrm>
            <a:off x="188978" y="996176"/>
            <a:ext cx="8714358" cy="579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[1] Kulikov I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Chernykh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Karavaev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D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Prigarin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V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Sapetina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Ulyanichev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Zavyalov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O</a:t>
            </a:r>
            <a:r>
              <a:rPr lang="ru-R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New Parallel Code Based on a Simple Piecewise Parabolic Method for Numerical Modeling of Colliding Flows in Relativistic Hydrodynamics</a:t>
            </a: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US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// </a:t>
            </a:r>
            <a:r>
              <a:rPr lang="en-US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Mathematics</a:t>
            </a:r>
            <a:r>
              <a:rPr lang="ru-RU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– 2022. – </a:t>
            </a:r>
            <a:r>
              <a:rPr lang="en-US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Vol</a:t>
            </a:r>
            <a:r>
              <a:rPr lang="ru-RU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10 (11). – </a:t>
            </a:r>
            <a:r>
              <a:rPr lang="en-US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Article Number</a:t>
            </a:r>
            <a:r>
              <a:rPr lang="ru-RU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1865</a:t>
            </a:r>
            <a:r>
              <a:rPr lang="en-US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b="1" dirty="0">
              <a:solidFill>
                <a:srgbClr val="0070C0"/>
              </a:solidFill>
              <a:latin typeface="+mn-lt"/>
            </a:endParaRPr>
          </a:p>
          <a:p>
            <a:pPr algn="just">
              <a:defRPr/>
            </a:pPr>
            <a:r>
              <a:rPr lang="en-GB" b="1" dirty="0"/>
              <a:t>[2] Kulikov I. </a:t>
            </a:r>
            <a:r>
              <a:rPr lang="en-US" dirty="0"/>
              <a:t>A new code for the numerical simulation of relativistic flows on supercomputers by means of a low-dissipation scheme</a:t>
            </a:r>
            <a:r>
              <a:rPr lang="en-GB" dirty="0"/>
              <a:t> </a:t>
            </a:r>
            <a:r>
              <a:rPr lang="en-GB" b="1" dirty="0">
                <a:solidFill>
                  <a:srgbClr val="0070C0"/>
                </a:solidFill>
              </a:rPr>
              <a:t>// Computer Physics Communications. – 2020. – V. 257. – Article Number 107532.</a:t>
            </a:r>
          </a:p>
          <a:p>
            <a:pPr algn="just">
              <a:defRPr/>
            </a:pPr>
            <a:r>
              <a:rPr lang="en-US" b="1" dirty="0"/>
              <a:t>[3] </a:t>
            </a:r>
            <a:r>
              <a:rPr lang="en-GB" altLang="ru-RU" b="1" dirty="0"/>
              <a:t>Kulikov I., </a:t>
            </a:r>
            <a:r>
              <a:rPr lang="en-GB" altLang="ru-RU" b="1" dirty="0" err="1"/>
              <a:t>Chernykh</a:t>
            </a:r>
            <a:r>
              <a:rPr lang="en-GB" altLang="ru-RU" b="1" dirty="0"/>
              <a:t> I., </a:t>
            </a:r>
            <a:r>
              <a:rPr lang="en-GB" altLang="ru-RU" b="1" dirty="0" err="1"/>
              <a:t>Tutukov</a:t>
            </a:r>
            <a:r>
              <a:rPr lang="en-GB" altLang="ru-RU" b="1" dirty="0"/>
              <a:t> A. </a:t>
            </a:r>
            <a:r>
              <a:rPr lang="en-GB" altLang="ru-RU" dirty="0"/>
              <a:t>A new hydrodynamic code with explicit vectorization instructions optimizations, dedicated to the numerical simulation of astrophysical gas flow. I. Numerical method, tests and model problems</a:t>
            </a:r>
            <a:r>
              <a:rPr lang="en-GB" altLang="ru-RU" b="1" dirty="0"/>
              <a:t> </a:t>
            </a:r>
            <a:r>
              <a:rPr lang="en-GB" altLang="ru-RU" b="1" dirty="0">
                <a:solidFill>
                  <a:srgbClr val="0070C0"/>
                </a:solidFill>
              </a:rPr>
              <a:t>// The Astrophysical Journal Supplement Series. – 2019. – V. 243. – Article Number 4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 algn="just">
              <a:defRPr/>
            </a:pPr>
            <a:r>
              <a:rPr lang="en-US" b="1" dirty="0"/>
              <a:t>[4] </a:t>
            </a:r>
            <a:r>
              <a:rPr lang="en-US" b="1" dirty="0" err="1"/>
              <a:t>Chernykh</a:t>
            </a:r>
            <a:r>
              <a:rPr lang="en-US" b="1" dirty="0"/>
              <a:t> I., Kulikov I., </a:t>
            </a:r>
            <a:r>
              <a:rPr lang="en-US" b="1" dirty="0" err="1"/>
              <a:t>Tutukov</a:t>
            </a:r>
            <a:r>
              <a:rPr lang="en-US" b="1" dirty="0"/>
              <a:t> A. </a:t>
            </a:r>
            <a:r>
              <a:rPr lang="en-US" dirty="0"/>
              <a:t>Hydrogen-helium chemical and nuclear galaxy collision: Hydrodynamic simulations on AVX-512 supercomputers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// Journal of Computational and Applied Mathematics. – 2021. – V. 3911. – Article Number 113395.</a:t>
            </a:r>
          </a:p>
          <a:p>
            <a:pPr algn="just"/>
            <a:r>
              <a:rPr lang="en-US" b="1" dirty="0"/>
              <a:t>[5] </a:t>
            </a:r>
            <a:r>
              <a:rPr lang="en-US" b="1" dirty="0" err="1"/>
              <a:t>Vorobyov</a:t>
            </a:r>
            <a:r>
              <a:rPr lang="en-US" b="1" dirty="0"/>
              <a:t> E.I., </a:t>
            </a:r>
            <a:r>
              <a:rPr lang="en-US" b="1" dirty="0" err="1"/>
              <a:t>McKevitt</a:t>
            </a:r>
            <a:r>
              <a:rPr lang="en-US" b="1" dirty="0"/>
              <a:t> J., Kulikov I., </a:t>
            </a:r>
            <a:r>
              <a:rPr lang="en-US" b="1" dirty="0" err="1"/>
              <a:t>Elbakyan</a:t>
            </a:r>
            <a:r>
              <a:rPr lang="en-US" b="1" dirty="0"/>
              <a:t> V.</a:t>
            </a:r>
            <a:r>
              <a:rPr lang="en-US" dirty="0"/>
              <a:t> Computing the gravitational potential on nested meshes using the convolution method </a:t>
            </a:r>
            <a:br>
              <a:rPr lang="en-US" dirty="0"/>
            </a:br>
            <a:r>
              <a:rPr lang="en-US" b="1" dirty="0">
                <a:solidFill>
                  <a:srgbClr val="0070C0"/>
                </a:solidFill>
              </a:rPr>
              <a:t>//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Astronomy &amp; Astrophysics. – 2023. – Forthcoming article.</a:t>
            </a:r>
            <a:r>
              <a:rPr lang="en-US" dirty="0">
                <a:solidFill>
                  <a:srgbClr val="0070C0"/>
                </a:solidFill>
              </a:rPr>
              <a:t>  </a:t>
            </a:r>
          </a:p>
          <a:p>
            <a:pPr algn="just">
              <a:defRPr/>
            </a:pPr>
            <a:endParaRPr lang="en-GB" sz="700" b="1" dirty="0"/>
          </a:p>
          <a:p>
            <a:pPr algn="just">
              <a:defRPr/>
            </a:pPr>
            <a:r>
              <a:rPr lang="en-GB" b="1" dirty="0"/>
              <a:t>The Relativistic Hydrodynamics </a:t>
            </a:r>
            <a:r>
              <a:rPr lang="en-GB" b="1" dirty="0" err="1"/>
              <a:t>Coarray</a:t>
            </a:r>
            <a:r>
              <a:rPr lang="en-GB" b="1" dirty="0"/>
              <a:t> Fortran Source Code:</a:t>
            </a:r>
          </a:p>
          <a:p>
            <a:pPr algn="ctr">
              <a:defRPr/>
            </a:pPr>
            <a:r>
              <a:rPr lang="en-US" altLang="ru-RU" sz="2000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https://gitflic.ru/project/igorkulikov/rhd3dhllk</a:t>
            </a:r>
            <a:endParaRPr lang="en-GB" b="1" dirty="0">
              <a:solidFill>
                <a:srgbClr val="0070C0"/>
              </a:solidFill>
            </a:endParaRPr>
          </a:p>
        </p:txBody>
      </p:sp>
      <p:pic>
        <p:nvPicPr>
          <p:cNvPr id="6" name="Picture 5" descr="ÐÐ»Ð°Ð²Ð½Ð°Ñ">
            <a:extLst>
              <a:ext uri="{FF2B5EF4-FFF2-40B4-BE49-F238E27FC236}">
                <a16:creationId xmlns:a16="http://schemas.microsoft.com/office/drawing/2014/main" id="{34C8C4EA-E510-46C8-A69C-16777D34C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77130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3BC5679A-267C-4C6B-9176-1D05C6AF07B6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6032480" y="3135832"/>
            <a:ext cx="11152" cy="270234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200E94-9230-4F8B-B4D8-0C317E55129B}"/>
              </a:ext>
            </a:extLst>
          </p:cNvPr>
          <p:cNvSpPr/>
          <p:nvPr/>
        </p:nvSpPr>
        <p:spPr>
          <a:xfrm>
            <a:off x="6923386" y="5013576"/>
            <a:ext cx="1763414" cy="1339428"/>
          </a:xfrm>
          <a:prstGeom prst="rect">
            <a:avLst/>
          </a:prstGeom>
          <a:solidFill>
            <a:srgbClr val="EDF3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Task Mesh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E48D2-C640-4FD9-9F98-D8725C48F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C9F871-50AE-4B38-92B0-1A0ED453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105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Адаптивные сетки (гидродинамика)</a:t>
            </a:r>
            <a:endParaRPr lang="en-US" altLang="ru-RU" b="1" dirty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Перспектива 2023-2025 годы</a:t>
            </a:r>
          </a:p>
        </p:txBody>
      </p:sp>
      <p:pic>
        <p:nvPicPr>
          <p:cNvPr id="8194" name="Picture 2" descr="Figure 1.">
            <a:extLst>
              <a:ext uri="{FF2B5EF4-FFF2-40B4-BE49-F238E27FC236}">
                <a16:creationId xmlns:a16="http://schemas.microsoft.com/office/drawing/2014/main" id="{44C16361-C25E-47E5-9822-D8FCAE126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9" y="292534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AD9ECC-D202-4CBF-818C-843575A384AA}"/>
              </a:ext>
            </a:extLst>
          </p:cNvPr>
          <p:cNvSpPr/>
          <p:nvPr/>
        </p:nvSpPr>
        <p:spPr>
          <a:xfrm>
            <a:off x="395536" y="1627166"/>
            <a:ext cx="4028667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dirty="0">
                <a:solidFill>
                  <a:srgbClr val="002060"/>
                </a:solidFill>
                <a:latin typeface="+mn-lt"/>
              </a:rPr>
              <a:t>Patch-Block-Structured </a:t>
            </a:r>
            <a:br>
              <a:rPr lang="en-US" sz="2300" b="1" dirty="0">
                <a:solidFill>
                  <a:srgbClr val="002060"/>
                </a:solidFill>
                <a:latin typeface="+mn-lt"/>
              </a:rPr>
            </a:br>
            <a:r>
              <a:rPr lang="en-US" sz="2300" b="1" dirty="0">
                <a:solidFill>
                  <a:srgbClr val="002060"/>
                </a:solidFill>
                <a:latin typeface="+mn-lt"/>
              </a:rPr>
              <a:t>Adaptive</a:t>
            </a:r>
            <a:r>
              <a:rPr lang="en-US" sz="2300" b="1" dirty="0">
                <a:solidFill>
                  <a:srgbClr val="002060"/>
                </a:solidFill>
              </a:rPr>
              <a:t>-</a:t>
            </a:r>
            <a:r>
              <a:rPr lang="en-US" sz="2300" b="1" dirty="0">
                <a:solidFill>
                  <a:srgbClr val="002060"/>
                </a:solidFill>
                <a:latin typeface="+mn-lt"/>
              </a:rPr>
              <a:t>Mesh</a:t>
            </a:r>
            <a:r>
              <a:rPr lang="en-US" sz="2300" b="1" dirty="0">
                <a:solidFill>
                  <a:srgbClr val="002060"/>
                </a:solidFill>
              </a:rPr>
              <a:t>-</a:t>
            </a:r>
            <a:r>
              <a:rPr lang="en-US" sz="2300" b="1" dirty="0">
                <a:solidFill>
                  <a:srgbClr val="002060"/>
                </a:solidFill>
                <a:latin typeface="+mn-lt"/>
              </a:rPr>
              <a:t>Refinement</a:t>
            </a:r>
          </a:p>
          <a:p>
            <a:pPr algn="ctr"/>
            <a:r>
              <a:rPr lang="en-US" sz="2300" b="1" dirty="0">
                <a:solidFill>
                  <a:srgbClr val="002060"/>
                </a:solidFill>
                <a:latin typeface="+mn-lt"/>
              </a:rPr>
              <a:t>Relativistic Hydrodynamics</a:t>
            </a:r>
            <a:endParaRPr lang="ru-RU" sz="23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20818F6-3887-416F-A50E-196F19D35DDE}"/>
              </a:ext>
            </a:extLst>
          </p:cNvPr>
          <p:cNvSpPr/>
          <p:nvPr/>
        </p:nvSpPr>
        <p:spPr>
          <a:xfrm>
            <a:off x="5796136" y="1629220"/>
            <a:ext cx="25218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dirty="0">
                <a:solidFill>
                  <a:srgbClr val="002060"/>
                </a:solidFill>
                <a:latin typeface="+mn-lt"/>
              </a:rPr>
              <a:t>Task-Based </a:t>
            </a:r>
            <a:br>
              <a:rPr lang="en-US" sz="2300" b="1" dirty="0">
                <a:solidFill>
                  <a:srgbClr val="002060"/>
                </a:solidFill>
                <a:latin typeface="+mn-lt"/>
              </a:rPr>
            </a:br>
            <a:r>
              <a:rPr lang="en-US" sz="2300" b="1" dirty="0">
                <a:solidFill>
                  <a:srgbClr val="002060"/>
                </a:solidFill>
                <a:latin typeface="+mn-lt"/>
              </a:rPr>
              <a:t>Execution Model</a:t>
            </a:r>
            <a:endParaRPr lang="ru-RU" sz="23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8E102C0-A03D-45DD-B9EC-10330FEE9476}"/>
              </a:ext>
            </a:extLst>
          </p:cNvPr>
          <p:cNvSpPr/>
          <p:nvPr/>
        </p:nvSpPr>
        <p:spPr>
          <a:xfrm>
            <a:off x="5323552" y="2559768"/>
            <a:ext cx="144016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Patch 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5E5CEC1-D1F4-41F0-9ED8-16B45780BE60}"/>
              </a:ext>
            </a:extLst>
          </p:cNvPr>
          <p:cNvSpPr/>
          <p:nvPr/>
        </p:nvSpPr>
        <p:spPr>
          <a:xfrm>
            <a:off x="5312400" y="3315884"/>
            <a:ext cx="144016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Patch 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FF80ACF-2E85-4E8B-80F6-486B8DFABEF1}"/>
              </a:ext>
            </a:extLst>
          </p:cNvPr>
          <p:cNvSpPr/>
          <p:nvPr/>
        </p:nvSpPr>
        <p:spPr>
          <a:xfrm>
            <a:off x="5323552" y="4066464"/>
            <a:ext cx="144016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Patch 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E61597D-6683-4FDA-876F-197EE072C60E}"/>
              </a:ext>
            </a:extLst>
          </p:cNvPr>
          <p:cNvSpPr/>
          <p:nvPr/>
        </p:nvSpPr>
        <p:spPr>
          <a:xfrm>
            <a:off x="5323552" y="4817044"/>
            <a:ext cx="144016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Patch 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77079E6-69CF-4D50-B18F-91D709C2C69F}"/>
              </a:ext>
            </a:extLst>
          </p:cNvPr>
          <p:cNvSpPr/>
          <p:nvPr/>
        </p:nvSpPr>
        <p:spPr>
          <a:xfrm>
            <a:off x="7093971" y="5550144"/>
            <a:ext cx="144016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Patch 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Рисунок 13" descr="Гольф">
            <a:extLst>
              <a:ext uri="{FF2B5EF4-FFF2-40B4-BE49-F238E27FC236}">
                <a16:creationId xmlns:a16="http://schemas.microsoft.com/office/drawing/2014/main" id="{63ADBE23-D482-4B55-96D7-C758D552E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2028" y="5610944"/>
            <a:ext cx="914400" cy="914400"/>
          </a:xfrm>
          <a:prstGeom prst="rect">
            <a:avLst/>
          </a:prstGeom>
        </p:spPr>
      </p:pic>
      <p:pic>
        <p:nvPicPr>
          <p:cNvPr id="18" name="Рисунок 17" descr="Стрелка: изгиб по часовой стрелке">
            <a:extLst>
              <a:ext uri="{FF2B5EF4-FFF2-40B4-BE49-F238E27FC236}">
                <a16:creationId xmlns:a16="http://schemas.microsoft.com/office/drawing/2014/main" id="{D9AC0471-1F45-47D8-80D8-8908FF9A6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829725">
            <a:off x="5872621" y="5388688"/>
            <a:ext cx="778529" cy="1139794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D71289AD-2CFF-45C1-929B-D1732A61C97A}"/>
              </a:ext>
            </a:extLst>
          </p:cNvPr>
          <p:cNvSpPr/>
          <p:nvPr/>
        </p:nvSpPr>
        <p:spPr>
          <a:xfrm>
            <a:off x="7817226" y="3398900"/>
            <a:ext cx="1234480" cy="75058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CPU Core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2" name="Рисунок 21" descr="Стрелка: изгиб по часовой стрелке">
            <a:extLst>
              <a:ext uri="{FF2B5EF4-FFF2-40B4-BE49-F238E27FC236}">
                <a16:creationId xmlns:a16="http://schemas.microsoft.com/office/drawing/2014/main" id="{2C79A82F-F32C-4FB1-813A-5F6E08B9E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687379">
            <a:off x="7189508" y="3879327"/>
            <a:ext cx="778529" cy="1139794"/>
          </a:xfrm>
          <a:prstGeom prst="rect">
            <a:avLst/>
          </a:prstGeom>
        </p:spPr>
      </p:pic>
      <p:sp>
        <p:nvSpPr>
          <p:cNvPr id="27" name="Овал 26">
            <a:extLst>
              <a:ext uri="{FF2B5EF4-FFF2-40B4-BE49-F238E27FC236}">
                <a16:creationId xmlns:a16="http://schemas.microsoft.com/office/drawing/2014/main" id="{5260BFA8-17A8-4E1F-A2D1-0249F8388422}"/>
              </a:ext>
            </a:extLst>
          </p:cNvPr>
          <p:cNvSpPr/>
          <p:nvPr/>
        </p:nvSpPr>
        <p:spPr>
          <a:xfrm>
            <a:off x="7380312" y="2831220"/>
            <a:ext cx="833660" cy="5981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CPU Core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74E2E7E4-7748-44FE-9362-33310BEAA02C}"/>
              </a:ext>
            </a:extLst>
          </p:cNvPr>
          <p:cNvSpPr/>
          <p:nvPr/>
        </p:nvSpPr>
        <p:spPr>
          <a:xfrm>
            <a:off x="6951371" y="2437934"/>
            <a:ext cx="688949" cy="42439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CPU Core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29" name="Picture 5" descr="ÐÐ»Ð°Ð²Ð½Ð°Ñ">
            <a:extLst>
              <a:ext uri="{FF2B5EF4-FFF2-40B4-BE49-F238E27FC236}">
                <a16:creationId xmlns:a16="http://schemas.microsoft.com/office/drawing/2014/main" id="{DFE5B574-BA52-42EA-93A5-4C1F041A3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276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1C44690-5CD2-41EF-92F6-FE727C2990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FFB6615-B561-4828-A137-1CDB288A1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105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Адаптивные сетки (гравитация)</a:t>
            </a:r>
            <a:endParaRPr lang="en-US" altLang="ru-RU" b="1" dirty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Перспектива 2026-2027 годы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0EE884-E882-4BF1-8233-578BE5273BBD}"/>
              </a:ext>
            </a:extLst>
          </p:cNvPr>
          <p:cNvSpPr/>
          <p:nvPr/>
        </p:nvSpPr>
        <p:spPr>
          <a:xfrm>
            <a:off x="1444451" y="1494944"/>
            <a:ext cx="625511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300" b="1" dirty="0">
                <a:solidFill>
                  <a:srgbClr val="002060"/>
                </a:solidFill>
                <a:latin typeface="+mn-lt"/>
              </a:rPr>
              <a:t>Расчет гравитации на адаптивных сетках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5C06D5-04B9-49AA-8C89-9C86D294A7ED}"/>
              </a:ext>
            </a:extLst>
          </p:cNvPr>
          <p:cNvSpPr/>
          <p:nvPr/>
        </p:nvSpPr>
        <p:spPr>
          <a:xfrm>
            <a:off x="250824" y="5805264"/>
            <a:ext cx="8642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err="1"/>
              <a:t>Vorobyov</a:t>
            </a:r>
            <a:r>
              <a:rPr lang="en-US" b="1" dirty="0"/>
              <a:t> E.I., </a:t>
            </a:r>
            <a:r>
              <a:rPr lang="en-US" b="1" dirty="0" err="1"/>
              <a:t>McKevitt</a:t>
            </a:r>
            <a:r>
              <a:rPr lang="en-US" b="1" dirty="0"/>
              <a:t> J., Kulikov I., </a:t>
            </a:r>
            <a:r>
              <a:rPr lang="en-US" b="1" dirty="0" err="1"/>
              <a:t>Elbakyan</a:t>
            </a:r>
            <a:r>
              <a:rPr lang="en-US" b="1" dirty="0"/>
              <a:t> V.</a:t>
            </a:r>
            <a:r>
              <a:rPr lang="en-US" dirty="0"/>
              <a:t> Computing the gravitational potential on nested meshes using the convolution method </a:t>
            </a:r>
            <a:br>
              <a:rPr lang="en-US" dirty="0"/>
            </a:br>
            <a:r>
              <a:rPr lang="en-US" b="1" dirty="0">
                <a:solidFill>
                  <a:srgbClr val="0070C0"/>
                </a:solidFill>
              </a:rPr>
              <a:t>//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Astronomy &amp; Astrophysics. – 2023. – Forthcoming article.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668D02-341D-49A8-B652-2D3455FD13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63" t="32000" r="50787" b="18501"/>
          <a:stretch/>
        </p:blipFill>
        <p:spPr>
          <a:xfrm>
            <a:off x="282584" y="2068592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8">
            <a:extLst>
              <a:ext uri="{FF2B5EF4-FFF2-40B4-BE49-F238E27FC236}">
                <a16:creationId xmlns:a16="http://schemas.microsoft.com/office/drawing/2014/main" id="{FD341611-F54D-4F50-9990-935C194B3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85" y="5158933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</a:rPr>
              <a:t>1) Обеспечение периодичности потенциала и расстояния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80AFC0-6F67-4FA6-B95E-38BB2D1C5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63" t="38126" r="50787" b="12501"/>
          <a:stretch/>
        </p:blipFill>
        <p:spPr>
          <a:xfrm>
            <a:off x="4726800" y="2056000"/>
            <a:ext cx="3960000" cy="2962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 Box 8">
            <a:extLst>
              <a:ext uri="{FF2B5EF4-FFF2-40B4-BE49-F238E27FC236}">
                <a16:creationId xmlns:a16="http://schemas.microsoft.com/office/drawing/2014/main" id="{59ACD963-2E81-48B1-9B1F-96DCC9EC1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5157192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</a:rPr>
              <a:t>2) Нахождение потенциала на вложенных сетках</a:t>
            </a:r>
          </a:p>
        </p:txBody>
      </p:sp>
      <p:pic>
        <p:nvPicPr>
          <p:cNvPr id="11" name="Picture 5" descr="ÐÐ»Ð°Ð²Ð½Ð°Ñ">
            <a:extLst>
              <a:ext uri="{FF2B5EF4-FFF2-40B4-BE49-F238E27FC236}">
                <a16:creationId xmlns:a16="http://schemas.microsoft.com/office/drawing/2014/main" id="{0021254F-4EF5-494A-903B-C5332E81F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53541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E31BA6D-BED2-4883-8D1D-78F2020CB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C373CC-8C7B-49F6-A7BB-04C81B3AED5A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1BA6639-AE17-4C00-AC74-321489C17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56352"/>
            <a:ext cx="864096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Двойные системы и нейтронные звезды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как источники гравитационных волн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</a:rPr>
              <a:t>А.В. </a:t>
            </a:r>
            <a:r>
              <a:rPr lang="ru-RU" altLang="ru-RU" sz="2400" b="1" dirty="0" err="1">
                <a:solidFill>
                  <a:srgbClr val="002060"/>
                </a:solidFill>
              </a:rPr>
              <a:t>Тутуков</a:t>
            </a:r>
            <a:r>
              <a:rPr lang="en-US" altLang="ru-RU" sz="2400" b="1" dirty="0">
                <a:solidFill>
                  <a:srgbClr val="002060"/>
                </a:solidFill>
              </a:rPr>
              <a:t> (</a:t>
            </a:r>
            <a:r>
              <a:rPr lang="ru-RU" altLang="ru-RU" sz="2400" b="1" dirty="0">
                <a:solidFill>
                  <a:srgbClr val="002060"/>
                </a:solidFill>
              </a:rPr>
              <a:t>Институт астрономии РАН, Россия</a:t>
            </a:r>
            <a:r>
              <a:rPr lang="en-US" altLang="ru-RU" sz="2400" b="1" dirty="0">
                <a:solidFill>
                  <a:srgbClr val="002060"/>
                </a:solidFill>
              </a:rPr>
              <a:t>)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upload.wikimedia.org/wikipedia/commons/thumb/c/c8/Eso1733s_Artist%27s_impression_of_merging_neutron_stars.jpg/1280px-Eso1733s_Artist%27s_impression_of_merging_neutron_stars.jpg">
            <a:extLst>
              <a:ext uri="{FF2B5EF4-FFF2-40B4-BE49-F238E27FC236}">
                <a16:creationId xmlns:a16="http://schemas.microsoft.com/office/drawing/2014/main" id="{FD213FB1-F80E-4EBD-888E-6895B2EBB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844644"/>
            <a:ext cx="7128792" cy="466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E174307-3A83-4B89-9505-819DABD9A51D}"/>
              </a:ext>
            </a:extLst>
          </p:cNvPr>
          <p:cNvSpPr/>
          <p:nvPr/>
        </p:nvSpPr>
        <p:spPr>
          <a:xfrm>
            <a:off x="1115616" y="1988840"/>
            <a:ext cx="14903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n-lt"/>
              </a:rPr>
              <a:t>ESO: Artists</a:t>
            </a:r>
            <a:endParaRPr lang="ru-RU" sz="1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9" name="Picture 5" descr="ÐÐ»Ð°Ð²Ð½Ð°Ñ">
            <a:extLst>
              <a:ext uri="{FF2B5EF4-FFF2-40B4-BE49-F238E27FC236}">
                <a16:creationId xmlns:a16="http://schemas.microsoft.com/office/drawing/2014/main" id="{3FFAE5CC-9D43-4D0A-8AA5-C88141D63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75099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1497BC-E0D4-423A-900A-E206864795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D7FC696-B69D-43FD-8D89-EFAA31352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33388"/>
            <a:ext cx="8642350" cy="105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Геодезические вращающиеся сетки</a:t>
            </a:r>
            <a:endParaRPr lang="en-US" altLang="ru-RU" b="1" dirty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Перспектива 2028-203</a:t>
            </a:r>
            <a:r>
              <a:rPr lang="en-US" altLang="ru-RU" b="1" dirty="0"/>
              <a:t>2</a:t>
            </a:r>
            <a:r>
              <a:rPr lang="ru-RU" altLang="ru-RU" b="1" dirty="0"/>
              <a:t> годы</a:t>
            </a:r>
          </a:p>
        </p:txBody>
      </p:sp>
      <p:pic>
        <p:nvPicPr>
          <p:cNvPr id="4" name="Рисунок 6">
            <a:extLst>
              <a:ext uri="{FF2B5EF4-FFF2-40B4-BE49-F238E27FC236}">
                <a16:creationId xmlns:a16="http://schemas.microsoft.com/office/drawing/2014/main" id="{55764E77-557D-493D-8C84-A9F7054C4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8" t="12921" r="2815" b="12921"/>
          <a:stretch>
            <a:fillRect/>
          </a:stretch>
        </p:blipFill>
        <p:spPr bwMode="auto">
          <a:xfrm>
            <a:off x="573282" y="3717352"/>
            <a:ext cx="2956179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CC72228-467F-47C9-B8E8-2B0CA41F49E2}"/>
              </a:ext>
            </a:extLst>
          </p:cNvPr>
          <p:cNvSpPr/>
          <p:nvPr/>
        </p:nvSpPr>
        <p:spPr>
          <a:xfrm>
            <a:off x="250825" y="1556792"/>
            <a:ext cx="36010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>
                <a:solidFill>
                  <a:srgbClr val="7030A0"/>
                </a:solidFill>
                <a:latin typeface="+mn-lt"/>
              </a:rPr>
              <a:t>Гравитационная</a:t>
            </a:r>
            <a:r>
              <a:rPr lang="en-US" sz="23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2300" b="1" dirty="0">
                <a:solidFill>
                  <a:srgbClr val="7030A0"/>
                </a:solidFill>
                <a:latin typeface="+mn-lt"/>
              </a:rPr>
              <a:t>специальная релятивистская гидродинамика на геодезических вращающихся сетках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0C04011-C969-499F-BC7D-DDA7A2CEC6ED}"/>
              </a:ext>
            </a:extLst>
          </p:cNvPr>
          <p:cNvSpPr/>
          <p:nvPr/>
        </p:nvSpPr>
        <p:spPr>
          <a:xfrm>
            <a:off x="3851920" y="1541105"/>
            <a:ext cx="504125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[1] Kulikov I., </a:t>
            </a:r>
            <a:r>
              <a:rPr lang="en-US" b="1" dirty="0" err="1"/>
              <a:t>Chernykh</a:t>
            </a:r>
            <a:r>
              <a:rPr lang="en-US" b="1" dirty="0"/>
              <a:t> I., </a:t>
            </a:r>
            <a:r>
              <a:rPr lang="en-US" b="1" dirty="0" err="1"/>
              <a:t>Vorobyov</a:t>
            </a:r>
            <a:r>
              <a:rPr lang="en-US" b="1" dirty="0"/>
              <a:t> E., </a:t>
            </a:r>
            <a:r>
              <a:rPr lang="en-US" b="1" dirty="0" err="1"/>
              <a:t>Elbakyan</a:t>
            </a:r>
            <a:r>
              <a:rPr lang="en-US" b="1" dirty="0"/>
              <a:t> V., </a:t>
            </a:r>
            <a:r>
              <a:rPr lang="en-US" b="1" dirty="0" err="1"/>
              <a:t>Vshivkova</a:t>
            </a:r>
            <a:r>
              <a:rPr lang="en-US" b="1" dirty="0"/>
              <a:t> L.</a:t>
            </a:r>
            <a:r>
              <a:rPr lang="en-US" dirty="0"/>
              <a:t> M2H3D Code: Moving Mesh Hydrodynamics by Means AVX-2 Technology </a:t>
            </a:r>
            <a:r>
              <a:rPr lang="en-US" b="1" dirty="0">
                <a:solidFill>
                  <a:srgbClr val="0070C0"/>
                </a:solidFill>
              </a:rPr>
              <a:t>// Communications in Computer and Information Science. - 2021. - V. 1413. - P. 307-319.</a:t>
            </a:r>
            <a:endParaRPr lang="ru-RU" b="1" dirty="0">
              <a:solidFill>
                <a:srgbClr val="0070C0"/>
              </a:solidFill>
            </a:endParaRPr>
          </a:p>
          <a:p>
            <a:pPr algn="just"/>
            <a:endParaRPr lang="ru-RU" sz="500" dirty="0"/>
          </a:p>
          <a:p>
            <a:pPr algn="just"/>
            <a:r>
              <a:rPr lang="en-US" b="1" dirty="0"/>
              <a:t>[2] </a:t>
            </a:r>
            <a:r>
              <a:rPr lang="ru-RU" b="1" dirty="0" err="1"/>
              <a:t>Kulikov</a:t>
            </a:r>
            <a:r>
              <a:rPr lang="ru-RU" b="1" dirty="0"/>
              <a:t> I.</a:t>
            </a:r>
            <a:r>
              <a:rPr lang="ru-RU" dirty="0"/>
              <a:t> </a:t>
            </a:r>
            <a:r>
              <a:rPr lang="ru-RU" dirty="0" err="1"/>
              <a:t>On</a:t>
            </a:r>
            <a:r>
              <a:rPr lang="ru-RU" dirty="0"/>
              <a:t> a </a:t>
            </a:r>
            <a:r>
              <a:rPr lang="ru-RU" dirty="0" err="1"/>
              <a:t>Computational</a:t>
            </a:r>
            <a:r>
              <a:rPr lang="ru-RU" dirty="0"/>
              <a:t> </a:t>
            </a:r>
            <a:r>
              <a:rPr lang="ru-RU" dirty="0" err="1"/>
              <a:t>Model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Gravitational</a:t>
            </a:r>
            <a:r>
              <a:rPr lang="ru-RU" dirty="0"/>
              <a:t> </a:t>
            </a:r>
            <a:r>
              <a:rPr lang="ru-RU" dirty="0" err="1"/>
              <a:t>Hydrodynamics</a:t>
            </a:r>
            <a:r>
              <a:rPr lang="ru-RU" dirty="0"/>
              <a:t> </a:t>
            </a:r>
            <a:r>
              <a:rPr lang="ru-RU" dirty="0" err="1"/>
              <a:t>with</a:t>
            </a:r>
            <a:r>
              <a:rPr lang="ru-RU" dirty="0"/>
              <a:t> </a:t>
            </a:r>
            <a:r>
              <a:rPr lang="ru-RU" dirty="0" err="1"/>
              <a:t>Consideration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Radiation</a:t>
            </a:r>
            <a:r>
              <a:rPr lang="ru-RU" dirty="0"/>
              <a:t> </a:t>
            </a:r>
            <a:r>
              <a:rPr lang="ru-RU" dirty="0" err="1"/>
              <a:t>Transfer</a:t>
            </a:r>
            <a:r>
              <a:rPr lang="ru-RU" dirty="0"/>
              <a:t>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Diffusion</a:t>
            </a:r>
            <a:r>
              <a:rPr lang="ru-RU" dirty="0"/>
              <a:t> </a:t>
            </a:r>
            <a:r>
              <a:rPr lang="ru-RU" dirty="0" err="1"/>
              <a:t>Approximation</a:t>
            </a:r>
            <a:r>
              <a:rPr lang="ru-RU" dirty="0"/>
              <a:t> </a:t>
            </a:r>
            <a:r>
              <a:rPr lang="ru-RU" dirty="0" err="1"/>
              <a:t>Using</a:t>
            </a:r>
            <a:r>
              <a:rPr lang="ru-RU" dirty="0"/>
              <a:t> </a:t>
            </a:r>
            <a:r>
              <a:rPr lang="ru-RU" dirty="0" err="1"/>
              <a:t>Tetrahedral</a:t>
            </a:r>
            <a:r>
              <a:rPr lang="ru-RU" dirty="0"/>
              <a:t> </a:t>
            </a:r>
            <a:r>
              <a:rPr lang="ru-RU" dirty="0" err="1"/>
              <a:t>Meshes</a:t>
            </a:r>
            <a:r>
              <a:rPr lang="ru-RU" dirty="0"/>
              <a:t> </a:t>
            </a:r>
            <a:r>
              <a:rPr lang="ru-RU" b="1" dirty="0">
                <a:solidFill>
                  <a:srgbClr val="0070C0"/>
                </a:solidFill>
              </a:rPr>
              <a:t>// </a:t>
            </a:r>
            <a:r>
              <a:rPr lang="ru-RU" b="1" dirty="0" err="1">
                <a:solidFill>
                  <a:srgbClr val="0070C0"/>
                </a:solidFill>
              </a:rPr>
              <a:t>Journal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>
                <a:solidFill>
                  <a:srgbClr val="0070C0"/>
                </a:solidFill>
              </a:rPr>
              <a:t>of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>
                <a:solidFill>
                  <a:srgbClr val="0070C0"/>
                </a:solidFill>
              </a:rPr>
              <a:t>Applied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>
                <a:solidFill>
                  <a:srgbClr val="0070C0"/>
                </a:solidFill>
              </a:rPr>
              <a:t>and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>
                <a:solidFill>
                  <a:srgbClr val="0070C0"/>
                </a:solidFill>
              </a:rPr>
              <a:t>Industrial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err="1">
                <a:solidFill>
                  <a:srgbClr val="0070C0"/>
                </a:solidFill>
              </a:rPr>
              <a:t>Mathematics</a:t>
            </a:r>
            <a:r>
              <a:rPr lang="ru-RU" b="1" dirty="0">
                <a:solidFill>
                  <a:srgbClr val="0070C0"/>
                </a:solidFill>
              </a:rPr>
              <a:t>. - 2021. - V. 15, I. 2. - P. 277-284</a:t>
            </a:r>
            <a:r>
              <a:rPr lang="en-US" b="1" dirty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  <a:p>
            <a:pPr algn="just"/>
            <a:endParaRPr lang="ru-RU" sz="500" dirty="0"/>
          </a:p>
          <a:p>
            <a:pPr algn="just"/>
            <a:r>
              <a:rPr lang="en-US" b="1" dirty="0"/>
              <a:t>[3] Kulikov I., </a:t>
            </a:r>
            <a:r>
              <a:rPr lang="en-US" b="1" dirty="0" err="1"/>
              <a:t>Vorobyov</a:t>
            </a:r>
            <a:r>
              <a:rPr lang="en-US" b="1" dirty="0"/>
              <a:t> E., </a:t>
            </a:r>
            <a:r>
              <a:rPr lang="en-US" b="1" dirty="0" err="1"/>
              <a:t>Chernykh</a:t>
            </a:r>
            <a:r>
              <a:rPr lang="en-US" b="1" dirty="0"/>
              <a:t> I., </a:t>
            </a:r>
            <a:r>
              <a:rPr lang="en-US" b="1" dirty="0" err="1"/>
              <a:t>Elbakyan</a:t>
            </a:r>
            <a:r>
              <a:rPr lang="en-US" b="1" dirty="0"/>
              <a:t> V.</a:t>
            </a:r>
            <a:r>
              <a:rPr lang="en-US" dirty="0"/>
              <a:t> Application of Geodesic Grids for Modeling the Hydrodynamic Processes in Spherical Objects </a:t>
            </a:r>
            <a:r>
              <a:rPr lang="en-US" b="1" dirty="0">
                <a:solidFill>
                  <a:srgbClr val="0070C0"/>
                </a:solidFill>
              </a:rPr>
              <a:t>// Journal of Applied and Industrial Mathematics. - 2020. - V. 14, I. 4. - P. 672-680.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Picture 5" descr="ÐÐ»Ð°Ð²Ð½Ð°Ñ">
            <a:extLst>
              <a:ext uri="{FF2B5EF4-FFF2-40B4-BE49-F238E27FC236}">
                <a16:creationId xmlns:a16="http://schemas.microsoft.com/office/drawing/2014/main" id="{95FA603D-EA5F-45C4-ACEC-620CB03FD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10859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44A0500-A61D-432F-B54C-AB08022394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5EE31F17-AFE6-4C98-8455-0C86E1806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" y="466512"/>
            <a:ext cx="85693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342900" indent="-342900" defTabSz="6080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00038" indent="-300038" defTabSz="6080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080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080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080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000" b="1" dirty="0">
                <a:solidFill>
                  <a:srgbClr val="FF0000"/>
                </a:solidFill>
                <a:ea typeface="Intel Clear"/>
                <a:cs typeface="Intel Clear"/>
              </a:rPr>
              <a:t>Спасибо за внимание!</a:t>
            </a:r>
            <a:endParaRPr lang="en-US" altLang="ru-RU" sz="5000" b="1" dirty="0">
              <a:solidFill>
                <a:srgbClr val="FF0000"/>
              </a:solidFill>
              <a:ea typeface="Intel Clear"/>
              <a:cs typeface="Intel Clear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B28587-EE7D-4480-A602-683B250731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28543" y="2120855"/>
            <a:ext cx="4512504" cy="3384378"/>
          </a:xfrm>
          <a:prstGeom prst="rect">
            <a:avLst/>
          </a:prstGeom>
        </p:spPr>
      </p:pic>
      <p:pic>
        <p:nvPicPr>
          <p:cNvPr id="7" name="Picture 5" descr="ÐÐ»Ð°Ð²Ð½Ð°Ñ">
            <a:extLst>
              <a:ext uri="{FF2B5EF4-FFF2-40B4-BE49-F238E27FC236}">
                <a16:creationId xmlns:a16="http://schemas.microsoft.com/office/drawing/2014/main" id="{83454083-148D-4D24-80BC-C45C3500E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День космонавтики: что и где проводят в Туле в честь героев космоса">
            <a:extLst>
              <a:ext uri="{FF2B5EF4-FFF2-40B4-BE49-F238E27FC236}">
                <a16:creationId xmlns:a16="http://schemas.microsoft.com/office/drawing/2014/main" id="{6D698BD9-7F2C-43AD-BB16-EFF996C1E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6" y="1556792"/>
            <a:ext cx="4689328" cy="33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43F02D5-3AF8-441D-B403-35064498B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016" y="5062697"/>
            <a:ext cx="4924352" cy="100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342900" indent="-342900" defTabSz="6080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00038" indent="-300038" defTabSz="6080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080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080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080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 dirty="0">
                <a:solidFill>
                  <a:srgbClr val="FF0000"/>
                </a:solidFill>
                <a:ea typeface="Intel Clear"/>
                <a:cs typeface="Intel Clear"/>
              </a:rPr>
              <a:t>С наступающим днём космонавтики!</a:t>
            </a:r>
            <a:endParaRPr lang="en-US" altLang="ru-RU" sz="3600" b="1" dirty="0">
              <a:solidFill>
                <a:srgbClr val="FF0000"/>
              </a:solidFill>
              <a:ea typeface="Intel Clear"/>
              <a:cs typeface="Intel Clear"/>
            </a:endParaRPr>
          </a:p>
        </p:txBody>
      </p:sp>
    </p:spTree>
    <p:extLst>
      <p:ext uri="{BB962C8B-B14F-4D97-AF65-F5344CB8AC3E}">
        <p14:creationId xmlns:p14="http://schemas.microsoft.com/office/powerpoint/2010/main" val="1356775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3">
            <a:extLst>
              <a:ext uri="{FF2B5EF4-FFF2-40B4-BE49-F238E27FC236}">
                <a16:creationId xmlns:a16="http://schemas.microsoft.com/office/drawing/2014/main" id="{94AF8564-E0E8-4CB3-A864-026ADED24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010" y="2852936"/>
            <a:ext cx="2500312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Номер слайда 1">
            <a:extLst>
              <a:ext uri="{FF2B5EF4-FFF2-40B4-BE49-F238E27FC236}">
                <a16:creationId xmlns:a16="http://schemas.microsoft.com/office/drawing/2014/main" id="{B350B1B4-475F-4539-9BFE-5D81BC811E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66D7CAA-AFD2-4D12-B9C9-5A6C654F05A0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graphicFrame>
        <p:nvGraphicFramePr>
          <p:cNvPr id="59396" name="Object 4">
            <a:extLst>
              <a:ext uri="{FF2B5EF4-FFF2-40B4-BE49-F238E27FC236}">
                <a16:creationId xmlns:a16="http://schemas.microsoft.com/office/drawing/2014/main" id="{2541D8B5-8A2A-4398-8955-699007CFF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968255"/>
              </p:ext>
            </p:extLst>
          </p:nvPr>
        </p:nvGraphicFramePr>
        <p:xfrm>
          <a:off x="541112" y="1736127"/>
          <a:ext cx="2730753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2" name="Equation" r:id="rId4" imgW="1231560" imgH="406080" progId="Equation.DSMT4">
                  <p:embed/>
                </p:oleObj>
              </mc:Choice>
              <mc:Fallback>
                <p:oleObj name="Equation" r:id="rId4" imgW="1231560" imgH="406080" progId="Equation.DSMT4">
                  <p:embed/>
                  <p:pic>
                    <p:nvPicPr>
                      <p:cNvPr id="59396" name="Object 4">
                        <a:extLst>
                          <a:ext uri="{FF2B5EF4-FFF2-40B4-BE49-F238E27FC236}">
                            <a16:creationId xmlns:a16="http://schemas.microsoft.com/office/drawing/2014/main" id="{2541D8B5-8A2A-4398-8955-699007CFF8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12" y="1736127"/>
                        <a:ext cx="2730753" cy="90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8" name="Object 4">
            <a:extLst>
              <a:ext uri="{FF2B5EF4-FFF2-40B4-BE49-F238E27FC236}">
                <a16:creationId xmlns:a16="http://schemas.microsoft.com/office/drawing/2014/main" id="{2ABB8F35-6B42-48C2-8BFF-4FC676853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720053"/>
              </p:ext>
            </p:extLst>
          </p:nvPr>
        </p:nvGraphicFramePr>
        <p:xfrm>
          <a:off x="4385295" y="1734775"/>
          <a:ext cx="4335745" cy="906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3" name="Equation" r:id="rId6" imgW="1803400" imgH="469900" progId="Equation.DSMT4">
                  <p:embed/>
                </p:oleObj>
              </mc:Choice>
              <mc:Fallback>
                <p:oleObj name="Equation" r:id="rId6" imgW="1803400" imgH="469900" progId="Equation.DSMT4">
                  <p:embed/>
                  <p:pic>
                    <p:nvPicPr>
                      <p:cNvPr id="59398" name="Object 4">
                        <a:extLst>
                          <a:ext uri="{FF2B5EF4-FFF2-40B4-BE49-F238E27FC236}">
                            <a16:creationId xmlns:a16="http://schemas.microsoft.com/office/drawing/2014/main" id="{2ABB8F35-6B42-48C2-8BFF-4FC676853E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5295" y="1734775"/>
                        <a:ext cx="4335745" cy="906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Стрелка вправо 12">
            <a:extLst>
              <a:ext uri="{FF2B5EF4-FFF2-40B4-BE49-F238E27FC236}">
                <a16:creationId xmlns:a16="http://schemas.microsoft.com/office/drawing/2014/main" id="{3966D6DA-F3F9-4DD9-A56A-511B6F0236C4}"/>
              </a:ext>
            </a:extLst>
          </p:cNvPr>
          <p:cNvSpPr/>
          <p:nvPr/>
        </p:nvSpPr>
        <p:spPr>
          <a:xfrm rot="5400000">
            <a:off x="467929" y="2712095"/>
            <a:ext cx="649288" cy="642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sp>
        <p:nvSpPr>
          <p:cNvPr id="14" name="Стрелка вправо 13">
            <a:extLst>
              <a:ext uri="{FF2B5EF4-FFF2-40B4-BE49-F238E27FC236}">
                <a16:creationId xmlns:a16="http://schemas.microsoft.com/office/drawing/2014/main" id="{8C690817-89C8-4780-9FD6-E1323C0B0612}"/>
              </a:ext>
            </a:extLst>
          </p:cNvPr>
          <p:cNvSpPr/>
          <p:nvPr/>
        </p:nvSpPr>
        <p:spPr>
          <a:xfrm rot="5400000">
            <a:off x="6316971" y="3840188"/>
            <a:ext cx="45720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pic>
        <p:nvPicPr>
          <p:cNvPr id="11" name="Picture 5" descr="ÐÐ»Ð°Ð²Ð½Ð°Ñ">
            <a:extLst>
              <a:ext uri="{FF2B5EF4-FFF2-40B4-BE49-F238E27FC236}">
                <a16:creationId xmlns:a16="http://schemas.microsoft.com/office/drawing/2014/main" id="{FA7009BB-76A9-4768-B368-3EF319827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>
            <a:extLst>
              <a:ext uri="{FF2B5EF4-FFF2-40B4-BE49-F238E27FC236}">
                <a16:creationId xmlns:a16="http://schemas.microsoft.com/office/drawing/2014/main" id="{B081C731-8A04-4BC7-88F2-0E386ADF5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Решение уравнений гидродинамики</a:t>
            </a: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3353BDE3-C9EB-4703-96E4-6A28527B5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267766"/>
            <a:ext cx="33099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Законы сохранения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51BAAB7F-47C6-4F27-98A1-683A0E4B1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350" y="1268760"/>
            <a:ext cx="33099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Метод Годунова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B5CAB3F3-1701-4225-97DE-013B1A917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2822486"/>
            <a:ext cx="21602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7030A0"/>
                </a:solidFill>
              </a:rPr>
              <a:t>Линеаризация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169C243-3837-4C50-991C-4D275F5584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157719"/>
              </p:ext>
            </p:extLst>
          </p:nvPr>
        </p:nvGraphicFramePr>
        <p:xfrm>
          <a:off x="975191" y="3377312"/>
          <a:ext cx="194062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4" name="Equation" r:id="rId9" imgW="876240" imgH="406080" progId="Equation.DSMT4">
                  <p:embed/>
                </p:oleObj>
              </mc:Choice>
              <mc:Fallback>
                <p:oleObj name="Equation" r:id="rId9" imgW="876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5191" y="3377312"/>
                        <a:ext cx="1940625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0FD80AD-4277-4123-A10D-C47827AA2E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018491"/>
              </p:ext>
            </p:extLst>
          </p:nvPr>
        </p:nvGraphicFramePr>
        <p:xfrm>
          <a:off x="145503" y="4821991"/>
          <a:ext cx="3600000" cy="164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5" name="Equation" r:id="rId11" imgW="2006280" imgH="914400" progId="Equation.DSMT4">
                  <p:embed/>
                </p:oleObj>
              </mc:Choice>
              <mc:Fallback>
                <p:oleObj name="Equation" r:id="rId11" imgW="200628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5503" y="4821991"/>
                        <a:ext cx="3600000" cy="164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авая фигурная скобка 22">
            <a:extLst>
              <a:ext uri="{FF2B5EF4-FFF2-40B4-BE49-F238E27FC236}">
                <a16:creationId xmlns:a16="http://schemas.microsoft.com/office/drawing/2014/main" id="{872FBEB8-A9AE-4637-8CFB-FC8B08F27544}"/>
              </a:ext>
            </a:extLst>
          </p:cNvPr>
          <p:cNvSpPr/>
          <p:nvPr/>
        </p:nvSpPr>
        <p:spPr>
          <a:xfrm rot="5400000">
            <a:off x="6345517" y="532674"/>
            <a:ext cx="400110" cy="4320555"/>
          </a:xfrm>
          <a:prstGeom prst="rightBrace">
            <a:avLst>
              <a:gd name="adj1" fmla="val 44220"/>
              <a:gd name="adj2" fmla="val 50000"/>
            </a:avLst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трелка вправо 12">
            <a:extLst>
              <a:ext uri="{FF2B5EF4-FFF2-40B4-BE49-F238E27FC236}">
                <a16:creationId xmlns:a16="http://schemas.microsoft.com/office/drawing/2014/main" id="{6C0158A1-9C26-4E39-A51A-4F7D1FFFB033}"/>
              </a:ext>
            </a:extLst>
          </p:cNvPr>
          <p:cNvSpPr/>
          <p:nvPr/>
        </p:nvSpPr>
        <p:spPr>
          <a:xfrm>
            <a:off x="3742328" y="5320775"/>
            <a:ext cx="469632" cy="4844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616CEBA-0555-4E57-AA5A-8334AA49C7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957594"/>
              </p:ext>
            </p:extLst>
          </p:nvPr>
        </p:nvGraphicFramePr>
        <p:xfrm>
          <a:off x="4351821" y="4485315"/>
          <a:ext cx="4387500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6" name="Equation" r:id="rId13" imgW="2476440" imgH="406080" progId="Equation.DSMT4">
                  <p:embed/>
                </p:oleObj>
              </mc:Choice>
              <mc:Fallback>
                <p:oleObj name="Equation" r:id="rId13" imgW="24764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51821" y="4485315"/>
                        <a:ext cx="4387500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Правая фигурная скобка 25">
            <a:extLst>
              <a:ext uri="{FF2B5EF4-FFF2-40B4-BE49-F238E27FC236}">
                <a16:creationId xmlns:a16="http://schemas.microsoft.com/office/drawing/2014/main" id="{3371162C-47FC-4168-8CE8-D35566A15E03}"/>
              </a:ext>
            </a:extLst>
          </p:cNvPr>
          <p:cNvSpPr/>
          <p:nvPr/>
        </p:nvSpPr>
        <p:spPr>
          <a:xfrm rot="5400000">
            <a:off x="6377953" y="3141944"/>
            <a:ext cx="363076" cy="4387500"/>
          </a:xfrm>
          <a:prstGeom prst="rightBrace">
            <a:avLst>
              <a:gd name="adj1" fmla="val 44220"/>
              <a:gd name="adj2" fmla="val 50000"/>
            </a:avLst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Стрелка вправо 13">
            <a:extLst>
              <a:ext uri="{FF2B5EF4-FFF2-40B4-BE49-F238E27FC236}">
                <a16:creationId xmlns:a16="http://schemas.microsoft.com/office/drawing/2014/main" id="{E25BDE52-85D6-4EC7-8E05-FC12917183B8}"/>
              </a:ext>
            </a:extLst>
          </p:cNvPr>
          <p:cNvSpPr/>
          <p:nvPr/>
        </p:nvSpPr>
        <p:spPr>
          <a:xfrm rot="5400000">
            <a:off x="1677887" y="4238891"/>
            <a:ext cx="45720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67627D57-F9DD-482A-931F-CC5634862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147466"/>
              </p:ext>
            </p:extLst>
          </p:nvPr>
        </p:nvGraphicFramePr>
        <p:xfrm>
          <a:off x="4716016" y="5661248"/>
          <a:ext cx="368437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7" name="Equation" r:id="rId15" imgW="1663560" imgH="406080" progId="Equation.DSMT4">
                  <p:embed/>
                </p:oleObj>
              </mc:Choice>
              <mc:Fallback>
                <p:oleObj name="Equation" r:id="rId15" imgW="16635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16016" y="5661248"/>
                        <a:ext cx="3684375" cy="9000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E1A2998-A8A2-4EE5-A623-3D5EB262E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3" name="Picture 5" descr="ÐÐ»Ð°Ð²Ð½Ð°Ñ">
            <a:extLst>
              <a:ext uri="{FF2B5EF4-FFF2-40B4-BE49-F238E27FC236}">
                <a16:creationId xmlns:a16="http://schemas.microsoft.com/office/drawing/2014/main" id="{97D8A342-9D74-4122-B051-087B92D75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E656E747-BE80-4681-B828-70885E011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Решение задачи Римана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AB86588B-79A9-41BC-9B57-197D5A1E18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288366"/>
              </p:ext>
            </p:extLst>
          </p:nvPr>
        </p:nvGraphicFramePr>
        <p:xfrm>
          <a:off x="251520" y="1337033"/>
          <a:ext cx="2947500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1" name="Equation" r:id="rId4" imgW="1663560" imgH="406080" progId="Equation.DSMT4">
                  <p:embed/>
                </p:oleObj>
              </mc:Choice>
              <mc:Fallback>
                <p:oleObj name="Equation" r:id="rId4" imgW="16635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1337033"/>
                        <a:ext cx="2947500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892B2F1-E425-42EB-99DE-BCC41F345C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471305"/>
              </p:ext>
            </p:extLst>
          </p:nvPr>
        </p:nvGraphicFramePr>
        <p:xfrm>
          <a:off x="1117588" y="2362243"/>
          <a:ext cx="6908824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2" name="Equation" r:id="rId6" imgW="3314520" imgH="431640" progId="Equation.DSMT4">
                  <p:embed/>
                </p:oleObj>
              </mc:Choice>
              <mc:Fallback>
                <p:oleObj name="Equation" r:id="rId6" imgW="3314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7588" y="2362243"/>
                        <a:ext cx="6908824" cy="9000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F22782D-4BEB-4FDA-81C1-7907E45D8F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278698"/>
              </p:ext>
            </p:extLst>
          </p:nvPr>
        </p:nvGraphicFramePr>
        <p:xfrm>
          <a:off x="5580796" y="1338001"/>
          <a:ext cx="3303534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3" name="Equation" r:id="rId8" imgW="1981080" imgH="431640" progId="Equation.DSMT4">
                  <p:embed/>
                </p:oleObj>
              </mc:Choice>
              <mc:Fallback>
                <p:oleObj name="Equation" r:id="rId8" imgW="1981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80796" y="1338001"/>
                        <a:ext cx="3303534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8">
            <a:extLst>
              <a:ext uri="{FF2B5EF4-FFF2-40B4-BE49-F238E27FC236}">
                <a16:creationId xmlns:a16="http://schemas.microsoft.com/office/drawing/2014/main" id="{E52DC0BF-B45D-4D58-BA60-8EFB56F8D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9263" y="1189201"/>
            <a:ext cx="15841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7030A0"/>
                </a:solidFill>
              </a:rPr>
              <a:t>Векторная</a:t>
            </a: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rgbClr val="7030A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7030A0"/>
                </a:solidFill>
              </a:rPr>
              <a:t>форма</a:t>
            </a:r>
          </a:p>
        </p:txBody>
      </p:sp>
      <p:sp>
        <p:nvSpPr>
          <p:cNvPr id="9" name="Стрелка вправо 12">
            <a:extLst>
              <a:ext uri="{FF2B5EF4-FFF2-40B4-BE49-F238E27FC236}">
                <a16:creationId xmlns:a16="http://schemas.microsoft.com/office/drawing/2014/main" id="{4D0B4A58-024F-4CFB-A543-BEC16FA424BB}"/>
              </a:ext>
            </a:extLst>
          </p:cNvPr>
          <p:cNvSpPr/>
          <p:nvPr/>
        </p:nvSpPr>
        <p:spPr>
          <a:xfrm>
            <a:off x="3466791" y="1496978"/>
            <a:ext cx="1901082" cy="400110"/>
          </a:xfrm>
          <a:prstGeom prst="rightArrow">
            <a:avLst>
              <a:gd name="adj1" fmla="val 50000"/>
              <a:gd name="adj2" fmla="val 957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D6F0112-093B-4822-A0C4-6F8074AE5697}"/>
              </a:ext>
            </a:extLst>
          </p:cNvPr>
          <p:cNvCxnSpPr/>
          <p:nvPr/>
        </p:nvCxnSpPr>
        <p:spPr>
          <a:xfrm>
            <a:off x="1692275" y="6381675"/>
            <a:ext cx="57594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4549763-254F-4FD2-B95A-35CE347E2A07}"/>
              </a:ext>
            </a:extLst>
          </p:cNvPr>
          <p:cNvCxnSpPr>
            <a:cxnSpLocks/>
          </p:cNvCxnSpPr>
          <p:nvPr/>
        </p:nvCxnSpPr>
        <p:spPr>
          <a:xfrm flipV="1">
            <a:off x="4572000" y="4221088"/>
            <a:ext cx="0" cy="21605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EEC9AD29-6D88-44FF-AE5C-ECF421CCE209}"/>
              </a:ext>
            </a:extLst>
          </p:cNvPr>
          <p:cNvSpPr/>
          <p:nvPr/>
        </p:nvSpPr>
        <p:spPr>
          <a:xfrm>
            <a:off x="1689100" y="4938638"/>
            <a:ext cx="2873375" cy="1065212"/>
          </a:xfrm>
          <a:custGeom>
            <a:avLst/>
            <a:gdLst>
              <a:gd name="connsiteX0" fmla="*/ 0 w 2872409"/>
              <a:gd name="connsiteY0" fmla="*/ 1065925 h 1065925"/>
              <a:gd name="connsiteX1" fmla="*/ 1987826 w 2872409"/>
              <a:gd name="connsiteY1" fmla="*/ 718055 h 1065925"/>
              <a:gd name="connsiteX2" fmla="*/ 2872409 w 2872409"/>
              <a:gd name="connsiteY2" fmla="*/ 2438 h 106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2409" h="1065925">
                <a:moveTo>
                  <a:pt x="0" y="1065925"/>
                </a:moveTo>
                <a:cubicBezTo>
                  <a:pt x="754545" y="980614"/>
                  <a:pt x="1509091" y="895303"/>
                  <a:pt x="1987826" y="718055"/>
                </a:cubicBezTo>
                <a:cubicBezTo>
                  <a:pt x="2466561" y="540807"/>
                  <a:pt x="2577548" y="-42288"/>
                  <a:pt x="2872409" y="2438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59FE61E7-E2BE-43D3-B110-A97499478017}"/>
              </a:ext>
            </a:extLst>
          </p:cNvPr>
          <p:cNvSpPr/>
          <p:nvPr/>
        </p:nvSpPr>
        <p:spPr>
          <a:xfrm>
            <a:off x="4572000" y="4363963"/>
            <a:ext cx="2871788" cy="1460500"/>
          </a:xfrm>
          <a:custGeom>
            <a:avLst/>
            <a:gdLst>
              <a:gd name="connsiteX0" fmla="*/ 0 w 2872409"/>
              <a:gd name="connsiteY0" fmla="*/ 1461052 h 1461052"/>
              <a:gd name="connsiteX1" fmla="*/ 964096 w 2872409"/>
              <a:gd name="connsiteY1" fmla="*/ 387626 h 1461052"/>
              <a:gd name="connsiteX2" fmla="*/ 2872409 w 2872409"/>
              <a:gd name="connsiteY2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2409" h="1461052">
                <a:moveTo>
                  <a:pt x="0" y="1461052"/>
                </a:moveTo>
                <a:cubicBezTo>
                  <a:pt x="242680" y="1046093"/>
                  <a:pt x="485361" y="631135"/>
                  <a:pt x="964096" y="387626"/>
                </a:cubicBezTo>
                <a:cubicBezTo>
                  <a:pt x="1442831" y="144117"/>
                  <a:pt x="2157620" y="72058"/>
                  <a:pt x="2872409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4" name="Объект 10">
            <a:extLst>
              <a:ext uri="{FF2B5EF4-FFF2-40B4-BE49-F238E27FC236}">
                <a16:creationId xmlns:a16="http://schemas.microsoft.com/office/drawing/2014/main" id="{B60DEBFA-542C-43A7-9DDB-FD3087C1AD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193084"/>
              </p:ext>
            </p:extLst>
          </p:nvPr>
        </p:nvGraphicFramePr>
        <p:xfrm>
          <a:off x="7557293" y="6106403"/>
          <a:ext cx="4905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4" name="Equation" r:id="rId10" imgW="126835" imgH="139518" progId="Equation.DSMT4">
                  <p:embed/>
                </p:oleObj>
              </mc:Choice>
              <mc:Fallback>
                <p:oleObj name="Equation" r:id="rId10" imgW="126835" imgH="139518" progId="Equation.DSMT4">
                  <p:embed/>
                  <p:pic>
                    <p:nvPicPr>
                      <p:cNvPr id="15368" name="Объект 10">
                        <a:extLst>
                          <a:ext uri="{FF2B5EF4-FFF2-40B4-BE49-F238E27FC236}">
                            <a16:creationId xmlns:a16="http://schemas.microsoft.com/office/drawing/2014/main" id="{6D5659E6-27B9-414C-AA2A-0BA2881C47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7293" y="6106403"/>
                        <a:ext cx="490538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2">
            <a:extLst>
              <a:ext uri="{FF2B5EF4-FFF2-40B4-BE49-F238E27FC236}">
                <a16:creationId xmlns:a16="http://schemas.microsoft.com/office/drawing/2014/main" id="{C559A012-DDC6-4750-B8DB-477274FF5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467816"/>
              </p:ext>
            </p:extLst>
          </p:nvPr>
        </p:nvGraphicFramePr>
        <p:xfrm>
          <a:off x="4054475" y="4221088"/>
          <a:ext cx="3143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5" name="Equation" r:id="rId12" imgW="88746" imgH="152136" progId="Equation.DSMT4">
                  <p:embed/>
                </p:oleObj>
              </mc:Choice>
              <mc:Fallback>
                <p:oleObj name="Equation" r:id="rId12" imgW="88746" imgH="152136" progId="Equation.DSMT4">
                  <p:embed/>
                  <p:pic>
                    <p:nvPicPr>
                      <p:cNvPr id="15369" name="Объект 12">
                        <a:extLst>
                          <a:ext uri="{FF2B5EF4-FFF2-40B4-BE49-F238E27FC236}">
                            <a16:creationId xmlns:a16="http://schemas.microsoft.com/office/drawing/2014/main" id="{EC8FBEAF-93F1-47DC-9E81-5849D94347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4475" y="4221088"/>
                        <a:ext cx="314325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A2505A0-B8FC-4905-B256-F7B28E4FFA07}"/>
              </a:ext>
            </a:extLst>
          </p:cNvPr>
          <p:cNvCxnSpPr>
            <a:cxnSpLocks/>
          </p:cNvCxnSpPr>
          <p:nvPr/>
        </p:nvCxnSpPr>
        <p:spPr>
          <a:xfrm flipV="1">
            <a:off x="4562475" y="4389363"/>
            <a:ext cx="2312988" cy="19923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0832A6CB-181D-4C88-93FE-DC867A5A7404}"/>
              </a:ext>
            </a:extLst>
          </p:cNvPr>
          <p:cNvCxnSpPr>
            <a:cxnSpLocks/>
            <a:stCxn id="12" idx="1"/>
          </p:cNvCxnSpPr>
          <p:nvPr/>
        </p:nvCxnSpPr>
        <p:spPr>
          <a:xfrm>
            <a:off x="3678238" y="5656188"/>
            <a:ext cx="893762" cy="7254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22">
            <a:extLst>
              <a:ext uri="{FF2B5EF4-FFF2-40B4-BE49-F238E27FC236}">
                <a16:creationId xmlns:a16="http://schemas.microsoft.com/office/drawing/2014/main" id="{9310A297-1B43-4205-9493-BACEBFC1BB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719241"/>
              </p:ext>
            </p:extLst>
          </p:nvPr>
        </p:nvGraphicFramePr>
        <p:xfrm>
          <a:off x="5764213" y="5399013"/>
          <a:ext cx="16795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6" name="Equation" r:id="rId14" imgW="711200" imgH="228600" progId="Equation.DSMT4">
                  <p:embed/>
                </p:oleObj>
              </mc:Choice>
              <mc:Fallback>
                <p:oleObj name="Equation" r:id="rId14" imgW="711200" imgH="228600" progId="Equation.DSMT4">
                  <p:embed/>
                  <p:pic>
                    <p:nvPicPr>
                      <p:cNvPr id="15373" name="Объект 22">
                        <a:extLst>
                          <a:ext uri="{FF2B5EF4-FFF2-40B4-BE49-F238E27FC236}">
                            <a16:creationId xmlns:a16="http://schemas.microsoft.com/office/drawing/2014/main" id="{3E2FE170-582D-4E7E-AE04-FD44DDA3DD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4213" y="5399013"/>
                        <a:ext cx="1679575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25">
            <a:extLst>
              <a:ext uri="{FF2B5EF4-FFF2-40B4-BE49-F238E27FC236}">
                <a16:creationId xmlns:a16="http://schemas.microsoft.com/office/drawing/2014/main" id="{1E8D4B93-5550-42EC-9791-CDA1240C5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56619"/>
              </p:ext>
            </p:extLst>
          </p:nvPr>
        </p:nvGraphicFramePr>
        <p:xfrm>
          <a:off x="1595438" y="4938638"/>
          <a:ext cx="18891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7" name="Equation" r:id="rId16" imgW="800100" imgH="228600" progId="Equation.DSMT4">
                  <p:embed/>
                </p:oleObj>
              </mc:Choice>
              <mc:Fallback>
                <p:oleObj name="Equation" r:id="rId16" imgW="800100" imgH="228600" progId="Equation.DSMT4">
                  <p:embed/>
                  <p:pic>
                    <p:nvPicPr>
                      <p:cNvPr id="15374" name="Объект 25">
                        <a:extLst>
                          <a:ext uri="{FF2B5EF4-FFF2-40B4-BE49-F238E27FC236}">
                            <a16:creationId xmlns:a16="http://schemas.microsoft.com/office/drawing/2014/main" id="{693392AC-3A47-4D17-A900-7F4A0122B9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4938638"/>
                        <a:ext cx="1889125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Стрелка вправо 12">
            <a:extLst>
              <a:ext uri="{FF2B5EF4-FFF2-40B4-BE49-F238E27FC236}">
                <a16:creationId xmlns:a16="http://schemas.microsoft.com/office/drawing/2014/main" id="{E28A8F39-8914-4521-91D8-19888DC9C9DF}"/>
              </a:ext>
            </a:extLst>
          </p:cNvPr>
          <p:cNvSpPr/>
          <p:nvPr/>
        </p:nvSpPr>
        <p:spPr>
          <a:xfrm rot="16200000">
            <a:off x="1498645" y="3694526"/>
            <a:ext cx="1065212" cy="6620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57FA5D13-93FE-481F-8D63-B89747FA9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0" y="3625455"/>
            <a:ext cx="56622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rgbClr val="7030A0"/>
                </a:solidFill>
              </a:rPr>
              <a:t>Кусочно-полиномиальная реконструкция</a:t>
            </a:r>
          </a:p>
        </p:txBody>
      </p:sp>
    </p:spTree>
    <p:extLst>
      <p:ext uri="{BB962C8B-B14F-4D97-AF65-F5344CB8AC3E}">
        <p14:creationId xmlns:p14="http://schemas.microsoft.com/office/powerpoint/2010/main" val="1526743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>
            <a:extLst>
              <a:ext uri="{FF2B5EF4-FFF2-40B4-BE49-F238E27FC236}">
                <a16:creationId xmlns:a16="http://schemas.microsoft.com/office/drawing/2014/main" id="{C99BA62A-7437-4853-9340-549CD25C1A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C5F17F0-F09E-424E-973C-A3FC2CCBD948}" type="slidenum">
              <a:rPr lang="ru-RU" altLang="ru-RU" sz="1200" smtClean="0">
                <a:latin typeface="Arial Black" panose="020B0A040201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ru-RU" altLang="ru-RU" sz="1200">
              <a:latin typeface="Arial Black" panose="020B0A0402010202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8FD31C3-4E2C-4DF8-BB37-C3E8584C7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47688"/>
            <a:ext cx="86423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kern="0" dirty="0">
                <a:solidFill>
                  <a:sysClr val="windowText" lastClr="000000"/>
                </a:solidFill>
                <a:latin typeface="Arial" charset="0"/>
              </a:rPr>
              <a:t>О кусочно-полиномиальной реконструкции</a:t>
            </a:r>
          </a:p>
        </p:txBody>
      </p:sp>
      <p:sp>
        <p:nvSpPr>
          <p:cNvPr id="20484" name="Прямоугольник 5">
            <a:extLst>
              <a:ext uri="{FF2B5EF4-FFF2-40B4-BE49-F238E27FC236}">
                <a16:creationId xmlns:a16="http://schemas.microsoft.com/office/drawing/2014/main" id="{398C74C7-30CE-41BD-B52A-6EB0F0401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277938"/>
            <a:ext cx="72009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solidFill>
                  <a:srgbClr val="002060"/>
                </a:solidFill>
              </a:rPr>
              <a:t>«Основной причиной повышения точности численного решения задачи </a:t>
            </a:r>
            <a:r>
              <a:rPr lang="ru-RU" altLang="ru-RU" sz="2000" dirty="0" err="1">
                <a:solidFill>
                  <a:srgbClr val="002060"/>
                </a:solidFill>
              </a:rPr>
              <a:t>Эйнфельдта</a:t>
            </a:r>
            <a:r>
              <a:rPr lang="ru-RU" altLang="ru-RU" sz="2000" dirty="0">
                <a:solidFill>
                  <a:srgbClr val="002060"/>
                </a:solidFill>
              </a:rPr>
              <a:t> является именно использование «примитивных» переменных. Пара переменных плотность и давление полностью определяет термодинамическое состояние сплошной среды. В отличие от случая консервативных переменных (вместо давления используется полная энергия), примитивные переменные позволяют более точно аппроксимировать термодинамические свойства газа. При использовании полной энергии сложно обеспечить правильный баланс между внутренней и кинетической энергиями, из которых складывается полная энергия.»</a:t>
            </a:r>
          </a:p>
        </p:txBody>
      </p:sp>
      <p:sp>
        <p:nvSpPr>
          <p:cNvPr id="20485" name="Прямоугольник 6">
            <a:extLst>
              <a:ext uri="{FF2B5EF4-FFF2-40B4-BE49-F238E27FC236}">
                <a16:creationId xmlns:a16="http://schemas.microsoft.com/office/drawing/2014/main" id="{001EF5CE-BE47-4E08-BC3F-FDDC55B28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25" y="5265738"/>
            <a:ext cx="7200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/>
              <a:t>Криксин Ю.А., Тишкин В.Ф.</a:t>
            </a:r>
            <a:r>
              <a:rPr lang="ru-RU" altLang="ru-RU" sz="1800"/>
              <a:t> Численное решение задачи Эйнфельдта на основе разрывного метода Галеркина </a:t>
            </a:r>
            <a:br>
              <a:rPr lang="en-US" altLang="ru-RU" sz="1800"/>
            </a:br>
            <a:r>
              <a:rPr lang="ru-RU" altLang="ru-RU" sz="1800" b="1">
                <a:solidFill>
                  <a:srgbClr val="0070C0"/>
                </a:solidFill>
              </a:rPr>
              <a:t>// Препринты ИПМ им. М.В.Келдыша.</a:t>
            </a:r>
            <a:r>
              <a:rPr lang="en-US" altLang="ru-RU" sz="1800" b="1">
                <a:solidFill>
                  <a:srgbClr val="0070C0"/>
                </a:solidFill>
              </a:rPr>
              <a:t> – </a:t>
            </a:r>
            <a:r>
              <a:rPr lang="ru-RU" altLang="ru-RU" sz="1800" b="1">
                <a:solidFill>
                  <a:srgbClr val="0070C0"/>
                </a:solidFill>
              </a:rPr>
              <a:t>2019. </a:t>
            </a:r>
            <a:r>
              <a:rPr lang="en-US" altLang="ru-RU" sz="1800" b="1">
                <a:solidFill>
                  <a:srgbClr val="0070C0"/>
                </a:solidFill>
              </a:rPr>
              <a:t>–</a:t>
            </a:r>
            <a:r>
              <a:rPr lang="ru-RU" altLang="ru-RU" sz="1800" b="1">
                <a:solidFill>
                  <a:srgbClr val="0070C0"/>
                </a:solidFill>
              </a:rPr>
              <a:t> № 90. </a:t>
            </a:r>
            <a:r>
              <a:rPr lang="en-US" altLang="ru-RU" sz="1800" b="1">
                <a:solidFill>
                  <a:srgbClr val="0070C0"/>
                </a:solidFill>
              </a:rPr>
              <a:t>–</a:t>
            </a:r>
            <a:r>
              <a:rPr lang="ru-RU" altLang="ru-RU" sz="1800" b="1">
                <a:solidFill>
                  <a:srgbClr val="0070C0"/>
                </a:solidFill>
              </a:rPr>
              <a:t> 22 с.</a:t>
            </a:r>
          </a:p>
        </p:txBody>
      </p:sp>
      <p:pic>
        <p:nvPicPr>
          <p:cNvPr id="6" name="Picture 5" descr="ÐÐ»Ð°Ð²Ð½Ð°Ñ">
            <a:extLst>
              <a:ext uri="{FF2B5EF4-FFF2-40B4-BE49-F238E27FC236}">
                <a16:creationId xmlns:a16="http://schemas.microsoft.com/office/drawing/2014/main" id="{9DB745C6-B561-4BE1-AD80-1F1D2EB8D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597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D32DC9E-22DB-416B-BEE1-103970134A82}"/>
              </a:ext>
            </a:extLst>
          </p:cNvPr>
          <p:cNvSpPr/>
          <p:nvPr/>
        </p:nvSpPr>
        <p:spPr>
          <a:xfrm>
            <a:off x="251520" y="1180129"/>
            <a:ext cx="8640960" cy="13127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500" b="1" dirty="0">
                <a:solidFill>
                  <a:srgbClr val="002060"/>
                </a:solidFill>
              </a:rPr>
              <a:t>Гидродинамические модели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FF9AB1-E0FB-46DB-9CE9-58AAC0A9F82B}"/>
              </a:ext>
            </a:extLst>
          </p:cNvPr>
          <p:cNvSpPr/>
          <p:nvPr/>
        </p:nvSpPr>
        <p:spPr>
          <a:xfrm>
            <a:off x="251520" y="3052560"/>
            <a:ext cx="8640960" cy="1426100"/>
          </a:xfrm>
          <a:prstGeom prst="rect">
            <a:avLst/>
          </a:prstGeom>
          <a:solidFill>
            <a:srgbClr val="EDF3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500" b="1" dirty="0">
                <a:solidFill>
                  <a:srgbClr val="002060"/>
                </a:solidFill>
              </a:rPr>
              <a:t>Схемы решения задачи Римана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5C1C47C-684F-4F66-8AB5-70409055B8CF}"/>
              </a:ext>
            </a:extLst>
          </p:cNvPr>
          <p:cNvSpPr/>
          <p:nvPr/>
        </p:nvSpPr>
        <p:spPr>
          <a:xfrm>
            <a:off x="251520" y="5074096"/>
            <a:ext cx="8640960" cy="13072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500" b="1" dirty="0">
                <a:solidFill>
                  <a:srgbClr val="002060"/>
                </a:solidFill>
              </a:rPr>
              <a:t>Кусочно-полиномиальные реконструкции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E8590C9-696F-44BC-B4E3-2FD2C2828A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5DE78AE-DC80-4417-863A-DBF7801BC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" y="476250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Методы решения уравнений гидродинамики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2E06779-07EC-48EC-A2D6-3273A5171719}"/>
              </a:ext>
            </a:extLst>
          </p:cNvPr>
          <p:cNvSpPr/>
          <p:nvPr/>
        </p:nvSpPr>
        <p:spPr>
          <a:xfrm>
            <a:off x="467544" y="1766953"/>
            <a:ext cx="86409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HD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FF9B75B-202C-47DD-8848-1B8C4C3E37BB}"/>
              </a:ext>
            </a:extLst>
          </p:cNvPr>
          <p:cNvSpPr/>
          <p:nvPr/>
        </p:nvSpPr>
        <p:spPr>
          <a:xfrm>
            <a:off x="1691680" y="1766953"/>
            <a:ext cx="129614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MHD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ADD4412-AEEC-4089-BF28-67BE91CD24F6}"/>
              </a:ext>
            </a:extLst>
          </p:cNvPr>
          <p:cNvSpPr/>
          <p:nvPr/>
        </p:nvSpPr>
        <p:spPr>
          <a:xfrm>
            <a:off x="3347864" y="1766953"/>
            <a:ext cx="1512168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SRHD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C5F3B72-4419-45C2-8DFC-B1A0A5A3B402}"/>
              </a:ext>
            </a:extLst>
          </p:cNvPr>
          <p:cNvSpPr/>
          <p:nvPr/>
        </p:nvSpPr>
        <p:spPr>
          <a:xfrm>
            <a:off x="5220072" y="1766953"/>
            <a:ext cx="1800200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B0F0"/>
                </a:solidFill>
              </a:rPr>
              <a:t>SRMHD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E0D4BAA6-8B00-4F00-B608-7EE9EC145B13}"/>
              </a:ext>
            </a:extLst>
          </p:cNvPr>
          <p:cNvSpPr/>
          <p:nvPr/>
        </p:nvSpPr>
        <p:spPr>
          <a:xfrm>
            <a:off x="7380312" y="1772817"/>
            <a:ext cx="129614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Dust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EE3CD8A-109C-4583-8AC9-0CCAE1B93AAA}"/>
              </a:ext>
            </a:extLst>
          </p:cNvPr>
          <p:cNvSpPr/>
          <p:nvPr/>
        </p:nvSpPr>
        <p:spPr>
          <a:xfrm>
            <a:off x="467544" y="5668278"/>
            <a:ext cx="2520280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Схема </a:t>
            </a:r>
            <a:r>
              <a:rPr lang="ru-RU" sz="2400" b="1" dirty="0" err="1">
                <a:solidFill>
                  <a:schemeClr val="tx1"/>
                </a:solidFill>
              </a:rPr>
              <a:t>Колгана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6F8CFD53-09FE-4CCE-9F38-7A2CD94CB450}"/>
              </a:ext>
            </a:extLst>
          </p:cNvPr>
          <p:cNvSpPr/>
          <p:nvPr/>
        </p:nvSpPr>
        <p:spPr>
          <a:xfrm>
            <a:off x="3183528" y="5668278"/>
            <a:ext cx="280831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Параболическая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CC25A18A-F981-44E6-9BC8-64D297AD23B0}"/>
              </a:ext>
            </a:extLst>
          </p:cNvPr>
          <p:cNvSpPr/>
          <p:nvPr/>
        </p:nvSpPr>
        <p:spPr>
          <a:xfrm>
            <a:off x="6164558" y="5668278"/>
            <a:ext cx="2511898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Кубическая</a:t>
            </a:r>
          </a:p>
        </p:txBody>
      </p:sp>
      <p:sp>
        <p:nvSpPr>
          <p:cNvPr id="17" name="Стрелка вправо 13">
            <a:extLst>
              <a:ext uri="{FF2B5EF4-FFF2-40B4-BE49-F238E27FC236}">
                <a16:creationId xmlns:a16="http://schemas.microsoft.com/office/drawing/2014/main" id="{9CE6B977-3B77-4943-80FC-AABEB9606021}"/>
              </a:ext>
            </a:extLst>
          </p:cNvPr>
          <p:cNvSpPr/>
          <p:nvPr/>
        </p:nvSpPr>
        <p:spPr>
          <a:xfrm rot="5400000">
            <a:off x="4343399" y="2451260"/>
            <a:ext cx="45720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sp>
        <p:nvSpPr>
          <p:cNvPr id="18" name="Стрелка вправо 13">
            <a:extLst>
              <a:ext uri="{FF2B5EF4-FFF2-40B4-BE49-F238E27FC236}">
                <a16:creationId xmlns:a16="http://schemas.microsoft.com/office/drawing/2014/main" id="{7A866276-5D91-44F2-AC8F-0F5B1EDCFAC0}"/>
              </a:ext>
            </a:extLst>
          </p:cNvPr>
          <p:cNvSpPr/>
          <p:nvPr/>
        </p:nvSpPr>
        <p:spPr>
          <a:xfrm rot="5400000">
            <a:off x="4343399" y="4460688"/>
            <a:ext cx="45720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E538EAC6-F71E-40AE-BDFE-4005435277CC}"/>
              </a:ext>
            </a:extLst>
          </p:cNvPr>
          <p:cNvSpPr/>
          <p:nvPr/>
        </p:nvSpPr>
        <p:spPr>
          <a:xfrm>
            <a:off x="425450" y="3744650"/>
            <a:ext cx="1512168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Годунов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249386F7-99BD-4F3E-8F5B-7FFE87FFDD05}"/>
              </a:ext>
            </a:extLst>
          </p:cNvPr>
          <p:cNvSpPr/>
          <p:nvPr/>
        </p:nvSpPr>
        <p:spPr>
          <a:xfrm>
            <a:off x="2177628" y="3735626"/>
            <a:ext cx="1098228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Рое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386FFC16-8AEF-45E2-A66A-A4A869A559EB}"/>
              </a:ext>
            </a:extLst>
          </p:cNvPr>
          <p:cNvSpPr/>
          <p:nvPr/>
        </p:nvSpPr>
        <p:spPr>
          <a:xfrm>
            <a:off x="3520986" y="3735626"/>
            <a:ext cx="177109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HLLE/</a:t>
            </a:r>
            <a:r>
              <a:rPr lang="en-US" sz="2400" b="1" dirty="0">
                <a:solidFill>
                  <a:srgbClr val="00B0F0"/>
                </a:solidFill>
              </a:rPr>
              <a:t>C</a:t>
            </a:r>
            <a:r>
              <a:rPr lang="en-US" sz="2400" b="1" dirty="0">
                <a:solidFill>
                  <a:schemeClr val="tx1"/>
                </a:solidFill>
              </a:rPr>
              <a:t>/</a:t>
            </a:r>
            <a:r>
              <a:rPr lang="en-US" sz="2400" b="1" dirty="0">
                <a:solidFill>
                  <a:srgbClr val="FF0000"/>
                </a:solidFill>
              </a:rPr>
              <a:t>D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F0A671AD-1B37-45DB-9E80-25740C5F221A}"/>
              </a:ext>
            </a:extLst>
          </p:cNvPr>
          <p:cNvSpPr/>
          <p:nvPr/>
        </p:nvSpPr>
        <p:spPr>
          <a:xfrm>
            <a:off x="5537210" y="3721716"/>
            <a:ext cx="1512168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Русанов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10DD4C91-D002-49BE-B34E-A33C1C08C22D}"/>
              </a:ext>
            </a:extLst>
          </p:cNvPr>
          <p:cNvSpPr/>
          <p:nvPr/>
        </p:nvSpPr>
        <p:spPr>
          <a:xfrm>
            <a:off x="7272831" y="3721716"/>
            <a:ext cx="1403625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Матрица вязкости</a:t>
            </a:r>
          </a:p>
        </p:txBody>
      </p:sp>
    </p:spTree>
    <p:extLst>
      <p:ext uri="{BB962C8B-B14F-4D97-AF65-F5344CB8AC3E}">
        <p14:creationId xmlns:p14="http://schemas.microsoft.com/office/powerpoint/2010/main" val="528316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F090232-797E-4421-AF70-0BACB53AB9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" name="Picture 5" descr="ÐÐ»Ð°Ð²Ð½Ð°Ñ">
            <a:extLst>
              <a:ext uri="{FF2B5EF4-FFF2-40B4-BE49-F238E27FC236}">
                <a16:creationId xmlns:a16="http://schemas.microsoft.com/office/drawing/2014/main" id="{8B809636-6C4E-4D54-BFDC-F1E8C8CEF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6800" y="38973"/>
            <a:ext cx="720000" cy="9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13852F77-7987-464F-A423-41F94BD00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76250"/>
            <a:ext cx="8640960" cy="46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/>
              <a:t>«Звуковая точка» в схеме Ф. Рое </a:t>
            </a:r>
          </a:p>
        </p:txBody>
      </p:sp>
      <p:pic>
        <p:nvPicPr>
          <p:cNvPr id="5" name="Picture 2" descr="roe1rho.png">
            <a:extLst>
              <a:ext uri="{FF2B5EF4-FFF2-40B4-BE49-F238E27FC236}">
                <a16:creationId xmlns:a16="http://schemas.microsoft.com/office/drawing/2014/main" id="{B2B68F48-8D15-44E8-982A-3E52F5C1D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068259"/>
            <a:ext cx="7200000" cy="540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043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F090232-797E-4421-AF70-0BACB53AB9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DECAE1-5A3E-4138-A792-C5A57A3E77E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852F77-7987-464F-A423-41F94BD00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04664"/>
            <a:ext cx="8640960" cy="57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/>
              <a:t>Об </a:t>
            </a:r>
            <a:r>
              <a:rPr lang="ru-RU" altLang="ru-RU" sz="2800" b="1" dirty="0" err="1"/>
              <a:t>адвективном</a:t>
            </a:r>
            <a:r>
              <a:rPr lang="ru-RU" altLang="ru-RU" sz="2800" b="1" dirty="0"/>
              <a:t> терме в схеме С.К. Годунова</a:t>
            </a:r>
          </a:p>
        </p:txBody>
      </p:sp>
      <p:graphicFrame>
        <p:nvGraphicFramePr>
          <p:cNvPr id="5" name="Объект 1">
            <a:extLst>
              <a:ext uri="{FF2B5EF4-FFF2-40B4-BE49-F238E27FC236}">
                <a16:creationId xmlns:a16="http://schemas.microsoft.com/office/drawing/2014/main" id="{07C44F29-0A36-4ACE-91AD-57FAEEB5A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431445"/>
              </p:ext>
            </p:extLst>
          </p:nvPr>
        </p:nvGraphicFramePr>
        <p:xfrm>
          <a:off x="848618" y="1916113"/>
          <a:ext cx="160178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4" name="Equation" r:id="rId3" imgW="875920" imgH="393529" progId="Equation.DSMT4">
                  <p:embed/>
                </p:oleObj>
              </mc:Choice>
              <mc:Fallback>
                <p:oleObj name="Equation" r:id="rId3" imgW="875920" imgH="393529" progId="Equation.DSMT4">
                  <p:embed/>
                  <p:pic>
                    <p:nvPicPr>
                      <p:cNvPr id="14340" name="Объект 1">
                        <a:extLst>
                          <a:ext uri="{FF2B5EF4-FFF2-40B4-BE49-F238E27FC236}">
                            <a16:creationId xmlns:a16="http://schemas.microsoft.com/office/drawing/2014/main" id="{05037D35-D0B1-42C8-ACCE-0F18A16383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618" y="1916113"/>
                        <a:ext cx="1601787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B6FFD054-4B8C-48E8-ABE7-3C87F5D6D695}"/>
              </a:ext>
            </a:extLst>
          </p:cNvPr>
          <p:cNvSpPr/>
          <p:nvPr/>
        </p:nvSpPr>
        <p:spPr>
          <a:xfrm>
            <a:off x="1289943" y="2852738"/>
            <a:ext cx="719137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30EBCA9D-BB46-4B44-AA93-73251B3B47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447909"/>
              </p:ext>
            </p:extLst>
          </p:nvPr>
        </p:nvGraphicFramePr>
        <p:xfrm>
          <a:off x="785118" y="3789363"/>
          <a:ext cx="1728787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5" name="Equation" r:id="rId5" imgW="927100" imgH="482600" progId="Equation.DSMT4">
                  <p:embed/>
                </p:oleObj>
              </mc:Choice>
              <mc:Fallback>
                <p:oleObj name="Equation" r:id="rId5" imgW="927100" imgH="482600" progId="Equation.DSMT4">
                  <p:embed/>
                  <p:pic>
                    <p:nvPicPr>
                      <p:cNvPr id="14342" name="Объект 6">
                        <a:extLst>
                          <a:ext uri="{FF2B5EF4-FFF2-40B4-BE49-F238E27FC236}">
                            <a16:creationId xmlns:a16="http://schemas.microsoft.com/office/drawing/2014/main" id="{D246D77D-7171-4242-A93D-3AB8DE5F4E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118" y="3789363"/>
                        <a:ext cx="1728787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07306ED8-35B5-4E53-AFA0-777DFA69AE06}"/>
              </a:ext>
            </a:extLst>
          </p:cNvPr>
          <p:cNvSpPr/>
          <p:nvPr/>
        </p:nvSpPr>
        <p:spPr>
          <a:xfrm>
            <a:off x="1280418" y="4868863"/>
            <a:ext cx="719137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9" name="Объект 7">
            <a:extLst>
              <a:ext uri="{FF2B5EF4-FFF2-40B4-BE49-F238E27FC236}">
                <a16:creationId xmlns:a16="http://schemas.microsoft.com/office/drawing/2014/main" id="{33EBC05B-5B54-49A5-9298-DF0DB1438D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469958"/>
              </p:ext>
            </p:extLst>
          </p:nvPr>
        </p:nvGraphicFramePr>
        <p:xfrm>
          <a:off x="997843" y="5840413"/>
          <a:ext cx="1303337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6" name="Equation" r:id="rId7" imgW="698197" imgH="482391" progId="Equation.DSMT4">
                  <p:embed/>
                </p:oleObj>
              </mc:Choice>
              <mc:Fallback>
                <p:oleObj name="Equation" r:id="rId7" imgW="698197" imgH="482391" progId="Equation.DSMT4">
                  <p:embed/>
                  <p:pic>
                    <p:nvPicPr>
                      <p:cNvPr id="14344" name="Объект 7">
                        <a:extLst>
                          <a:ext uri="{FF2B5EF4-FFF2-40B4-BE49-F238E27FC236}">
                            <a16:creationId xmlns:a16="http://schemas.microsoft.com/office/drawing/2014/main" id="{44149D64-F689-4E98-8FC1-B09D773B8A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7843" y="5840413"/>
                        <a:ext cx="1303337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>
            <a:extLst>
              <a:ext uri="{FF2B5EF4-FFF2-40B4-BE49-F238E27FC236}">
                <a16:creationId xmlns:a16="http://schemas.microsoft.com/office/drawing/2014/main" id="{C8C4EF1F-6987-49FD-A430-814FE3838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896" y="1052736"/>
            <a:ext cx="2490984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I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)</a:t>
            </a: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Учет энтропии (2011)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1BA2058C-7952-4D40-B6ED-5C97A4459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949" y="1127125"/>
            <a:ext cx="2640211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II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)</a:t>
            </a: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Пересчет плотности (2018)</a:t>
            </a:r>
          </a:p>
        </p:txBody>
      </p:sp>
      <p:graphicFrame>
        <p:nvGraphicFramePr>
          <p:cNvPr id="12" name="Объект 9">
            <a:extLst>
              <a:ext uri="{FF2B5EF4-FFF2-40B4-BE49-F238E27FC236}">
                <a16:creationId xmlns:a16="http://schemas.microsoft.com/office/drawing/2014/main" id="{3B3FDE68-32E3-4456-A290-9068F4FB31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630341"/>
              </p:ext>
            </p:extLst>
          </p:nvPr>
        </p:nvGraphicFramePr>
        <p:xfrm>
          <a:off x="3799780" y="1915493"/>
          <a:ext cx="14605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7" name="Equation" r:id="rId9" imgW="774364" imgH="228501" progId="Equation.DSMT4">
                  <p:embed/>
                </p:oleObj>
              </mc:Choice>
              <mc:Fallback>
                <p:oleObj name="Equation" r:id="rId9" imgW="774364" imgH="228501" progId="Equation.DSMT4">
                  <p:embed/>
                  <p:pic>
                    <p:nvPicPr>
                      <p:cNvPr id="14347" name="Объект 9">
                        <a:extLst>
                          <a:ext uri="{FF2B5EF4-FFF2-40B4-BE49-F238E27FC236}">
                            <a16:creationId xmlns:a16="http://schemas.microsoft.com/office/drawing/2014/main" id="{FF0106AE-CB57-44D1-B858-2AB5B19485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80" y="1915493"/>
                        <a:ext cx="1460500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50BD6316-8240-4A95-8331-F64238A87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905614"/>
              </p:ext>
            </p:extLst>
          </p:nvPr>
        </p:nvGraphicFramePr>
        <p:xfrm>
          <a:off x="3655318" y="2511425"/>
          <a:ext cx="17494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8" name="Equation" r:id="rId11" imgW="863225" imgH="177723" progId="Equation.DSMT4">
                  <p:embed/>
                </p:oleObj>
              </mc:Choice>
              <mc:Fallback>
                <p:oleObj name="Equation" r:id="rId11" imgW="863225" imgH="177723" progId="Equation.DSMT4">
                  <p:embed/>
                  <p:pic>
                    <p:nvPicPr>
                      <p:cNvPr id="14348" name="Объект 12">
                        <a:extLst>
                          <a:ext uri="{FF2B5EF4-FFF2-40B4-BE49-F238E27FC236}">
                            <a16:creationId xmlns:a16="http://schemas.microsoft.com/office/drawing/2014/main" id="{E3AEC66E-CA55-49AD-9710-4A9631A8F1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5318" y="2511425"/>
                        <a:ext cx="17494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0E3B7285-4C26-46A1-82EB-06A140AF68BA}"/>
              </a:ext>
            </a:extLst>
          </p:cNvPr>
          <p:cNvSpPr/>
          <p:nvPr/>
        </p:nvSpPr>
        <p:spPr>
          <a:xfrm>
            <a:off x="4169668" y="3249613"/>
            <a:ext cx="720725" cy="7191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5910279F-38AC-4609-92C2-7431D10569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242485"/>
              </p:ext>
            </p:extLst>
          </p:nvPr>
        </p:nvGraphicFramePr>
        <p:xfrm>
          <a:off x="2948880" y="4329113"/>
          <a:ext cx="3162300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9" name="Equation" r:id="rId13" imgW="1739900" imgH="990600" progId="Equation.DSMT4">
                  <p:embed/>
                </p:oleObj>
              </mc:Choice>
              <mc:Fallback>
                <p:oleObj name="Equation" r:id="rId13" imgW="1739900" imgH="990600" progId="Equation.DSMT4">
                  <p:embed/>
                  <p:pic>
                    <p:nvPicPr>
                      <p:cNvPr id="14350" name="Объект 14">
                        <a:extLst>
                          <a:ext uri="{FF2B5EF4-FFF2-40B4-BE49-F238E27FC236}">
                            <a16:creationId xmlns:a16="http://schemas.microsoft.com/office/drawing/2014/main" id="{422B1591-8630-40B7-9A3A-557AA8D20B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8880" y="4329113"/>
                        <a:ext cx="3162300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6">
            <a:extLst>
              <a:ext uri="{FF2B5EF4-FFF2-40B4-BE49-F238E27FC236}">
                <a16:creationId xmlns:a16="http://schemas.microsoft.com/office/drawing/2014/main" id="{C9D7AB87-6631-4EBB-AA7C-F772849B5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749884"/>
              </p:ext>
            </p:extLst>
          </p:nvPr>
        </p:nvGraphicFramePr>
        <p:xfrm>
          <a:off x="6748463" y="1844675"/>
          <a:ext cx="19732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0" name="Equation" r:id="rId15" imgW="1079280" imgH="393480" progId="Equation.DSMT4">
                  <p:embed/>
                </p:oleObj>
              </mc:Choice>
              <mc:Fallback>
                <p:oleObj name="Equation" r:id="rId15" imgW="1079280" imgH="393480" progId="Equation.DSMT4">
                  <p:embed/>
                  <p:pic>
                    <p:nvPicPr>
                      <p:cNvPr id="14351" name="Объект 16">
                        <a:extLst>
                          <a:ext uri="{FF2B5EF4-FFF2-40B4-BE49-F238E27FC236}">
                            <a16:creationId xmlns:a16="http://schemas.microsoft.com/office/drawing/2014/main" id="{5920514C-29F0-47D6-B0E0-2BA9D7576D3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463" y="1844675"/>
                        <a:ext cx="1973262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C5C52CD7-A575-482F-B772-891283D4ED57}"/>
              </a:ext>
            </a:extLst>
          </p:cNvPr>
          <p:cNvSpPr/>
          <p:nvPr/>
        </p:nvSpPr>
        <p:spPr>
          <a:xfrm>
            <a:off x="7374830" y="2780283"/>
            <a:ext cx="719138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18" name="Объект 18">
            <a:extLst>
              <a:ext uri="{FF2B5EF4-FFF2-40B4-BE49-F238E27FC236}">
                <a16:creationId xmlns:a16="http://schemas.microsoft.com/office/drawing/2014/main" id="{9BFC0F60-B3B5-48B0-B507-5893F7504A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339862"/>
              </p:ext>
            </p:extLst>
          </p:nvPr>
        </p:nvGraphicFramePr>
        <p:xfrm>
          <a:off x="6576318" y="3575050"/>
          <a:ext cx="231616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1" name="Equation" r:id="rId17" imgW="1308100" imgH="508000" progId="Equation.DSMT4">
                  <p:embed/>
                </p:oleObj>
              </mc:Choice>
              <mc:Fallback>
                <p:oleObj name="Equation" r:id="rId17" imgW="1308100" imgH="508000" progId="Equation.DSMT4">
                  <p:embed/>
                  <p:pic>
                    <p:nvPicPr>
                      <p:cNvPr id="14353" name="Объект 18">
                        <a:extLst>
                          <a:ext uri="{FF2B5EF4-FFF2-40B4-BE49-F238E27FC236}">
                            <a16:creationId xmlns:a16="http://schemas.microsoft.com/office/drawing/2014/main" id="{5EE49A69-9755-4D53-91DC-12AB517ACBE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6318" y="3575050"/>
                        <a:ext cx="231616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D88502F4-49B0-4B1D-97C6-6DBAC9132904}"/>
              </a:ext>
            </a:extLst>
          </p:cNvPr>
          <p:cNvSpPr/>
          <p:nvPr/>
        </p:nvSpPr>
        <p:spPr>
          <a:xfrm>
            <a:off x="7374830" y="4689475"/>
            <a:ext cx="719138" cy="719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20" name="Объект 20">
            <a:extLst>
              <a:ext uri="{FF2B5EF4-FFF2-40B4-BE49-F238E27FC236}">
                <a16:creationId xmlns:a16="http://schemas.microsoft.com/office/drawing/2014/main" id="{0ECB5F0A-2627-489A-8AA7-7662C0B1CE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397605"/>
              </p:ext>
            </p:extLst>
          </p:nvPr>
        </p:nvGraphicFramePr>
        <p:xfrm>
          <a:off x="6848475" y="5584825"/>
          <a:ext cx="1776413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2" name="Equation" r:id="rId19" imgW="952200" imgH="482400" progId="Equation.DSMT4">
                  <p:embed/>
                </p:oleObj>
              </mc:Choice>
              <mc:Fallback>
                <p:oleObj name="Equation" r:id="rId19" imgW="952200" imgH="482400" progId="Equation.DSMT4">
                  <p:embed/>
                  <p:pic>
                    <p:nvPicPr>
                      <p:cNvPr id="14355" name="Объект 20">
                        <a:extLst>
                          <a:ext uri="{FF2B5EF4-FFF2-40B4-BE49-F238E27FC236}">
                            <a16:creationId xmlns:a16="http://schemas.microsoft.com/office/drawing/2014/main" id="{4B578020-9FFE-42B8-B643-FE20AA06D6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8475" y="5584825"/>
                        <a:ext cx="1776413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>
            <a:extLst>
              <a:ext uri="{FF2B5EF4-FFF2-40B4-BE49-F238E27FC236}">
                <a16:creationId xmlns:a16="http://schemas.microsoft.com/office/drawing/2014/main" id="{63CC8664-C84C-427E-AF14-056C18F9B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318" y="1111250"/>
            <a:ext cx="2316162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III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)</a:t>
            </a:r>
            <a:r>
              <a:rPr lang="en-US" sz="22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200" b="1" kern="0" dirty="0">
                <a:solidFill>
                  <a:srgbClr val="002060"/>
                </a:solidFill>
                <a:latin typeface="Arial" charset="0"/>
              </a:rPr>
              <a:t>Точное решение (2022)</a:t>
            </a:r>
          </a:p>
        </p:txBody>
      </p:sp>
    </p:spTree>
    <p:extLst>
      <p:ext uri="{BB962C8B-B14F-4D97-AF65-F5344CB8AC3E}">
        <p14:creationId xmlns:p14="http://schemas.microsoft.com/office/powerpoint/2010/main" val="95098861"/>
      </p:ext>
    </p:extLst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15950</TotalTime>
  <Words>1900</Words>
  <Application>Microsoft Office PowerPoint</Application>
  <PresentationFormat>Экран (4:3)</PresentationFormat>
  <Paragraphs>305</Paragraphs>
  <Slides>38</Slides>
  <Notes>1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8" baseType="lpstr">
      <vt:lpstr>Arial</vt:lpstr>
      <vt:lpstr>Arial</vt:lpstr>
      <vt:lpstr>Arial Black</vt:lpstr>
      <vt:lpstr>Calibri</vt:lpstr>
      <vt:lpstr>Intel Clear</vt:lpstr>
      <vt:lpstr>Times New Roman</vt:lpstr>
      <vt:lpstr>Wingdings</vt:lpstr>
      <vt:lpstr>Пиксел</vt:lpstr>
      <vt:lpstr>Equation</vt:lpstr>
      <vt:lpstr>Bitmap Image</vt:lpstr>
      <vt:lpstr>Суперкомпьютерное моделирование в задачах релятивистской астрофизики: задачи, модели и результаты вычислительных экспериментов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-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Тесты Годунова</dc:title>
  <dc:creator>kulikov</dc:creator>
  <cp:lastModifiedBy>Igor</cp:lastModifiedBy>
  <cp:revision>2736</cp:revision>
  <dcterms:created xsi:type="dcterms:W3CDTF">2008-04-01T07:12:41Z</dcterms:created>
  <dcterms:modified xsi:type="dcterms:W3CDTF">2023-03-03T17:05:06Z</dcterms:modified>
</cp:coreProperties>
</file>